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80" r:id="rId1"/>
  </p:sldMasterIdLst>
  <p:sldIdLst>
    <p:sldId id="259" r:id="rId2"/>
    <p:sldId id="292" r:id="rId3"/>
    <p:sldId id="293" r:id="rId4"/>
    <p:sldId id="270" r:id="rId5"/>
    <p:sldId id="294" r:id="rId6"/>
    <p:sldId id="271" r:id="rId7"/>
    <p:sldId id="290" r:id="rId8"/>
    <p:sldId id="291" r:id="rId9"/>
    <p:sldId id="286" r:id="rId10"/>
    <p:sldId id="289" r:id="rId11"/>
    <p:sldId id="295" r:id="rId12"/>
    <p:sldId id="287"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4A72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p:scale>
          <a:sx n="80" d="100"/>
          <a:sy n="80" d="100"/>
        </p:scale>
        <p:origin x="-782" y="-254"/>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914401" y="2130428"/>
            <a:ext cx="10363201"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828801"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B61BEF0D-F0BB-DE4B-95CE-6DB70DBA9567}" type="datetimeFigureOut">
              <a:rPr lang="en-US" smtClean="0"/>
              <a:pPr/>
              <a:t>11/22/2020</a:t>
            </a:fld>
            <a:endParaRPr lang="en-US" dirty="0"/>
          </a:p>
        </p:txBody>
      </p:sp>
      <p:sp>
        <p:nvSpPr>
          <p:cNvPr id="5" name="Нижний колонтитул 4"/>
          <p:cNvSpPr>
            <a:spLocks noGrp="1"/>
          </p:cNvSpPr>
          <p:nvPr>
            <p:ph type="ftr" sz="quarter" idx="11"/>
          </p:nvPr>
        </p:nvSpPr>
        <p:spPr/>
        <p:txBody>
          <a:bodyPr/>
          <a:lstStyle/>
          <a:p>
            <a:endParaRPr lang="en-US" dirty="0"/>
          </a:p>
        </p:txBody>
      </p:sp>
      <p:sp>
        <p:nvSpPr>
          <p:cNvPr id="6" name="Номер слайда 5"/>
          <p:cNvSpPr>
            <a:spLocks noGrp="1"/>
          </p:cNvSpPr>
          <p:nvPr>
            <p:ph type="sldNum" sz="quarter" idx="12"/>
          </p:nvPr>
        </p:nvSpPr>
        <p:spPr/>
        <p:txBody>
          <a:bodyPr/>
          <a:lstStyle/>
          <a:p>
            <a:fld id="{D57F1E4F-1CFF-5643-939E-217C01CDF565}"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5C6B4A9-1611-4792-9094-5F34BCA07E0B}" type="datetimeFigureOut">
              <a:rPr lang="en-US" smtClean="0"/>
              <a:pPr/>
              <a:t>11/22/2020</a:t>
            </a:fld>
            <a:endParaRPr lang="en-US" dirty="0"/>
          </a:p>
        </p:txBody>
      </p:sp>
      <p:sp>
        <p:nvSpPr>
          <p:cNvPr id="5" name="Нижний колонтитул 4"/>
          <p:cNvSpPr>
            <a:spLocks noGrp="1"/>
          </p:cNvSpPr>
          <p:nvPr>
            <p:ph type="ftr" sz="quarter" idx="11"/>
          </p:nvPr>
        </p:nvSpPr>
        <p:spPr/>
        <p:txBody>
          <a:bodyPr/>
          <a:lstStyle/>
          <a:p>
            <a:endParaRPr lang="en-US" dirty="0"/>
          </a:p>
        </p:txBody>
      </p:sp>
      <p:sp>
        <p:nvSpPr>
          <p:cNvPr id="6" name="Номер слайда 5"/>
          <p:cNvSpPr>
            <a:spLocks noGrp="1"/>
          </p:cNvSpPr>
          <p:nvPr>
            <p:ph type="sldNum" sz="quarter" idx="12"/>
          </p:nvPr>
        </p:nvSpPr>
        <p:spPr/>
        <p:txBody>
          <a:bodyPr/>
          <a:lstStyle/>
          <a:p>
            <a:fld id="{89333C77-0158-454C-844F-B7AB9BD7DAD4}"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8839200" y="274641"/>
            <a:ext cx="27432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609600" y="274641"/>
            <a:ext cx="80264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61BEF0D-F0BB-DE4B-95CE-6DB70DBA9567}" type="datetimeFigureOut">
              <a:rPr lang="en-US" smtClean="0"/>
              <a:pPr/>
              <a:t>11/22/2020</a:t>
            </a:fld>
            <a:endParaRPr lang="en-US" dirty="0"/>
          </a:p>
        </p:txBody>
      </p:sp>
      <p:sp>
        <p:nvSpPr>
          <p:cNvPr id="5" name="Нижний колонтитул 4"/>
          <p:cNvSpPr>
            <a:spLocks noGrp="1"/>
          </p:cNvSpPr>
          <p:nvPr>
            <p:ph type="ftr" sz="quarter" idx="11"/>
          </p:nvPr>
        </p:nvSpPr>
        <p:spPr/>
        <p:txBody>
          <a:bodyPr/>
          <a:lstStyle/>
          <a:p>
            <a:endParaRPr lang="en-US" dirty="0"/>
          </a:p>
        </p:txBody>
      </p:sp>
      <p:sp>
        <p:nvSpPr>
          <p:cNvPr id="6" name="Номер слайда 5"/>
          <p:cNvSpPr>
            <a:spLocks noGrp="1"/>
          </p:cNvSpPr>
          <p:nvPr>
            <p:ph type="sldNum" sz="quarter" idx="12"/>
          </p:nvPr>
        </p:nvSpPr>
        <p:spPr/>
        <p:txBody>
          <a:bodyPr/>
          <a:lstStyle/>
          <a:p>
            <a:fld id="{D57F1E4F-1CFF-5643-939E-217C01CDF565}"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61BEF0D-F0BB-DE4B-95CE-6DB70DBA9567}" type="datetimeFigureOut">
              <a:rPr lang="en-US" smtClean="0"/>
              <a:pPr/>
              <a:t>11/22/2020</a:t>
            </a:fld>
            <a:endParaRPr lang="en-US" dirty="0"/>
          </a:p>
        </p:txBody>
      </p:sp>
      <p:sp>
        <p:nvSpPr>
          <p:cNvPr id="5" name="Нижний колонтитул 4"/>
          <p:cNvSpPr>
            <a:spLocks noGrp="1"/>
          </p:cNvSpPr>
          <p:nvPr>
            <p:ph type="ftr" sz="quarter" idx="11"/>
          </p:nvPr>
        </p:nvSpPr>
        <p:spPr/>
        <p:txBody>
          <a:bodyPr/>
          <a:lstStyle/>
          <a:p>
            <a:endParaRPr lang="en-US" dirty="0"/>
          </a:p>
        </p:txBody>
      </p:sp>
      <p:sp>
        <p:nvSpPr>
          <p:cNvPr id="6" name="Номер слайда 5"/>
          <p:cNvSpPr>
            <a:spLocks noGrp="1"/>
          </p:cNvSpPr>
          <p:nvPr>
            <p:ph type="sldNum" sz="quarter" idx="12"/>
          </p:nvPr>
        </p:nvSpPr>
        <p:spPr/>
        <p:txBody>
          <a:bodyPr/>
          <a:lstStyle/>
          <a:p>
            <a:fld id="{D57F1E4F-1CFF-5643-939E-217C01CDF565}"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63084" y="4406903"/>
            <a:ext cx="10363201"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963084" y="2906713"/>
            <a:ext cx="10363201"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B61BEF0D-F0BB-DE4B-95CE-6DB70DBA9567}" type="datetimeFigureOut">
              <a:rPr lang="en-US" smtClean="0"/>
              <a:pPr/>
              <a:t>11/22/2020</a:t>
            </a:fld>
            <a:endParaRPr lang="en-US" dirty="0"/>
          </a:p>
        </p:txBody>
      </p:sp>
      <p:sp>
        <p:nvSpPr>
          <p:cNvPr id="5" name="Нижний колонтитул 4"/>
          <p:cNvSpPr>
            <a:spLocks noGrp="1"/>
          </p:cNvSpPr>
          <p:nvPr>
            <p:ph type="ftr" sz="quarter" idx="11"/>
          </p:nvPr>
        </p:nvSpPr>
        <p:spPr/>
        <p:txBody>
          <a:bodyPr/>
          <a:lstStyle/>
          <a:p>
            <a:endParaRPr lang="en-US" dirty="0"/>
          </a:p>
        </p:txBody>
      </p:sp>
      <p:sp>
        <p:nvSpPr>
          <p:cNvPr id="6" name="Номер слайда 5"/>
          <p:cNvSpPr>
            <a:spLocks noGrp="1"/>
          </p:cNvSpPr>
          <p:nvPr>
            <p:ph type="sldNum" sz="quarter" idx="12"/>
          </p:nvPr>
        </p:nvSpPr>
        <p:spPr/>
        <p:txBody>
          <a:bodyPr/>
          <a:lstStyle/>
          <a:p>
            <a:fld id="{D57F1E4F-1CFF-5643-939E-217C01CDF565}"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609601" y="1600203"/>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6197600" y="1600203"/>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EB712588-04B1-427B-82EE-E8DB90309F08}" type="datetimeFigureOut">
              <a:rPr lang="en-US" smtClean="0"/>
              <a:pPr/>
              <a:t>11/22/2020</a:t>
            </a:fld>
            <a:endParaRPr lang="en-US" dirty="0"/>
          </a:p>
        </p:txBody>
      </p:sp>
      <p:sp>
        <p:nvSpPr>
          <p:cNvPr id="6" name="Нижний колонтитул 5"/>
          <p:cNvSpPr>
            <a:spLocks noGrp="1"/>
          </p:cNvSpPr>
          <p:nvPr>
            <p:ph type="ftr" sz="quarter" idx="11"/>
          </p:nvPr>
        </p:nvSpPr>
        <p:spPr/>
        <p:txBody>
          <a:bodyPr/>
          <a:lstStyle/>
          <a:p>
            <a:endParaRPr lang="en-US" dirty="0"/>
          </a:p>
        </p:txBody>
      </p:sp>
      <p:sp>
        <p:nvSpPr>
          <p:cNvPr id="7" name="Номер слайда 6"/>
          <p:cNvSpPr>
            <a:spLocks noGrp="1"/>
          </p:cNvSpPr>
          <p:nvPr>
            <p:ph type="sldNum" sz="quarter" idx="12"/>
          </p:nvPr>
        </p:nvSpPr>
        <p:spPr/>
        <p:txBody>
          <a:bodyPr/>
          <a:lstStyle/>
          <a:p>
            <a:fld id="{6FF9F0C5-380F-41C2-899A-BAC0F0927E16}"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6193369"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6193369"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B61BEF0D-F0BB-DE4B-95CE-6DB70DBA9567}" type="datetimeFigureOut">
              <a:rPr lang="en-US" smtClean="0"/>
              <a:pPr/>
              <a:t>11/22/2020</a:t>
            </a:fld>
            <a:endParaRPr lang="en-US" dirty="0"/>
          </a:p>
        </p:txBody>
      </p:sp>
      <p:sp>
        <p:nvSpPr>
          <p:cNvPr id="8" name="Нижний колонтитул 7"/>
          <p:cNvSpPr>
            <a:spLocks noGrp="1"/>
          </p:cNvSpPr>
          <p:nvPr>
            <p:ph type="ftr" sz="quarter" idx="11"/>
          </p:nvPr>
        </p:nvSpPr>
        <p:spPr/>
        <p:txBody>
          <a:bodyPr/>
          <a:lstStyle/>
          <a:p>
            <a:endParaRPr lang="en-US" dirty="0"/>
          </a:p>
        </p:txBody>
      </p:sp>
      <p:sp>
        <p:nvSpPr>
          <p:cNvPr id="9" name="Номер слайда 8"/>
          <p:cNvSpPr>
            <a:spLocks noGrp="1"/>
          </p:cNvSpPr>
          <p:nvPr>
            <p:ph type="sldNum" sz="quarter" idx="12"/>
          </p:nvPr>
        </p:nvSpPr>
        <p:spPr/>
        <p:txBody>
          <a:bodyPr/>
          <a:lstStyle/>
          <a:p>
            <a:fld id="{D57F1E4F-1CFF-5643-939E-217C01CDF565}"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B61BEF0D-F0BB-DE4B-95CE-6DB70DBA9567}" type="datetimeFigureOut">
              <a:rPr lang="en-US" smtClean="0"/>
              <a:pPr/>
              <a:t>11/22/2020</a:t>
            </a:fld>
            <a:endParaRPr lang="en-US" dirty="0"/>
          </a:p>
        </p:txBody>
      </p:sp>
      <p:sp>
        <p:nvSpPr>
          <p:cNvPr id="4" name="Нижний колонтитул 3"/>
          <p:cNvSpPr>
            <a:spLocks noGrp="1"/>
          </p:cNvSpPr>
          <p:nvPr>
            <p:ph type="ftr" sz="quarter" idx="11"/>
          </p:nvPr>
        </p:nvSpPr>
        <p:spPr/>
        <p:txBody>
          <a:bodyPr/>
          <a:lstStyle/>
          <a:p>
            <a:endParaRPr lang="en-US" dirty="0"/>
          </a:p>
        </p:txBody>
      </p:sp>
      <p:sp>
        <p:nvSpPr>
          <p:cNvPr id="5" name="Номер слайда 4"/>
          <p:cNvSpPr>
            <a:spLocks noGrp="1"/>
          </p:cNvSpPr>
          <p:nvPr>
            <p:ph type="sldNum" sz="quarter" idx="12"/>
          </p:nvPr>
        </p:nvSpPr>
        <p:spPr/>
        <p:txBody>
          <a:bodyPr/>
          <a:lstStyle/>
          <a:p>
            <a:fld id="{D57F1E4F-1CFF-5643-939E-217C01CDF565}"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B61BEF0D-F0BB-DE4B-95CE-6DB70DBA9567}" type="datetimeFigureOut">
              <a:rPr lang="en-US" smtClean="0"/>
              <a:pPr/>
              <a:t>11/22/2020</a:t>
            </a:fld>
            <a:endParaRPr lang="en-US" dirty="0"/>
          </a:p>
        </p:txBody>
      </p:sp>
      <p:sp>
        <p:nvSpPr>
          <p:cNvPr id="3" name="Нижний колонтитул 2"/>
          <p:cNvSpPr>
            <a:spLocks noGrp="1"/>
          </p:cNvSpPr>
          <p:nvPr>
            <p:ph type="ftr" sz="quarter" idx="11"/>
          </p:nvPr>
        </p:nvSpPr>
        <p:spPr/>
        <p:txBody>
          <a:bodyPr/>
          <a:lstStyle/>
          <a:p>
            <a:endParaRPr lang="en-US" dirty="0"/>
          </a:p>
        </p:txBody>
      </p:sp>
      <p:sp>
        <p:nvSpPr>
          <p:cNvPr id="4" name="Номер слайда 3"/>
          <p:cNvSpPr>
            <a:spLocks noGrp="1"/>
          </p:cNvSpPr>
          <p:nvPr>
            <p:ph type="sldNum" sz="quarter" idx="12"/>
          </p:nvPr>
        </p:nvSpPr>
        <p:spPr/>
        <p:txBody>
          <a:bodyPr/>
          <a:lstStyle/>
          <a:p>
            <a:fld id="{D57F1E4F-1CFF-5643-939E-217C01CDF565}"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09601" y="273050"/>
            <a:ext cx="4011084"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4766735" y="273053"/>
            <a:ext cx="6815666"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609601"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42A54C80-263E-416B-A8E0-580EDEADCBDC}" type="datetimeFigureOut">
              <a:rPr lang="en-US" smtClean="0"/>
              <a:pPr/>
              <a:t>11/22/2020</a:t>
            </a:fld>
            <a:endParaRPr lang="en-US" dirty="0"/>
          </a:p>
        </p:txBody>
      </p:sp>
      <p:sp>
        <p:nvSpPr>
          <p:cNvPr id="6" name="Нижний колонтитул 5"/>
          <p:cNvSpPr>
            <a:spLocks noGrp="1"/>
          </p:cNvSpPr>
          <p:nvPr>
            <p:ph type="ftr" sz="quarter" idx="11"/>
          </p:nvPr>
        </p:nvSpPr>
        <p:spPr/>
        <p:txBody>
          <a:bodyPr/>
          <a:lstStyle/>
          <a:p>
            <a:endParaRPr lang="en-US" dirty="0"/>
          </a:p>
        </p:txBody>
      </p:sp>
      <p:sp>
        <p:nvSpPr>
          <p:cNvPr id="7" name="Номер слайда 6"/>
          <p:cNvSpPr>
            <a:spLocks noGrp="1"/>
          </p:cNvSpPr>
          <p:nvPr>
            <p:ph type="sldNum" sz="quarter" idx="12"/>
          </p:nvPr>
        </p:nvSpPr>
        <p:spPr/>
        <p:txBody>
          <a:bodyPr/>
          <a:lstStyle/>
          <a:p>
            <a:fld id="{519954A3-9DFD-4C44-94BA-B95130A3BA1C}"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389717" y="4800600"/>
            <a:ext cx="73152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B61BEF0D-F0BB-DE4B-95CE-6DB70DBA9567}" type="datetimeFigureOut">
              <a:rPr lang="en-US" smtClean="0"/>
              <a:pPr/>
              <a:t>11/22/2020</a:t>
            </a:fld>
            <a:endParaRPr lang="en-US" dirty="0"/>
          </a:p>
        </p:txBody>
      </p:sp>
      <p:sp>
        <p:nvSpPr>
          <p:cNvPr id="6" name="Нижний колонтитул 5"/>
          <p:cNvSpPr>
            <a:spLocks noGrp="1"/>
          </p:cNvSpPr>
          <p:nvPr>
            <p:ph type="ftr" sz="quarter" idx="11"/>
          </p:nvPr>
        </p:nvSpPr>
        <p:spPr/>
        <p:txBody>
          <a:bodyPr/>
          <a:lstStyle/>
          <a:p>
            <a:endParaRPr lang="en-US" dirty="0"/>
          </a:p>
        </p:txBody>
      </p:sp>
      <p:sp>
        <p:nvSpPr>
          <p:cNvPr id="7" name="Номер слайда 6"/>
          <p:cNvSpPr>
            <a:spLocks noGrp="1"/>
          </p:cNvSpPr>
          <p:nvPr>
            <p:ph type="sldNum" sz="quarter" idx="12"/>
          </p:nvPr>
        </p:nvSpPr>
        <p:spPr/>
        <p:txBody>
          <a:bodyPr/>
          <a:lstStyle/>
          <a:p>
            <a:fld id="{D57F1E4F-1CFF-5643-939E-217C01CDF565}"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09601" y="274638"/>
            <a:ext cx="109728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609601" y="1600203"/>
            <a:ext cx="109728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609600" y="6356353"/>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61BEF0D-F0BB-DE4B-95CE-6DB70DBA9567}" type="datetimeFigureOut">
              <a:rPr lang="en-US" smtClean="0"/>
              <a:pPr/>
              <a:t>11/22/2020</a:t>
            </a:fld>
            <a:endParaRPr lang="en-US" dirty="0"/>
          </a:p>
        </p:txBody>
      </p:sp>
      <p:sp>
        <p:nvSpPr>
          <p:cNvPr id="5" name="Нижний колонтитул 4"/>
          <p:cNvSpPr>
            <a:spLocks noGrp="1"/>
          </p:cNvSpPr>
          <p:nvPr>
            <p:ph type="ftr" sz="quarter" idx="3"/>
          </p:nvPr>
        </p:nvSpPr>
        <p:spPr>
          <a:xfrm>
            <a:off x="4165601" y="6356353"/>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Номер слайда 5"/>
          <p:cNvSpPr>
            <a:spLocks noGrp="1"/>
          </p:cNvSpPr>
          <p:nvPr>
            <p:ph type="sldNum" sz="quarter" idx="4"/>
          </p:nvPr>
        </p:nvSpPr>
        <p:spPr>
          <a:xfrm>
            <a:off x="8737600" y="6356353"/>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57F1E4F-1CFF-5643-939E-217C01CDF565}"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81" r:id="rId1"/>
    <p:sldLayoutId id="2147483682" r:id="rId2"/>
    <p:sldLayoutId id="2147483683" r:id="rId3"/>
    <p:sldLayoutId id="2147483684" r:id="rId4"/>
    <p:sldLayoutId id="2147483685" r:id="rId5"/>
    <p:sldLayoutId id="2147483686" r:id="rId6"/>
    <p:sldLayoutId id="2147483687" r:id="rId7"/>
    <p:sldLayoutId id="2147483688" r:id="rId8"/>
    <p:sldLayoutId id="2147483689" r:id="rId9"/>
    <p:sldLayoutId id="2147483690" r:id="rId10"/>
    <p:sldLayoutId id="214748369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image" Target="../media/image1.jpe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0" y="1462223"/>
            <a:ext cx="12192000" cy="104503"/>
          </a:xfrm>
          <a:prstGeom prst="rect">
            <a:avLst/>
          </a:prstGeom>
        </p:spPr>
        <p:style>
          <a:lnRef idx="0">
            <a:schemeClr val="accent1"/>
          </a:lnRef>
          <a:fillRef idx="3">
            <a:schemeClr val="accent1"/>
          </a:fillRef>
          <a:effectRef idx="3">
            <a:schemeClr val="accent1"/>
          </a:effectRef>
          <a:fontRef idx="minor">
            <a:schemeClr val="lt1"/>
          </a:fontRef>
        </p:style>
        <p:txBody>
          <a:bodyPr rtlCol="0" anchor="ctr"/>
          <a:lstStyle/>
          <a:p>
            <a:pPr algn="ctr"/>
            <a:endParaRPr lang="ru-RU"/>
          </a:p>
        </p:txBody>
      </p:sp>
      <p:sp>
        <p:nvSpPr>
          <p:cNvPr id="9" name="TextBox 8"/>
          <p:cNvSpPr txBox="1"/>
          <p:nvPr/>
        </p:nvSpPr>
        <p:spPr>
          <a:xfrm>
            <a:off x="285205" y="2613259"/>
            <a:ext cx="11398057" cy="646331"/>
          </a:xfrm>
          <a:prstGeom prst="rect">
            <a:avLst/>
          </a:prstGeom>
          <a:noFill/>
        </p:spPr>
        <p:txBody>
          <a:bodyPr wrap="none"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kk-KZ" sz="3600" b="1" dirty="0" smtClean="0">
                <a:ln w="11430"/>
                <a:solidFill>
                  <a:srgbClr val="C00000"/>
                </a:solidFill>
                <a:effectLst>
                  <a:outerShdw blurRad="50800" dist="39000" dir="5460000" algn="tl">
                    <a:srgbClr val="000000">
                      <a:alpha val="38000"/>
                    </a:srgbClr>
                  </a:outerShdw>
                </a:effectLst>
                <a:latin typeface="Times New Roman" pitchFamily="18" charset="0"/>
                <a:cs typeface="Times New Roman" pitchFamily="18" charset="0"/>
              </a:rPr>
              <a:t>Сабақтың тақырыбы: Өсімдіктер туралы не білеміз?</a:t>
            </a:r>
            <a:endParaRPr lang="ru-RU" sz="3600" b="1" dirty="0">
              <a:ln w="11430"/>
              <a:solidFill>
                <a:srgbClr val="C00000"/>
              </a:solidFill>
              <a:effectLst>
                <a:outerShdw blurRad="50800" dist="39000" dir="5460000" algn="tl">
                  <a:srgbClr val="000000">
                    <a:alpha val="38000"/>
                  </a:srgbClr>
                </a:outerShdw>
              </a:effectLst>
              <a:latin typeface="Times New Roman" pitchFamily="18" charset="0"/>
              <a:cs typeface="Times New Roman" pitchFamily="18" charset="0"/>
            </a:endParaRPr>
          </a:p>
        </p:txBody>
      </p:sp>
      <p:sp>
        <p:nvSpPr>
          <p:cNvPr id="2" name="Прямоугольник 1"/>
          <p:cNvSpPr/>
          <p:nvPr/>
        </p:nvSpPr>
        <p:spPr>
          <a:xfrm>
            <a:off x="612250" y="338837"/>
            <a:ext cx="11362414" cy="1077218"/>
          </a:xfrm>
          <a:prstGeom prst="rect">
            <a:avLst/>
          </a:prstGeom>
        </p:spPr>
        <p:txBody>
          <a:bodyPr wrap="square">
            <a:spAutoFit/>
          </a:bodyPr>
          <a:lstStyle/>
          <a:p>
            <a:r>
              <a:rPr lang="kk-KZ" altLang="en-US" sz="3200" b="1" dirty="0" smtClean="0">
                <a:latin typeface="Times New Roman" pitchFamily="18" charset="0"/>
                <a:cs typeface="Times New Roman" pitchFamily="18" charset="0"/>
              </a:rPr>
              <a:t>Бөлім тақырыбы:    Жануарлар әлемі мен өсімдіктер дүниесі</a:t>
            </a:r>
            <a:endParaRPr lang="ru-RU" altLang="en-US" sz="3200" b="1" dirty="0">
              <a:latin typeface="Times New Roman" pitchFamily="18" charset="0"/>
              <a:cs typeface="Times New Roman" pitchFamily="18" charset="0"/>
            </a:endParaRPr>
          </a:p>
        </p:txBody>
      </p:sp>
      <p:sp>
        <p:nvSpPr>
          <p:cNvPr id="6" name="Прямоугольник 5"/>
          <p:cNvSpPr/>
          <p:nvPr/>
        </p:nvSpPr>
        <p:spPr>
          <a:xfrm>
            <a:off x="1439186" y="552458"/>
            <a:ext cx="8245503" cy="769441"/>
          </a:xfrm>
          <a:prstGeom prst="rect">
            <a:avLst/>
          </a:prstGeom>
        </p:spPr>
        <p:txBody>
          <a:bodyPr wrap="square">
            <a:spAutoFit/>
          </a:bodyPr>
          <a:lstStyle/>
          <a:p>
            <a:r>
              <a:rPr lang="kk-KZ" sz="4400" b="1" dirty="0" smtClean="0">
                <a:solidFill>
                  <a:srgbClr val="92D050"/>
                </a:solidFill>
                <a:latin typeface="Times New Roman" panose="02020603050405020304" pitchFamily="18" charset="0"/>
                <a:cs typeface="Times New Roman" panose="02020603050405020304" pitchFamily="18" charset="0"/>
              </a:rPr>
              <a:t>  </a:t>
            </a:r>
            <a:endParaRPr lang="ru-RU" sz="4400" dirty="0">
              <a:solidFill>
                <a:srgbClr val="92D05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5903022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0" y="1175659"/>
            <a:ext cx="12192000" cy="104503"/>
          </a:xfrm>
          <a:prstGeom prst="rect">
            <a:avLst/>
          </a:prstGeom>
        </p:spPr>
        <p:style>
          <a:lnRef idx="0">
            <a:schemeClr val="accent1"/>
          </a:lnRef>
          <a:fillRef idx="3">
            <a:schemeClr val="accent1"/>
          </a:fillRef>
          <a:effectRef idx="3">
            <a:schemeClr val="accent1"/>
          </a:effectRef>
          <a:fontRef idx="minor">
            <a:schemeClr val="lt1"/>
          </a:fontRef>
        </p:style>
        <p:txBody>
          <a:bodyPr rtlCol="0" anchor="ctr"/>
          <a:lstStyle/>
          <a:p>
            <a:pPr algn="ctr"/>
            <a:endParaRPr lang="ru-RU"/>
          </a:p>
        </p:txBody>
      </p:sp>
      <p:sp>
        <p:nvSpPr>
          <p:cNvPr id="8" name="TextBox 7"/>
          <p:cNvSpPr txBox="1"/>
          <p:nvPr/>
        </p:nvSpPr>
        <p:spPr>
          <a:xfrm>
            <a:off x="4170922" y="444646"/>
            <a:ext cx="3173882" cy="584775"/>
          </a:xfrm>
          <a:prstGeom prst="rect">
            <a:avLst/>
          </a:prstGeom>
          <a:noFill/>
        </p:spPr>
        <p:txBody>
          <a:bodyPr wrap="none" rtlCol="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kk-KZ" sz="3200" b="1" spc="50" dirty="0" smtClean="0">
                <a:ln w="11430"/>
                <a:solidFill>
                  <a:srgbClr val="C00000"/>
                </a:solidFill>
                <a:effectLst>
                  <a:outerShdw blurRad="76200" dist="50800" dir="5400000" algn="tl" rotWithShape="0">
                    <a:srgbClr val="000000">
                      <a:alpha val="65000"/>
                    </a:srgbClr>
                  </a:outerShdw>
                </a:effectLst>
                <a:latin typeface="Times New Roman" pitchFamily="18" charset="0"/>
                <a:cs typeface="Times New Roman" pitchFamily="18" charset="0"/>
              </a:rPr>
              <a:t>Өзіңді тексер... </a:t>
            </a:r>
            <a:endParaRPr lang="ru-RU" sz="3200" b="1" spc="50" dirty="0">
              <a:ln w="11430"/>
              <a:solidFill>
                <a:srgbClr val="C00000"/>
              </a:solidFill>
              <a:effectLst>
                <a:outerShdw blurRad="76200" dist="50800" dir="5400000" algn="tl" rotWithShape="0">
                  <a:srgbClr val="000000">
                    <a:alpha val="65000"/>
                  </a:srgbClr>
                </a:outerShdw>
              </a:effectLst>
              <a:latin typeface="Times New Roman" pitchFamily="18" charset="0"/>
              <a:cs typeface="Times New Roman" pitchFamily="18" charset="0"/>
            </a:endParaRPr>
          </a:p>
        </p:txBody>
      </p:sp>
      <p:pic>
        <p:nvPicPr>
          <p:cNvPr id="7" name="Picture 2" descr="https://www.divomix.com/img/Image/787-2.jpg"/>
          <p:cNvPicPr/>
          <p:nvPr/>
        </p:nvPicPr>
        <p:blipFill>
          <a:blip r:embed="rId2">
            <a:extLst>
              <a:ext uri="{28A0092B-C50C-407E-A947-70E740481C1C}">
                <a14:useLocalDpi xmlns:a14="http://schemas.microsoft.com/office/drawing/2010/main" val="0"/>
              </a:ext>
            </a:extLst>
          </a:blip>
          <a:srcRect/>
          <a:stretch>
            <a:fillRect/>
          </a:stretch>
        </p:blipFill>
        <p:spPr bwMode="auto">
          <a:xfrm>
            <a:off x="9708543" y="5097232"/>
            <a:ext cx="2371310" cy="1760768"/>
          </a:xfrm>
          <a:prstGeom prst="rect">
            <a:avLst/>
          </a:prstGeom>
          <a:noFill/>
          <a:extLst/>
        </p:spPr>
      </p:pic>
      <p:graphicFrame>
        <p:nvGraphicFramePr>
          <p:cNvPr id="2" name="Таблица 1"/>
          <p:cNvGraphicFramePr>
            <a:graphicFrameLocks noGrp="1"/>
          </p:cNvGraphicFramePr>
          <p:nvPr>
            <p:extLst>
              <p:ext uri="{D42A27DB-BD31-4B8C-83A1-F6EECF244321}">
                <p14:modId xmlns:p14="http://schemas.microsoft.com/office/powerpoint/2010/main" val="3377635139"/>
              </p:ext>
            </p:extLst>
          </p:nvPr>
        </p:nvGraphicFramePr>
        <p:xfrm>
          <a:off x="468086" y="1828800"/>
          <a:ext cx="10058400" cy="3067047"/>
        </p:xfrm>
        <a:graphic>
          <a:graphicData uri="http://schemas.openxmlformats.org/drawingml/2006/table">
            <a:tbl>
              <a:tblPr>
                <a:tableStyleId>{5C22544A-7EE6-4342-B048-85BDC9FD1C3A}</a:tableStyleId>
              </a:tblPr>
              <a:tblGrid>
                <a:gridCol w="5056133"/>
                <a:gridCol w="5002267"/>
              </a:tblGrid>
              <a:tr h="740229">
                <a:tc>
                  <a:txBody>
                    <a:bodyPr/>
                    <a:lstStyle/>
                    <a:p>
                      <a:pPr algn="just"/>
                      <a:r>
                        <a:rPr lang="kk-KZ" sz="2000" b="1" dirty="0" smtClean="0">
                          <a:solidFill>
                            <a:srgbClr val="C00000"/>
                          </a:solidFill>
                          <a:effectLst/>
                          <a:latin typeface="Times New Roman" panose="02020603050405020304" pitchFamily="18" charset="0"/>
                          <a:cs typeface="Times New Roman" panose="02020603050405020304" pitchFamily="18" charset="0"/>
                        </a:rPr>
                        <a:t>Тура</a:t>
                      </a:r>
                      <a:r>
                        <a:rPr lang="kk-KZ" sz="2000" b="1" baseline="0" dirty="0" smtClean="0">
                          <a:solidFill>
                            <a:srgbClr val="C00000"/>
                          </a:solidFill>
                          <a:effectLst/>
                          <a:latin typeface="Times New Roman" panose="02020603050405020304" pitchFamily="18" charset="0"/>
                          <a:cs typeface="Times New Roman" panose="02020603050405020304" pitchFamily="18" charset="0"/>
                        </a:rPr>
                        <a:t> мағына</a:t>
                      </a:r>
                      <a:endParaRPr lang="ru-RU" sz="1800" b="1" dirty="0">
                        <a:solidFill>
                          <a:srgbClr val="C00000"/>
                        </a:solidFill>
                        <a:effectLst/>
                        <a:latin typeface="Times New Roman" panose="02020603050405020304" pitchFamily="18" charset="0"/>
                        <a:cs typeface="Times New Roman" panose="02020603050405020304" pitchFamily="18" charset="0"/>
                      </a:endParaRPr>
                    </a:p>
                  </a:txBody>
                  <a:tcPr marL="68580" marR="68580" marT="0" marB="0"/>
                </a:tc>
                <a:tc>
                  <a:txBody>
                    <a:bodyPr/>
                    <a:lstStyle/>
                    <a:p>
                      <a:pPr algn="just"/>
                      <a:r>
                        <a:rPr lang="kk-KZ" sz="2000" b="1" dirty="0" smtClean="0">
                          <a:solidFill>
                            <a:srgbClr val="C00000"/>
                          </a:solidFill>
                          <a:effectLst/>
                          <a:latin typeface="Times New Roman" panose="02020603050405020304" pitchFamily="18" charset="0"/>
                          <a:cs typeface="Times New Roman" panose="02020603050405020304" pitchFamily="18" charset="0"/>
                        </a:rPr>
                        <a:t>Ауыспалы</a:t>
                      </a:r>
                      <a:r>
                        <a:rPr lang="kk-KZ" sz="2000" b="1" baseline="0" dirty="0" smtClean="0">
                          <a:solidFill>
                            <a:srgbClr val="C00000"/>
                          </a:solidFill>
                          <a:effectLst/>
                          <a:latin typeface="Times New Roman" panose="02020603050405020304" pitchFamily="18" charset="0"/>
                          <a:cs typeface="Times New Roman" panose="02020603050405020304" pitchFamily="18" charset="0"/>
                        </a:rPr>
                        <a:t> мағына</a:t>
                      </a:r>
                      <a:endParaRPr lang="ru-RU" sz="1800" b="1" dirty="0">
                        <a:solidFill>
                          <a:srgbClr val="C00000"/>
                        </a:solidFill>
                        <a:effectLst/>
                        <a:latin typeface="Times New Roman" panose="02020603050405020304" pitchFamily="18" charset="0"/>
                        <a:cs typeface="Times New Roman" panose="02020603050405020304" pitchFamily="18" charset="0"/>
                      </a:endParaRPr>
                    </a:p>
                  </a:txBody>
                  <a:tcPr marL="68580" marR="68580" marT="0" marB="0"/>
                </a:tc>
              </a:tr>
              <a:tr h="985065">
                <a:tc>
                  <a:txBody>
                    <a:bodyPr/>
                    <a:lstStyle/>
                    <a:p>
                      <a:pPr algn="just"/>
                      <a:r>
                        <a:rPr lang="kk-KZ" sz="2000" b="1" dirty="0">
                          <a:effectLst/>
                          <a:latin typeface="Times New Roman" panose="02020603050405020304" pitchFamily="18" charset="0"/>
                          <a:cs typeface="Times New Roman" panose="02020603050405020304" pitchFamily="18" charset="0"/>
                        </a:rPr>
                        <a:t> </a:t>
                      </a:r>
                      <a:r>
                        <a:rPr lang="kk-KZ" sz="2000" b="1" dirty="0" smtClean="0">
                          <a:effectLst/>
                          <a:latin typeface="Times New Roman" panose="02020603050405020304" pitchFamily="18" charset="0"/>
                          <a:cs typeface="Times New Roman" panose="02020603050405020304" pitchFamily="18" charset="0"/>
                        </a:rPr>
                        <a:t>  жылы су</a:t>
                      </a:r>
                    </a:p>
                    <a:p>
                      <a:pPr algn="just"/>
                      <a:r>
                        <a:rPr lang="kk-KZ" sz="2000" b="1" dirty="0" smtClean="0">
                          <a:effectLst/>
                          <a:latin typeface="Times New Roman" panose="02020603050405020304" pitchFamily="18" charset="0"/>
                          <a:cs typeface="Times New Roman" panose="02020603050405020304" pitchFamily="18" charset="0"/>
                        </a:rPr>
                        <a:t>   адамның көзі</a:t>
                      </a:r>
                    </a:p>
                    <a:p>
                      <a:pPr algn="just"/>
                      <a:r>
                        <a:rPr lang="kk-KZ" sz="2000" b="1" dirty="0" smtClean="0">
                          <a:effectLst/>
                          <a:latin typeface="Times New Roman" panose="02020603050405020304" pitchFamily="18" charset="0"/>
                          <a:cs typeface="Times New Roman" panose="02020603050405020304" pitchFamily="18" charset="0"/>
                        </a:rPr>
                        <a:t>   суық жел</a:t>
                      </a:r>
                      <a:endParaRPr lang="ru-RU" sz="2000" b="1" dirty="0">
                        <a:effectLst/>
                        <a:latin typeface="Times New Roman" panose="02020603050405020304" pitchFamily="18" charset="0"/>
                        <a:cs typeface="Times New Roman" panose="02020603050405020304" pitchFamily="18" charset="0"/>
                      </a:endParaRPr>
                    </a:p>
                  </a:txBody>
                  <a:tcPr marL="68580" marR="68580" marT="0" marB="0"/>
                </a:tc>
                <a:tc>
                  <a:txBody>
                    <a:bodyPr/>
                    <a:lstStyle/>
                    <a:p>
                      <a:pPr algn="just"/>
                      <a:r>
                        <a:rPr lang="kk-KZ" sz="2000" b="1" dirty="0">
                          <a:effectLst/>
                          <a:latin typeface="Times New Roman" panose="02020603050405020304" pitchFamily="18" charset="0"/>
                          <a:cs typeface="Times New Roman" panose="02020603050405020304" pitchFamily="18" charset="0"/>
                        </a:rPr>
                        <a:t> </a:t>
                      </a:r>
                      <a:r>
                        <a:rPr lang="kk-KZ" sz="2000" b="1" dirty="0" smtClean="0">
                          <a:effectLst/>
                          <a:latin typeface="Times New Roman" panose="02020603050405020304" pitchFamily="18" charset="0"/>
                          <a:cs typeface="Times New Roman" panose="02020603050405020304" pitchFamily="18" charset="0"/>
                        </a:rPr>
                        <a:t>жылы сөз</a:t>
                      </a:r>
                    </a:p>
                    <a:p>
                      <a:pPr algn="just"/>
                      <a:r>
                        <a:rPr lang="kk-KZ" sz="2000" b="1" dirty="0" smtClean="0">
                          <a:effectLst/>
                          <a:latin typeface="Times New Roman" panose="02020603050405020304" pitchFamily="18" charset="0"/>
                          <a:cs typeface="Times New Roman" panose="02020603050405020304" pitchFamily="18" charset="0"/>
                        </a:rPr>
                        <a:t>бұлақтың көзі</a:t>
                      </a:r>
                    </a:p>
                    <a:p>
                      <a:pPr algn="just"/>
                      <a:r>
                        <a:rPr lang="kk-KZ" sz="2000" b="1" dirty="0" smtClean="0">
                          <a:effectLst/>
                          <a:latin typeface="Times New Roman" panose="02020603050405020304" pitchFamily="18" charset="0"/>
                          <a:cs typeface="Times New Roman" panose="02020603050405020304" pitchFamily="18" charset="0"/>
                        </a:rPr>
                        <a:t>суық сөз</a:t>
                      </a:r>
                    </a:p>
                  </a:txBody>
                  <a:tcPr marL="68580" marR="68580" marT="0" marB="0"/>
                </a:tc>
              </a:tr>
              <a:tr h="1341753">
                <a:tc>
                  <a:txBody>
                    <a:bodyPr/>
                    <a:lstStyle/>
                    <a:p>
                      <a:pPr algn="just"/>
                      <a:r>
                        <a:rPr lang="kk-KZ" sz="2000" b="1" dirty="0">
                          <a:effectLst/>
                          <a:latin typeface="Times New Roman" panose="02020603050405020304" pitchFamily="18" charset="0"/>
                          <a:cs typeface="Times New Roman" panose="02020603050405020304" pitchFamily="18" charset="0"/>
                        </a:rPr>
                        <a:t> </a:t>
                      </a:r>
                      <a:r>
                        <a:rPr lang="kk-KZ" sz="2000" b="1" dirty="0" smtClean="0">
                          <a:effectLst/>
                          <a:latin typeface="Times New Roman" panose="02020603050405020304" pitchFamily="18" charset="0"/>
                          <a:cs typeface="Times New Roman" panose="02020603050405020304" pitchFamily="18" charset="0"/>
                        </a:rPr>
                        <a:t>  ашық аспан</a:t>
                      </a:r>
                    </a:p>
                    <a:p>
                      <a:pPr algn="just"/>
                      <a:r>
                        <a:rPr lang="kk-KZ" sz="2000" b="1" dirty="0" smtClean="0">
                          <a:effectLst/>
                          <a:latin typeface="Times New Roman" panose="02020603050405020304" pitchFamily="18" charset="0"/>
                          <a:cs typeface="Times New Roman" panose="02020603050405020304" pitchFamily="18" charset="0"/>
                        </a:rPr>
                        <a:t>   </a:t>
                      </a:r>
                      <a:r>
                        <a:rPr lang="kk-KZ" sz="2000" b="1" smtClean="0">
                          <a:effectLst/>
                          <a:latin typeface="Times New Roman" panose="02020603050405020304" pitchFamily="18" charset="0"/>
                          <a:cs typeface="Times New Roman" panose="02020603050405020304" pitchFamily="18" charset="0"/>
                        </a:rPr>
                        <a:t>қыздың төркіні</a:t>
                      </a:r>
                      <a:endParaRPr lang="kk-KZ" sz="2000" b="1" dirty="0" smtClean="0">
                        <a:effectLst/>
                        <a:latin typeface="Times New Roman" panose="02020603050405020304" pitchFamily="18" charset="0"/>
                        <a:cs typeface="Times New Roman" panose="02020603050405020304" pitchFamily="18" charset="0"/>
                      </a:endParaRPr>
                    </a:p>
                    <a:p>
                      <a:pPr algn="just"/>
                      <a:r>
                        <a:rPr lang="kk-KZ" sz="2000" b="1" dirty="0" smtClean="0">
                          <a:effectLst/>
                          <a:latin typeface="Times New Roman" panose="02020603050405020304" pitchFamily="18" charset="0"/>
                          <a:cs typeface="Times New Roman" panose="02020603050405020304" pitchFamily="18" charset="0"/>
                        </a:rPr>
                        <a:t>   терең құдық</a:t>
                      </a:r>
                      <a:endParaRPr lang="ru-RU" sz="2000" b="1" dirty="0">
                        <a:effectLst/>
                        <a:latin typeface="Times New Roman" panose="02020603050405020304" pitchFamily="18" charset="0"/>
                        <a:cs typeface="Times New Roman" panose="02020603050405020304" pitchFamily="18" charset="0"/>
                      </a:endParaRPr>
                    </a:p>
                  </a:txBody>
                  <a:tcPr marL="68580" marR="68580" marT="0" marB="0"/>
                </a:tc>
                <a:tc>
                  <a:txBody>
                    <a:bodyPr/>
                    <a:lstStyle/>
                    <a:p>
                      <a:pPr algn="just"/>
                      <a:r>
                        <a:rPr lang="kk-KZ" sz="2000" b="1" dirty="0" smtClean="0">
                          <a:effectLst/>
                          <a:latin typeface="Times New Roman" panose="02020603050405020304" pitchFamily="18" charset="0"/>
                          <a:cs typeface="Times New Roman" panose="02020603050405020304" pitchFamily="18" charset="0"/>
                        </a:rPr>
                        <a:t>суық хабар</a:t>
                      </a:r>
                    </a:p>
                    <a:p>
                      <a:pPr algn="just"/>
                      <a:r>
                        <a:rPr lang="ru-RU" sz="2000" b="1" dirty="0" err="1" smtClean="0">
                          <a:effectLst/>
                          <a:latin typeface="Times New Roman" panose="02020603050405020304" pitchFamily="18" charset="0"/>
                          <a:cs typeface="Times New Roman" panose="02020603050405020304" pitchFamily="18" charset="0"/>
                        </a:rPr>
                        <a:t>ашық</a:t>
                      </a:r>
                      <a:r>
                        <a:rPr lang="ru-RU" sz="2000" b="1" dirty="0" smtClean="0">
                          <a:effectLst/>
                          <a:latin typeface="Times New Roman" panose="02020603050405020304" pitchFamily="18" charset="0"/>
                          <a:cs typeface="Times New Roman" panose="02020603050405020304" pitchFamily="18" charset="0"/>
                        </a:rPr>
                        <a:t> </a:t>
                      </a:r>
                      <a:r>
                        <a:rPr lang="ru-RU" sz="2000" b="1" dirty="0" err="1" smtClean="0">
                          <a:effectLst/>
                          <a:latin typeface="Times New Roman" panose="02020603050405020304" pitchFamily="18" charset="0"/>
                          <a:cs typeface="Times New Roman" panose="02020603050405020304" pitchFamily="18" charset="0"/>
                        </a:rPr>
                        <a:t>мінез</a:t>
                      </a:r>
                      <a:endParaRPr lang="ru-RU" sz="2000" b="1" dirty="0" smtClean="0">
                        <a:effectLst/>
                        <a:latin typeface="Times New Roman" panose="02020603050405020304" pitchFamily="18" charset="0"/>
                        <a:cs typeface="Times New Roman" panose="02020603050405020304" pitchFamily="18" charset="0"/>
                      </a:endParaRPr>
                    </a:p>
                    <a:p>
                      <a:pPr algn="just"/>
                      <a:r>
                        <a:rPr lang="kk-KZ" sz="2000" b="1" dirty="0" smtClean="0">
                          <a:effectLst/>
                          <a:latin typeface="Times New Roman" panose="02020603050405020304" pitchFamily="18" charset="0"/>
                          <a:cs typeface="Times New Roman" panose="02020603050405020304" pitchFamily="18" charset="0"/>
                        </a:rPr>
                        <a:t>сөздің төркіні</a:t>
                      </a:r>
                      <a:endParaRPr lang="ru-RU" sz="2000" b="1" dirty="0">
                        <a:effectLst/>
                        <a:latin typeface="Times New Roman" panose="02020603050405020304" pitchFamily="18" charset="0"/>
                        <a:cs typeface="Times New Roman" panose="02020603050405020304" pitchFamily="18" charset="0"/>
                      </a:endParaRPr>
                    </a:p>
                  </a:txBody>
                  <a:tcPr marL="68580" marR="68580" marT="0" marB="0"/>
                </a:tc>
              </a:tr>
            </a:tbl>
          </a:graphicData>
        </a:graphic>
      </p:graphicFrame>
    </p:spTree>
    <p:extLst>
      <p:ext uri="{BB962C8B-B14F-4D97-AF65-F5344CB8AC3E}">
        <p14:creationId xmlns:p14="http://schemas.microsoft.com/office/powerpoint/2010/main" val="364602841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0" y="1175659"/>
            <a:ext cx="12192000" cy="104503"/>
          </a:xfrm>
          <a:prstGeom prst="rect">
            <a:avLst/>
          </a:prstGeom>
        </p:spPr>
        <p:style>
          <a:lnRef idx="0">
            <a:schemeClr val="accent1"/>
          </a:lnRef>
          <a:fillRef idx="3">
            <a:schemeClr val="accent1"/>
          </a:fillRef>
          <a:effectRef idx="3">
            <a:schemeClr val="accent1"/>
          </a:effectRef>
          <a:fontRef idx="minor">
            <a:schemeClr val="lt1"/>
          </a:fontRef>
        </p:style>
        <p:txBody>
          <a:bodyPr rtlCol="0" anchor="ctr"/>
          <a:lstStyle/>
          <a:p>
            <a:pPr algn="ctr"/>
            <a:endParaRPr lang="ru-RU"/>
          </a:p>
        </p:txBody>
      </p:sp>
      <p:sp>
        <p:nvSpPr>
          <p:cNvPr id="8" name="TextBox 7"/>
          <p:cNvSpPr txBox="1"/>
          <p:nvPr/>
        </p:nvSpPr>
        <p:spPr>
          <a:xfrm>
            <a:off x="4074359" y="444646"/>
            <a:ext cx="3367012" cy="584775"/>
          </a:xfrm>
          <a:prstGeom prst="rect">
            <a:avLst/>
          </a:prstGeom>
          <a:noFill/>
        </p:spPr>
        <p:txBody>
          <a:bodyPr wrap="none" rtlCol="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kk-KZ" sz="3200" b="1" spc="50" dirty="0" smtClean="0">
                <a:ln w="11430"/>
                <a:solidFill>
                  <a:srgbClr val="C00000"/>
                </a:solidFill>
                <a:effectLst>
                  <a:outerShdw blurRad="76200" dist="50800" dir="5400000" algn="tl" rotWithShape="0">
                    <a:srgbClr val="000000">
                      <a:alpha val="65000"/>
                    </a:srgbClr>
                  </a:outerShdw>
                </a:effectLst>
                <a:latin typeface="Times New Roman" pitchFamily="18" charset="0"/>
                <a:cs typeface="Times New Roman" pitchFamily="18" charset="0"/>
              </a:rPr>
              <a:t>Бүгінгі сабақта  </a:t>
            </a:r>
            <a:endParaRPr lang="ru-RU" sz="3200" b="1" spc="50" dirty="0">
              <a:ln w="11430"/>
              <a:solidFill>
                <a:srgbClr val="C00000"/>
              </a:solidFill>
              <a:effectLst>
                <a:outerShdw blurRad="76200" dist="50800" dir="5400000" algn="tl" rotWithShape="0">
                  <a:srgbClr val="000000">
                    <a:alpha val="65000"/>
                  </a:srgbClr>
                </a:outerShdw>
              </a:effectLst>
              <a:latin typeface="Times New Roman" pitchFamily="18" charset="0"/>
              <a:cs typeface="Times New Roman" pitchFamily="18" charset="0"/>
            </a:endParaRPr>
          </a:p>
        </p:txBody>
      </p:sp>
      <p:pic>
        <p:nvPicPr>
          <p:cNvPr id="5122" name="Picture 2" descr="https://www.divomix.com/img/Image/787-2.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363419" y="4789989"/>
            <a:ext cx="2806810" cy="1791702"/>
          </a:xfrm>
          <a:prstGeom prst="rect">
            <a:avLst/>
          </a:prstGeom>
          <a:noFill/>
          <a:extLst>
            <a:ext uri="{909E8E84-426E-40DD-AFC4-6F175D3DCCD1}">
              <a14:hiddenFill xmlns:a14="http://schemas.microsoft.com/office/drawing/2010/main">
                <a:solidFill>
                  <a:srgbClr val="FFFFFF"/>
                </a:solidFill>
              </a14:hiddenFill>
            </a:ext>
          </a:extLst>
        </p:spPr>
      </p:pic>
      <p:sp>
        <p:nvSpPr>
          <p:cNvPr id="3" name="Прямоугольник 2"/>
          <p:cNvSpPr/>
          <p:nvPr/>
        </p:nvSpPr>
        <p:spPr>
          <a:xfrm>
            <a:off x="729342" y="2044005"/>
            <a:ext cx="10472057" cy="1384995"/>
          </a:xfrm>
          <a:prstGeom prst="rect">
            <a:avLst/>
          </a:prstGeom>
        </p:spPr>
        <p:txBody>
          <a:bodyPr wrap="square">
            <a:spAutoFit/>
          </a:bodyPr>
          <a:lstStyle/>
          <a:p>
            <a:r>
              <a:rPr lang="kk-KZ" sz="2800" b="1" dirty="0">
                <a:latin typeface="Times New Roman" panose="02020603050405020304" pitchFamily="18" charset="0"/>
                <a:cs typeface="Times New Roman" panose="02020603050405020304" pitchFamily="18" charset="0"/>
              </a:rPr>
              <a:t>Ауызекі стильдегі мәтіндердің мазмұнын, тақырыбын және тілдік құралдарын  </a:t>
            </a:r>
            <a:r>
              <a:rPr lang="kk-KZ" sz="2800" b="1" dirty="0" smtClean="0">
                <a:latin typeface="Times New Roman" panose="02020603050405020304" pitchFamily="18" charset="0"/>
                <a:cs typeface="Times New Roman" panose="02020603050405020304" pitchFamily="18" charset="0"/>
              </a:rPr>
              <a:t>анықтадың;</a:t>
            </a:r>
            <a:endParaRPr lang="ru-RU" sz="2800" b="1" dirty="0">
              <a:latin typeface="Times New Roman" panose="02020603050405020304" pitchFamily="18" charset="0"/>
              <a:cs typeface="Times New Roman" panose="02020603050405020304" pitchFamily="18" charset="0"/>
            </a:endParaRPr>
          </a:p>
          <a:p>
            <a:r>
              <a:rPr lang="kk-KZ" sz="2800" b="1" dirty="0" smtClean="0">
                <a:latin typeface="Times New Roman" panose="02020603050405020304" pitchFamily="18" charset="0"/>
                <a:cs typeface="Times New Roman" panose="02020603050405020304" pitchFamily="18" charset="0"/>
              </a:rPr>
              <a:t> Сөздердің тура және ауыспалы мағыналарын ажыраттың.</a:t>
            </a:r>
            <a:endParaRPr lang="ru-RU" sz="28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7127522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0" y="1175659"/>
            <a:ext cx="12192000" cy="104503"/>
          </a:xfrm>
          <a:prstGeom prst="rect">
            <a:avLst/>
          </a:prstGeom>
        </p:spPr>
        <p:style>
          <a:lnRef idx="0">
            <a:schemeClr val="accent1"/>
          </a:lnRef>
          <a:fillRef idx="3">
            <a:schemeClr val="accent1"/>
          </a:fillRef>
          <a:effectRef idx="3">
            <a:schemeClr val="accent1"/>
          </a:effectRef>
          <a:fontRef idx="minor">
            <a:schemeClr val="lt1"/>
          </a:fontRef>
        </p:style>
        <p:txBody>
          <a:bodyPr rtlCol="0" anchor="ctr"/>
          <a:lstStyle/>
          <a:p>
            <a:pPr algn="ctr"/>
            <a:endParaRPr lang="ru-RU"/>
          </a:p>
        </p:txBody>
      </p:sp>
      <p:sp>
        <p:nvSpPr>
          <p:cNvPr id="8" name="TextBox 7"/>
          <p:cNvSpPr txBox="1"/>
          <p:nvPr/>
        </p:nvSpPr>
        <p:spPr>
          <a:xfrm>
            <a:off x="3664888" y="444646"/>
            <a:ext cx="4185954" cy="584775"/>
          </a:xfrm>
          <a:prstGeom prst="rect">
            <a:avLst/>
          </a:prstGeom>
          <a:noFill/>
        </p:spPr>
        <p:txBody>
          <a:bodyPr wrap="none" rtlCol="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kk-KZ" sz="3200" b="1" spc="50" dirty="0" smtClean="0">
                <a:ln w="11430"/>
                <a:solidFill>
                  <a:srgbClr val="C00000"/>
                </a:solidFill>
                <a:effectLst>
                  <a:outerShdw blurRad="76200" dist="50800" dir="5400000" algn="tl" rotWithShape="0">
                    <a:srgbClr val="000000">
                      <a:alpha val="65000"/>
                    </a:srgbClr>
                  </a:outerShdw>
                </a:effectLst>
                <a:latin typeface="Times New Roman" pitchFamily="18" charset="0"/>
                <a:cs typeface="Times New Roman" pitchFamily="18" charset="0"/>
              </a:rPr>
              <a:t>Қосымша тапсырма </a:t>
            </a:r>
            <a:endParaRPr lang="ru-RU" sz="3200" b="1" spc="50" dirty="0">
              <a:ln w="11430"/>
              <a:solidFill>
                <a:srgbClr val="C00000"/>
              </a:solidFill>
              <a:effectLst>
                <a:outerShdw blurRad="76200" dist="50800" dir="5400000" algn="tl" rotWithShape="0">
                  <a:srgbClr val="000000">
                    <a:alpha val="65000"/>
                  </a:srgbClr>
                </a:outerShdw>
              </a:effectLst>
              <a:latin typeface="Times New Roman" pitchFamily="18" charset="0"/>
              <a:cs typeface="Times New Roman" pitchFamily="18" charset="0"/>
            </a:endParaRPr>
          </a:p>
        </p:txBody>
      </p:sp>
      <p:sp>
        <p:nvSpPr>
          <p:cNvPr id="2" name="Прямоугольник 1"/>
          <p:cNvSpPr/>
          <p:nvPr/>
        </p:nvSpPr>
        <p:spPr>
          <a:xfrm>
            <a:off x="500063" y="1499694"/>
            <a:ext cx="10989572" cy="1604157"/>
          </a:xfrm>
          <a:prstGeom prst="rect">
            <a:avLst/>
          </a:prstGeom>
        </p:spPr>
        <p:txBody>
          <a:bodyPr wrap="square">
            <a:spAutoFit/>
          </a:bodyPr>
          <a:lstStyle/>
          <a:p>
            <a:r>
              <a:rPr lang="ru-RU" sz="2000" b="1" dirty="0"/>
              <a:t> </a:t>
            </a:r>
            <a:r>
              <a:rPr lang="kk-KZ" sz="2000" b="1" dirty="0">
                <a:latin typeface="Times New Roman" panose="02020603050405020304" pitchFamily="18" charset="0"/>
                <a:cs typeface="Times New Roman" panose="02020603050405020304" pitchFamily="18" charset="0"/>
              </a:rPr>
              <a:t>Қазақстан жерінде </a:t>
            </a:r>
            <a:r>
              <a:rPr lang="kk-KZ" sz="2000" b="1" dirty="0" smtClean="0">
                <a:latin typeface="Times New Roman" panose="02020603050405020304" pitchFamily="18" charset="0"/>
                <a:cs typeface="Times New Roman" panose="02020603050405020304" pitchFamily="18" charset="0"/>
              </a:rPr>
              <a:t>өсетін -  </a:t>
            </a:r>
            <a:r>
              <a:rPr lang="kk-KZ" sz="2000" b="1" dirty="0">
                <a:latin typeface="Times New Roman" panose="02020603050405020304" pitchFamily="18" charset="0"/>
                <a:cs typeface="Times New Roman" panose="02020603050405020304" pitchFamily="18" charset="0"/>
              </a:rPr>
              <a:t>адыраспан, сексеуіл, </a:t>
            </a:r>
            <a:r>
              <a:rPr lang="kk-KZ" sz="2000" b="1" dirty="0" smtClean="0">
                <a:latin typeface="Times New Roman" panose="02020603050405020304" pitchFamily="18" charset="0"/>
                <a:cs typeface="Times New Roman" panose="02020603050405020304" pitchFamily="18" charset="0"/>
              </a:rPr>
              <a:t>жалбыз сияқты өсімдіктердің </a:t>
            </a:r>
            <a:r>
              <a:rPr lang="kk-KZ" sz="2000" b="1" dirty="0">
                <a:latin typeface="Times New Roman" panose="02020603050405020304" pitchFamily="18" charset="0"/>
                <a:cs typeface="Times New Roman" panose="02020603050405020304" pitchFamily="18" charset="0"/>
              </a:rPr>
              <a:t>қасиетін  халқымыз қалай пайдаланғаны туралы шағын мәтін құрастырып жазыңыз.</a:t>
            </a:r>
            <a:endParaRPr lang="ru-RU" sz="2000" b="1" dirty="0">
              <a:latin typeface="Times New Roman" panose="02020603050405020304" pitchFamily="18" charset="0"/>
              <a:cs typeface="Times New Roman" panose="02020603050405020304" pitchFamily="18" charset="0"/>
            </a:endParaRPr>
          </a:p>
          <a:p>
            <a:endParaRPr lang="ru-RU" sz="2400" dirty="0">
              <a:latin typeface="Times New Roman" panose="02020603050405020304" pitchFamily="18" charset="0"/>
              <a:cs typeface="Times New Roman" panose="02020603050405020304" pitchFamily="18" charset="0"/>
            </a:endParaRPr>
          </a:p>
          <a:p>
            <a:pPr>
              <a:lnSpc>
                <a:spcPct val="107000"/>
              </a:lnSpc>
              <a:spcAft>
                <a:spcPts val="800"/>
              </a:spcAft>
            </a:pPr>
            <a:endParaRPr lang="ru-RU" sz="3200" dirty="0">
              <a:solidFill>
                <a:srgbClr val="002060"/>
              </a:solidFill>
              <a:latin typeface="Calibri" panose="020F0502020204030204" pitchFamily="34" charset="0"/>
              <a:ea typeface="Calibri" panose="020F0502020204030204" pitchFamily="34" charset="0"/>
              <a:cs typeface="Times New Roman" panose="02020603050405020304" pitchFamily="18" charset="0"/>
            </a:endParaRPr>
          </a:p>
        </p:txBody>
      </p:sp>
      <p:pic>
        <p:nvPicPr>
          <p:cNvPr id="7" name="Рисунок 6" descr="http://massaget.kz/userdata/users/user_20/1390459656.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237551" y="2748232"/>
            <a:ext cx="2743200" cy="1760415"/>
          </a:xfrm>
          <a:prstGeom prst="rect">
            <a:avLst/>
          </a:prstGeom>
          <a:noFill/>
          <a:ln>
            <a:noFill/>
          </a:ln>
        </p:spPr>
      </p:pic>
      <p:pic>
        <p:nvPicPr>
          <p:cNvPr id="9" name="Рисунок 8"/>
          <p:cNvPicPr/>
          <p:nvPr/>
        </p:nvPicPr>
        <p:blipFill>
          <a:blip r:embed="rId3">
            <a:extLst>
              <a:ext uri="{28A0092B-C50C-407E-A947-70E740481C1C}">
                <a14:useLocalDpi xmlns:a14="http://schemas.microsoft.com/office/drawing/2010/main" val="0"/>
              </a:ext>
            </a:extLst>
          </a:blip>
          <a:srcRect/>
          <a:stretch>
            <a:fillRect/>
          </a:stretch>
        </p:blipFill>
        <p:spPr bwMode="auto">
          <a:xfrm>
            <a:off x="1041622" y="2763877"/>
            <a:ext cx="2894274" cy="1760414"/>
          </a:xfrm>
          <a:prstGeom prst="rect">
            <a:avLst/>
          </a:prstGeom>
          <a:noFill/>
        </p:spPr>
      </p:pic>
      <p:pic>
        <p:nvPicPr>
          <p:cNvPr id="5122" name="Picture 2" descr="https://www.divomix.com/img/Image/787-2.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591444" y="2732589"/>
            <a:ext cx="2806810" cy="179170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681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0" y="1462223"/>
            <a:ext cx="12192000" cy="104503"/>
          </a:xfrm>
          <a:prstGeom prst="rect">
            <a:avLst/>
          </a:prstGeom>
        </p:spPr>
        <p:style>
          <a:lnRef idx="0">
            <a:schemeClr val="accent1"/>
          </a:lnRef>
          <a:fillRef idx="3">
            <a:schemeClr val="accent1"/>
          </a:fillRef>
          <a:effectRef idx="3">
            <a:schemeClr val="accent1"/>
          </a:effectRef>
          <a:fontRef idx="minor">
            <a:schemeClr val="lt1"/>
          </a:fontRef>
        </p:style>
        <p:txBody>
          <a:bodyPr rtlCol="0" anchor="ctr"/>
          <a:lstStyle/>
          <a:p>
            <a:pPr algn="ctr"/>
            <a:endParaRPr lang="ru-RU"/>
          </a:p>
        </p:txBody>
      </p:sp>
      <p:sp>
        <p:nvSpPr>
          <p:cNvPr id="8" name="Прямоугольник 7"/>
          <p:cNvSpPr/>
          <p:nvPr/>
        </p:nvSpPr>
        <p:spPr>
          <a:xfrm>
            <a:off x="2512611" y="314146"/>
            <a:ext cx="6758609" cy="1200329"/>
          </a:xfrm>
          <a:prstGeom prst="rect">
            <a:avLst/>
          </a:prstGeom>
        </p:spPr>
        <p:txBody>
          <a:bodyPr wrap="square">
            <a:sp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kk-KZ" sz="3200" b="1" dirty="0" smtClean="0">
                <a:ln w="11430"/>
                <a:solidFill>
                  <a:srgbClr val="FF0000"/>
                </a:solidFill>
                <a:effectLst>
                  <a:outerShdw blurRad="50800" dist="39000" dir="5460000" algn="tl">
                    <a:srgbClr val="000000">
                      <a:alpha val="38000"/>
                    </a:srgbClr>
                  </a:outerShdw>
                </a:effectLst>
                <a:latin typeface="Times New Roman" pitchFamily="18" charset="0"/>
                <a:cs typeface="Times New Roman" pitchFamily="18" charset="0"/>
              </a:rPr>
              <a:t>САБАҚ МАҚСАТЫ</a:t>
            </a:r>
            <a:r>
              <a:rPr lang="kk-KZ" sz="3600" b="1" dirty="0" smtClean="0">
                <a:ln w="11430"/>
                <a:solidFill>
                  <a:srgbClr val="FF0000"/>
                </a:solidFill>
                <a:effectLst>
                  <a:outerShdw blurRad="50800" dist="39000" dir="5460000" algn="tl">
                    <a:srgbClr val="000000">
                      <a:alpha val="38000"/>
                    </a:srgbClr>
                  </a:outerShdw>
                </a:effectLst>
                <a:latin typeface="Times New Roman" pitchFamily="18" charset="0"/>
                <a:cs typeface="Times New Roman" pitchFamily="18" charset="0"/>
              </a:rPr>
              <a:t>:</a:t>
            </a:r>
          </a:p>
          <a:p>
            <a:endParaRPr lang="ru-RU" sz="3600" b="1" dirty="0">
              <a:ln w="11430"/>
              <a:solidFill>
                <a:srgbClr val="FF0000"/>
              </a:solidFill>
              <a:effectLst>
                <a:outerShdw blurRad="50800" dist="39000" dir="5460000" algn="tl">
                  <a:srgbClr val="000000">
                    <a:alpha val="38000"/>
                  </a:srgbClr>
                </a:outerShdw>
              </a:effectLst>
              <a:latin typeface="Times New Roman" pitchFamily="18" charset="0"/>
              <a:cs typeface="Times New Roman" pitchFamily="18" charset="0"/>
            </a:endParaRPr>
          </a:p>
        </p:txBody>
      </p:sp>
      <p:sp>
        <p:nvSpPr>
          <p:cNvPr id="9" name="TextBox 8"/>
          <p:cNvSpPr txBox="1"/>
          <p:nvPr/>
        </p:nvSpPr>
        <p:spPr>
          <a:xfrm>
            <a:off x="3239224" y="3795389"/>
            <a:ext cx="3817455" cy="584775"/>
          </a:xfrm>
          <a:prstGeom prst="rect">
            <a:avLst/>
          </a:prstGeom>
          <a:noFill/>
        </p:spPr>
        <p:txBody>
          <a:bodyPr wrap="none"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kk-KZ" sz="3200" b="1" dirty="0" smtClean="0">
                <a:ln w="11430"/>
                <a:solidFill>
                  <a:srgbClr val="C00000"/>
                </a:solidFill>
                <a:effectLst>
                  <a:outerShdw blurRad="50800" dist="39000" dir="5460000" algn="tl">
                    <a:srgbClr val="000000">
                      <a:alpha val="38000"/>
                    </a:srgbClr>
                  </a:outerShdw>
                </a:effectLst>
                <a:latin typeface="Times New Roman" pitchFamily="18" charset="0"/>
                <a:cs typeface="Times New Roman" pitchFamily="18" charset="0"/>
              </a:rPr>
              <a:t>Бағалау критерийі:</a:t>
            </a:r>
            <a:endParaRPr lang="ru-RU" sz="3200" b="1" dirty="0">
              <a:ln w="11430"/>
              <a:solidFill>
                <a:srgbClr val="C00000"/>
              </a:solidFill>
              <a:effectLst>
                <a:outerShdw blurRad="50800" dist="39000" dir="5460000" algn="tl">
                  <a:srgbClr val="000000">
                    <a:alpha val="38000"/>
                  </a:srgbClr>
                </a:outerShdw>
              </a:effectLst>
              <a:latin typeface="Times New Roman" pitchFamily="18" charset="0"/>
              <a:cs typeface="Times New Roman" pitchFamily="18" charset="0"/>
            </a:endParaRPr>
          </a:p>
        </p:txBody>
      </p:sp>
      <p:sp>
        <p:nvSpPr>
          <p:cNvPr id="2" name="Прямоугольник 1"/>
          <p:cNvSpPr/>
          <p:nvPr/>
        </p:nvSpPr>
        <p:spPr>
          <a:xfrm>
            <a:off x="1117733" y="338837"/>
            <a:ext cx="8988750" cy="523220"/>
          </a:xfrm>
          <a:prstGeom prst="rect">
            <a:avLst/>
          </a:prstGeom>
        </p:spPr>
        <p:txBody>
          <a:bodyPr wrap="square">
            <a:spAutoFit/>
          </a:bodyPr>
          <a:lstStyle/>
          <a:p>
            <a:pPr algn="ctr"/>
            <a:endParaRPr lang="ru-RU" sz="2800" b="1" dirty="0"/>
          </a:p>
        </p:txBody>
      </p:sp>
      <p:sp>
        <p:nvSpPr>
          <p:cNvPr id="7" name="Прямоугольник 6"/>
          <p:cNvSpPr/>
          <p:nvPr/>
        </p:nvSpPr>
        <p:spPr>
          <a:xfrm>
            <a:off x="890546" y="2228671"/>
            <a:ext cx="10567284" cy="1200329"/>
          </a:xfrm>
          <a:prstGeom prst="rect">
            <a:avLst/>
          </a:prstGeom>
        </p:spPr>
        <p:txBody>
          <a:bodyPr wrap="square">
            <a:spAutoFit/>
          </a:bodyPr>
          <a:lstStyle/>
          <a:p>
            <a:r>
              <a:rPr lang="kk-KZ" sz="2400" b="1" dirty="0" smtClean="0">
                <a:solidFill>
                  <a:srgbClr val="00B0F0"/>
                </a:solidFill>
                <a:latin typeface="Times New Roman" panose="02020603050405020304" pitchFamily="18" charset="0"/>
                <a:cs typeface="Times New Roman" panose="02020603050405020304" pitchFamily="18" charset="0"/>
              </a:rPr>
              <a:t>- Ауызекі </a:t>
            </a:r>
            <a:r>
              <a:rPr lang="kk-KZ" sz="2400" b="1" dirty="0">
                <a:solidFill>
                  <a:srgbClr val="00B0F0"/>
                </a:solidFill>
                <a:latin typeface="Times New Roman" panose="02020603050405020304" pitchFamily="18" charset="0"/>
                <a:cs typeface="Times New Roman" panose="02020603050405020304" pitchFamily="18" charset="0"/>
              </a:rPr>
              <a:t>стильдегі мәтіндердің мазмұнын, тақырыбын және тілдік құралдарын </a:t>
            </a:r>
            <a:r>
              <a:rPr lang="kk-KZ" sz="2400" b="1" dirty="0" smtClean="0">
                <a:solidFill>
                  <a:srgbClr val="00B0F0"/>
                </a:solidFill>
                <a:latin typeface="Times New Roman" panose="02020603050405020304" pitchFamily="18" charset="0"/>
                <a:cs typeface="Times New Roman" panose="02020603050405020304" pitchFamily="18" charset="0"/>
              </a:rPr>
              <a:t>салыстыру;</a:t>
            </a:r>
            <a:endParaRPr lang="ru-RU" sz="2400" b="1" dirty="0">
              <a:solidFill>
                <a:srgbClr val="00B0F0"/>
              </a:solidFill>
              <a:latin typeface="Times New Roman" panose="02020603050405020304" pitchFamily="18" charset="0"/>
              <a:cs typeface="Times New Roman" panose="02020603050405020304" pitchFamily="18" charset="0"/>
            </a:endParaRPr>
          </a:p>
          <a:p>
            <a:r>
              <a:rPr lang="kk-KZ" sz="2400" b="1" dirty="0" smtClean="0">
                <a:solidFill>
                  <a:srgbClr val="00B0F0"/>
                </a:solidFill>
                <a:latin typeface="Times New Roman" panose="02020603050405020304" pitchFamily="18" charset="0"/>
                <a:cs typeface="Times New Roman" panose="02020603050405020304" pitchFamily="18" charset="0"/>
              </a:rPr>
              <a:t>- Сөздердің </a:t>
            </a:r>
            <a:r>
              <a:rPr lang="kk-KZ" sz="2400" b="1" dirty="0">
                <a:solidFill>
                  <a:srgbClr val="00B0F0"/>
                </a:solidFill>
                <a:latin typeface="Times New Roman" panose="02020603050405020304" pitchFamily="18" charset="0"/>
                <a:cs typeface="Times New Roman" panose="02020603050405020304" pitchFamily="18" charset="0"/>
              </a:rPr>
              <a:t>мағыналық түрлерін көркемдік ерекшеліктеріне сай қолдану </a:t>
            </a:r>
            <a:endParaRPr lang="ru-RU" sz="2400" b="1" dirty="0">
              <a:solidFill>
                <a:srgbClr val="00B0F0"/>
              </a:solidFill>
              <a:latin typeface="Times New Roman" panose="02020603050405020304" pitchFamily="18" charset="0"/>
              <a:cs typeface="Times New Roman" panose="02020603050405020304" pitchFamily="18" charset="0"/>
            </a:endParaRPr>
          </a:p>
        </p:txBody>
      </p:sp>
      <p:sp>
        <p:nvSpPr>
          <p:cNvPr id="11" name="Прямоугольник 10"/>
          <p:cNvSpPr/>
          <p:nvPr/>
        </p:nvSpPr>
        <p:spPr>
          <a:xfrm>
            <a:off x="890545" y="4745100"/>
            <a:ext cx="10344647" cy="1015663"/>
          </a:xfrm>
          <a:prstGeom prst="rect">
            <a:avLst/>
          </a:prstGeom>
        </p:spPr>
        <p:txBody>
          <a:bodyPr wrap="square">
            <a:spAutoFit/>
          </a:bodyPr>
          <a:lstStyle/>
          <a:p>
            <a:pPr lvl="0"/>
            <a:r>
              <a:rPr lang="kk-KZ" sz="2000" b="1" dirty="0" smtClean="0">
                <a:solidFill>
                  <a:srgbClr val="00B0F0"/>
                </a:solidFill>
                <a:latin typeface="Times New Roman" panose="02020603050405020304" pitchFamily="18" charset="0"/>
                <a:cs typeface="Times New Roman" panose="02020603050405020304" pitchFamily="18" charset="0"/>
              </a:rPr>
              <a:t>* тыңдалған </a:t>
            </a:r>
            <a:r>
              <a:rPr lang="kk-KZ" sz="2000" b="1" dirty="0">
                <a:solidFill>
                  <a:srgbClr val="00B0F0"/>
                </a:solidFill>
                <a:latin typeface="Times New Roman" panose="02020603050405020304" pitchFamily="18" charset="0"/>
                <a:cs typeface="Times New Roman" panose="02020603050405020304" pitchFamily="18" charset="0"/>
              </a:rPr>
              <a:t>мәтін мазмұнын түсінеді;</a:t>
            </a:r>
            <a:endParaRPr lang="ru-RU" sz="2000" b="1" dirty="0">
              <a:solidFill>
                <a:srgbClr val="00B0F0"/>
              </a:solidFill>
              <a:latin typeface="Times New Roman" panose="02020603050405020304" pitchFamily="18" charset="0"/>
              <a:cs typeface="Times New Roman" panose="02020603050405020304" pitchFamily="18" charset="0"/>
            </a:endParaRPr>
          </a:p>
          <a:p>
            <a:pPr lvl="0"/>
            <a:r>
              <a:rPr lang="kk-KZ" sz="2000" b="1" dirty="0" smtClean="0">
                <a:solidFill>
                  <a:srgbClr val="00B0F0"/>
                </a:solidFill>
                <a:latin typeface="Times New Roman" panose="02020603050405020304" pitchFamily="18" charset="0"/>
                <a:cs typeface="Times New Roman" panose="02020603050405020304" pitchFamily="18" charset="0"/>
              </a:rPr>
              <a:t>* мәтін </a:t>
            </a:r>
            <a:r>
              <a:rPr lang="kk-KZ" sz="2000" b="1" dirty="0">
                <a:solidFill>
                  <a:srgbClr val="00B0F0"/>
                </a:solidFill>
                <a:latin typeface="Times New Roman" panose="02020603050405020304" pitchFamily="18" charset="0"/>
                <a:cs typeface="Times New Roman" panose="02020603050405020304" pitchFamily="18" charset="0"/>
              </a:rPr>
              <a:t>тақырыбын және тілдік құралдарын салыстырады.</a:t>
            </a:r>
            <a:endParaRPr lang="ru-RU" sz="2000" b="1" dirty="0">
              <a:solidFill>
                <a:srgbClr val="00B0F0"/>
              </a:solidFill>
              <a:latin typeface="Times New Roman" panose="02020603050405020304" pitchFamily="18" charset="0"/>
              <a:cs typeface="Times New Roman" panose="02020603050405020304" pitchFamily="18" charset="0"/>
            </a:endParaRPr>
          </a:p>
          <a:p>
            <a:r>
              <a:rPr lang="kk-KZ" sz="2000" b="1" dirty="0" smtClean="0">
                <a:solidFill>
                  <a:srgbClr val="00B0F0"/>
                </a:solidFill>
                <a:latin typeface="Times New Roman" panose="02020603050405020304" pitchFamily="18" charset="0"/>
                <a:cs typeface="Times New Roman" panose="02020603050405020304" pitchFamily="18" charset="0"/>
              </a:rPr>
              <a:t>* сөздердің </a:t>
            </a:r>
            <a:r>
              <a:rPr lang="kk-KZ" sz="2000" b="1" dirty="0">
                <a:solidFill>
                  <a:srgbClr val="00B0F0"/>
                </a:solidFill>
                <a:latin typeface="Times New Roman" panose="02020603050405020304" pitchFamily="18" charset="0"/>
                <a:cs typeface="Times New Roman" panose="02020603050405020304" pitchFamily="18" charset="0"/>
              </a:rPr>
              <a:t>мағыналық түрлерін көркемдік ерекшеліктеріне сай қолданады.</a:t>
            </a:r>
            <a:endParaRPr lang="ru-RU" sz="2000" b="1" dirty="0">
              <a:solidFill>
                <a:srgbClr val="00B0F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0881436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0" y="1175659"/>
            <a:ext cx="12192000" cy="104503"/>
          </a:xfrm>
          <a:prstGeom prst="rect">
            <a:avLst/>
          </a:prstGeom>
        </p:spPr>
        <p:style>
          <a:lnRef idx="0">
            <a:schemeClr val="accent1"/>
          </a:lnRef>
          <a:fillRef idx="3">
            <a:schemeClr val="accent1"/>
          </a:fillRef>
          <a:effectRef idx="3">
            <a:schemeClr val="accent1"/>
          </a:effectRef>
          <a:fontRef idx="minor">
            <a:schemeClr val="lt1"/>
          </a:fontRef>
        </p:style>
        <p:txBody>
          <a:bodyPr rtlCol="0" anchor="ctr"/>
          <a:lstStyle/>
          <a:p>
            <a:pPr algn="ctr"/>
            <a:endParaRPr lang="ru-RU"/>
          </a:p>
        </p:txBody>
      </p:sp>
      <p:sp>
        <p:nvSpPr>
          <p:cNvPr id="11265" name="Rectangle 1"/>
          <p:cNvSpPr>
            <a:spLocks noChangeArrowheads="1"/>
          </p:cNvSpPr>
          <p:nvPr/>
        </p:nvSpPr>
        <p:spPr bwMode="auto">
          <a:xfrm>
            <a:off x="3918857" y="313508"/>
            <a:ext cx="3640805" cy="646331"/>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marL="0" marR="0" lvl="0" indent="0" algn="l" defTabSz="914400" rtl="0" eaLnBrk="1" fontAlgn="base" latinLnBrk="0" hangingPunct="1">
              <a:lnSpc>
                <a:spcPct val="100000"/>
              </a:lnSpc>
              <a:spcBef>
                <a:spcPct val="0"/>
              </a:spcBef>
              <a:spcAft>
                <a:spcPct val="0"/>
              </a:spcAft>
              <a:buClrTx/>
              <a:buSzTx/>
              <a:buFontTx/>
              <a:buNone/>
              <a:tabLst/>
            </a:pPr>
            <a:r>
              <a:rPr lang="kk-KZ" sz="3600" b="1" dirty="0" smtClean="0">
                <a:ln w="11430"/>
                <a:solidFill>
                  <a:srgbClr val="C00000"/>
                </a:solidFill>
                <a:effectLst>
                  <a:outerShdw blurRad="50800" dist="39000" dir="5460000" algn="tl">
                    <a:srgbClr val="000000">
                      <a:alpha val="38000"/>
                    </a:srgbClr>
                  </a:outerShdw>
                </a:effectLst>
                <a:latin typeface="Times New Roman" panose="02020603050405020304" pitchFamily="18" charset="0"/>
                <a:cs typeface="Times New Roman" panose="02020603050405020304" pitchFamily="18" charset="0"/>
              </a:rPr>
              <a:t>Бүгінгі сабақта  </a:t>
            </a:r>
            <a:endParaRPr kumimoji="0" lang="kk-KZ" sz="3600" b="1" i="0" u="none" strike="noStrike" normalizeH="0" baseline="0" dirty="0" smtClean="0">
              <a:ln w="11430"/>
              <a:solidFill>
                <a:srgbClr val="C00000"/>
              </a:solidFill>
              <a:effectLst>
                <a:outerShdw blurRad="50800" dist="39000" dir="5460000" algn="tl">
                  <a:srgbClr val="000000">
                    <a:alpha val="38000"/>
                  </a:srgbClr>
                </a:outerShdw>
              </a:effectLst>
              <a:latin typeface="Times New Roman" panose="02020603050405020304" pitchFamily="18" charset="0"/>
              <a:cs typeface="Times New Roman" panose="02020603050405020304" pitchFamily="18" charset="0"/>
            </a:endParaRPr>
          </a:p>
        </p:txBody>
      </p:sp>
      <p:sp>
        <p:nvSpPr>
          <p:cNvPr id="3" name="Прямоугольник 2"/>
          <p:cNvSpPr/>
          <p:nvPr/>
        </p:nvSpPr>
        <p:spPr>
          <a:xfrm>
            <a:off x="1033463" y="1692397"/>
            <a:ext cx="9716700" cy="468077"/>
          </a:xfrm>
          <a:prstGeom prst="rect">
            <a:avLst/>
          </a:prstGeom>
        </p:spPr>
        <p:txBody>
          <a:bodyPr wrap="square">
            <a:spAutoFit/>
          </a:bodyPr>
          <a:lstStyle/>
          <a:p>
            <a:pPr lvl="0">
              <a:lnSpc>
                <a:spcPct val="107000"/>
              </a:lnSpc>
              <a:spcAft>
                <a:spcPts val="800"/>
              </a:spcAft>
            </a:pPr>
            <a:r>
              <a:rPr lang="kk-KZ" sz="2400" b="1" dirty="0" smtClean="0">
                <a:latin typeface="Times New Roman" panose="02020603050405020304" pitchFamily="18" charset="0"/>
                <a:ea typeface="Calibri" panose="020F0502020204030204" pitchFamily="34" charset="0"/>
                <a:cs typeface="Times New Roman" panose="02020603050405020304" pitchFamily="18" charset="0"/>
              </a:rPr>
              <a:t>Сенің білетінің:</a:t>
            </a:r>
            <a:endParaRPr lang="ru-RU" sz="2400" b="1"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2" name="Прямоугольник 1"/>
          <p:cNvSpPr/>
          <p:nvPr/>
        </p:nvSpPr>
        <p:spPr>
          <a:xfrm>
            <a:off x="2433099" y="3244334"/>
            <a:ext cx="5163953" cy="523220"/>
          </a:xfrm>
          <a:prstGeom prst="rect">
            <a:avLst/>
          </a:prstGeom>
        </p:spPr>
        <p:txBody>
          <a:bodyPr wrap="square">
            <a:spAutoFit/>
          </a:bodyPr>
          <a:lstStyle/>
          <a:p>
            <a:endParaRPr lang="ru-RU" sz="2800" b="1" dirty="0">
              <a:solidFill>
                <a:srgbClr val="C00000"/>
              </a:solidFill>
              <a:latin typeface="Times New Roman" panose="02020603050405020304" pitchFamily="18" charset="0"/>
              <a:cs typeface="Times New Roman" panose="02020603050405020304" pitchFamily="18" charset="0"/>
            </a:endParaRPr>
          </a:p>
        </p:txBody>
      </p:sp>
      <p:pic>
        <p:nvPicPr>
          <p:cNvPr id="6" name="Picture 2" descr="https://www.divomix.com/img/Image/787-2.jpg"/>
          <p:cNvPicPr/>
          <p:nvPr/>
        </p:nvPicPr>
        <p:blipFill>
          <a:blip r:embed="rId2">
            <a:extLst>
              <a:ext uri="{28A0092B-C50C-407E-A947-70E740481C1C}">
                <a14:useLocalDpi xmlns:a14="http://schemas.microsoft.com/office/drawing/2010/main" val="0"/>
              </a:ext>
            </a:extLst>
          </a:blip>
          <a:srcRect/>
          <a:stretch>
            <a:fillRect/>
          </a:stretch>
        </p:blipFill>
        <p:spPr bwMode="auto">
          <a:xfrm>
            <a:off x="8953169" y="4317558"/>
            <a:ext cx="2904048" cy="1891610"/>
          </a:xfrm>
          <a:prstGeom prst="rect">
            <a:avLst/>
          </a:prstGeom>
          <a:noFill/>
          <a:extLst/>
        </p:spPr>
      </p:pic>
      <p:sp>
        <p:nvSpPr>
          <p:cNvPr id="5" name="Прямоугольник 4"/>
          <p:cNvSpPr/>
          <p:nvPr/>
        </p:nvSpPr>
        <p:spPr>
          <a:xfrm>
            <a:off x="1463662" y="2348282"/>
            <a:ext cx="6096000" cy="923330"/>
          </a:xfrm>
          <a:prstGeom prst="rect">
            <a:avLst/>
          </a:prstGeom>
        </p:spPr>
        <p:txBody>
          <a:bodyPr>
            <a:spAutoFit/>
          </a:bodyPr>
          <a:lstStyle/>
          <a:p>
            <a:r>
              <a:rPr lang="kk-KZ" b="1" dirty="0">
                <a:latin typeface="Times New Roman" panose="02020603050405020304" pitchFamily="18" charset="0"/>
                <a:cs typeface="Times New Roman" panose="02020603050405020304" pitchFamily="18" charset="0"/>
              </a:rPr>
              <a:t>*</a:t>
            </a:r>
            <a:r>
              <a:rPr lang="kk-KZ" b="1" dirty="0" smtClean="0">
                <a:latin typeface="Times New Roman" panose="02020603050405020304" pitchFamily="18" charset="0"/>
                <a:cs typeface="Times New Roman" panose="02020603050405020304" pitchFamily="18" charset="0"/>
              </a:rPr>
              <a:t>Ауызекі </a:t>
            </a:r>
            <a:r>
              <a:rPr lang="kk-KZ" b="1" dirty="0">
                <a:latin typeface="Times New Roman" panose="02020603050405020304" pitchFamily="18" charset="0"/>
                <a:cs typeface="Times New Roman" panose="02020603050405020304" pitchFamily="18" charset="0"/>
              </a:rPr>
              <a:t>стильдегі мәтіндердің мазмұнын, тақырыбын және тілдік құралдарын  </a:t>
            </a:r>
            <a:r>
              <a:rPr lang="kk-KZ" b="1" dirty="0" smtClean="0">
                <a:latin typeface="Times New Roman" panose="02020603050405020304" pitchFamily="18" charset="0"/>
                <a:cs typeface="Times New Roman" panose="02020603050405020304" pitchFamily="18" charset="0"/>
              </a:rPr>
              <a:t>табасың;</a:t>
            </a:r>
            <a:endParaRPr lang="ru-RU" b="1" dirty="0">
              <a:latin typeface="Times New Roman" panose="02020603050405020304" pitchFamily="18" charset="0"/>
              <a:cs typeface="Times New Roman" panose="02020603050405020304" pitchFamily="18" charset="0"/>
            </a:endParaRPr>
          </a:p>
          <a:p>
            <a:r>
              <a:rPr lang="kk-KZ" b="1" dirty="0">
                <a:latin typeface="Times New Roman" panose="02020603050405020304" pitchFamily="18" charset="0"/>
                <a:cs typeface="Times New Roman" panose="02020603050405020304" pitchFamily="18" charset="0"/>
              </a:rPr>
              <a:t>*</a:t>
            </a:r>
            <a:r>
              <a:rPr lang="kk-KZ" b="1" dirty="0" smtClean="0">
                <a:latin typeface="Times New Roman" panose="02020603050405020304" pitchFamily="18" charset="0"/>
                <a:cs typeface="Times New Roman" panose="02020603050405020304" pitchFamily="18" charset="0"/>
              </a:rPr>
              <a:t>Сөздердің мағыналарын түсінесің.</a:t>
            </a:r>
            <a:endParaRPr lang="ru-RU" b="1" dirty="0">
              <a:latin typeface="Times New Roman" panose="02020603050405020304" pitchFamily="18" charset="0"/>
              <a:cs typeface="Times New Roman" panose="02020603050405020304" pitchFamily="18" charset="0"/>
            </a:endParaRPr>
          </a:p>
        </p:txBody>
      </p:sp>
      <p:sp>
        <p:nvSpPr>
          <p:cNvPr id="7" name="Прямоугольник 6"/>
          <p:cNvSpPr/>
          <p:nvPr/>
        </p:nvSpPr>
        <p:spPr>
          <a:xfrm>
            <a:off x="1201267" y="3948199"/>
            <a:ext cx="7147601" cy="1495794"/>
          </a:xfrm>
          <a:prstGeom prst="rect">
            <a:avLst/>
          </a:prstGeom>
        </p:spPr>
        <p:txBody>
          <a:bodyPr wrap="square">
            <a:spAutoFit/>
          </a:bodyPr>
          <a:lstStyle/>
          <a:p>
            <a:pPr>
              <a:lnSpc>
                <a:spcPct val="115000"/>
              </a:lnSpc>
            </a:pPr>
            <a:r>
              <a:rPr lang="kk-KZ" sz="2400" b="1" dirty="0">
                <a:solidFill>
                  <a:srgbClr val="002060"/>
                </a:solidFill>
                <a:latin typeface="Times New Roman" pitchFamily="18" charset="0"/>
                <a:cs typeface="Times New Roman" pitchFamily="18" charset="0"/>
              </a:rPr>
              <a:t>Сенің меңгеретінің:  </a:t>
            </a:r>
            <a:endParaRPr lang="kk-KZ" sz="2400" b="1" dirty="0" smtClean="0">
              <a:solidFill>
                <a:srgbClr val="002060"/>
              </a:solidFill>
              <a:latin typeface="Times New Roman" pitchFamily="18" charset="0"/>
              <a:cs typeface="Times New Roman" pitchFamily="18" charset="0"/>
            </a:endParaRPr>
          </a:p>
          <a:p>
            <a:pPr>
              <a:lnSpc>
                <a:spcPct val="115000"/>
              </a:lnSpc>
            </a:pPr>
            <a:r>
              <a:rPr lang="kk-KZ" sz="2400" b="1" dirty="0" smtClean="0">
                <a:solidFill>
                  <a:srgbClr val="002060"/>
                </a:solidFill>
                <a:latin typeface="Times New Roman" pitchFamily="18" charset="0"/>
                <a:cs typeface="Times New Roman" pitchFamily="18" charset="0"/>
              </a:rPr>
              <a:t> </a:t>
            </a:r>
            <a:endParaRPr lang="ru-RU" sz="2000" b="1" dirty="0">
              <a:solidFill>
                <a:srgbClr val="002060"/>
              </a:solidFill>
              <a:latin typeface="Times New Roman" pitchFamily="18" charset="0"/>
              <a:cs typeface="Times New Roman" pitchFamily="18" charset="0"/>
            </a:endParaRPr>
          </a:p>
          <a:p>
            <a:pPr lvl="0"/>
            <a:r>
              <a:rPr lang="en-US" b="1" dirty="0">
                <a:latin typeface="Times New Roman" pitchFamily="18" charset="0"/>
                <a:cs typeface="Times New Roman" pitchFamily="18" charset="0"/>
              </a:rPr>
              <a:t>* </a:t>
            </a:r>
            <a:r>
              <a:rPr lang="kk-KZ" b="1" dirty="0">
                <a:latin typeface="Times New Roman" pitchFamily="18" charset="0"/>
                <a:cs typeface="Times New Roman" pitchFamily="18" charset="0"/>
              </a:rPr>
              <a:t>Мәтін мазмұнын түсінесің;</a:t>
            </a:r>
            <a:endParaRPr lang="ru-RU" sz="1600" b="1" dirty="0">
              <a:latin typeface="Times New Roman" pitchFamily="18" charset="0"/>
              <a:cs typeface="Times New Roman" pitchFamily="18" charset="0"/>
            </a:endParaRPr>
          </a:p>
          <a:p>
            <a:pPr lvl="0"/>
            <a:r>
              <a:rPr lang="en-US" b="1" dirty="0">
                <a:latin typeface="Times New Roman" pitchFamily="18" charset="0"/>
                <a:cs typeface="Times New Roman" pitchFamily="18" charset="0"/>
              </a:rPr>
              <a:t>* </a:t>
            </a:r>
            <a:r>
              <a:rPr lang="kk-KZ" b="1" dirty="0" smtClean="0">
                <a:latin typeface="Times New Roman" pitchFamily="18" charset="0"/>
                <a:cs typeface="Times New Roman" pitchFamily="18" charset="0"/>
              </a:rPr>
              <a:t>Мәтіндегі сөздердің мағыналық түрлерін ажыратасың;</a:t>
            </a:r>
            <a:endParaRPr lang="ru-RU" sz="1600" b="1" dirty="0">
              <a:latin typeface="Times New Roman" pitchFamily="18" charset="0"/>
              <a:ea typeface="Times New Roman"/>
              <a:cs typeface="Times New Roman" pitchFamily="18" charset="0"/>
            </a:endParaRPr>
          </a:p>
        </p:txBody>
      </p:sp>
    </p:spTree>
    <p:extLst>
      <p:ext uri="{BB962C8B-B14F-4D97-AF65-F5344CB8AC3E}">
        <p14:creationId xmlns:p14="http://schemas.microsoft.com/office/powerpoint/2010/main" val="320237913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0" y="1175659"/>
            <a:ext cx="12192000" cy="104503"/>
          </a:xfrm>
          <a:prstGeom prst="rect">
            <a:avLst/>
          </a:prstGeom>
        </p:spPr>
        <p:style>
          <a:lnRef idx="0">
            <a:schemeClr val="accent1"/>
          </a:lnRef>
          <a:fillRef idx="3">
            <a:schemeClr val="accent1"/>
          </a:fillRef>
          <a:effectRef idx="3">
            <a:schemeClr val="accent1"/>
          </a:effectRef>
          <a:fontRef idx="minor">
            <a:schemeClr val="lt1"/>
          </a:fontRef>
        </p:style>
        <p:txBody>
          <a:bodyPr rtlCol="0" anchor="ctr"/>
          <a:lstStyle/>
          <a:p>
            <a:pPr algn="ctr"/>
            <a:endParaRPr lang="ru-RU"/>
          </a:p>
        </p:txBody>
      </p:sp>
      <p:sp>
        <p:nvSpPr>
          <p:cNvPr id="11265" name="Rectangle 1"/>
          <p:cNvSpPr>
            <a:spLocks noChangeArrowheads="1"/>
          </p:cNvSpPr>
          <p:nvPr/>
        </p:nvSpPr>
        <p:spPr bwMode="auto">
          <a:xfrm>
            <a:off x="3918857" y="313508"/>
            <a:ext cx="2884444" cy="646331"/>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marL="0" marR="0" lvl="0" indent="0" algn="l" defTabSz="914400" rtl="0" eaLnBrk="1" fontAlgn="base" latinLnBrk="0" hangingPunct="1">
              <a:lnSpc>
                <a:spcPct val="100000"/>
              </a:lnSpc>
              <a:spcBef>
                <a:spcPct val="0"/>
              </a:spcBef>
              <a:spcAft>
                <a:spcPct val="0"/>
              </a:spcAft>
              <a:buClrTx/>
              <a:buSzTx/>
              <a:buFontTx/>
              <a:buNone/>
              <a:tabLst/>
            </a:pPr>
            <a:r>
              <a:rPr lang="kk-KZ" sz="3600" b="1" dirty="0" smtClean="0">
                <a:ln w="11430"/>
                <a:solidFill>
                  <a:srgbClr val="C00000"/>
                </a:solidFill>
                <a:effectLst>
                  <a:outerShdw blurRad="50800" dist="39000" dir="5460000" algn="tl">
                    <a:srgbClr val="000000">
                      <a:alpha val="38000"/>
                    </a:srgbClr>
                  </a:outerShdw>
                </a:effectLst>
                <a:latin typeface="Times New Roman" panose="02020603050405020304" pitchFamily="18" charset="0"/>
                <a:cs typeface="Times New Roman" panose="02020603050405020304" pitchFamily="18" charset="0"/>
              </a:rPr>
              <a:t>Ой  шақыру </a:t>
            </a:r>
            <a:endParaRPr kumimoji="0" lang="kk-KZ" sz="3600" b="1" i="0" u="none" strike="noStrike" normalizeH="0" baseline="0" dirty="0" smtClean="0">
              <a:ln w="11430"/>
              <a:solidFill>
                <a:srgbClr val="C00000"/>
              </a:solidFill>
              <a:effectLst>
                <a:outerShdw blurRad="50800" dist="39000" dir="5460000" algn="tl">
                  <a:srgbClr val="000000">
                    <a:alpha val="38000"/>
                  </a:srgbClr>
                </a:outerShdw>
              </a:effectLst>
              <a:latin typeface="Times New Roman" panose="02020603050405020304" pitchFamily="18" charset="0"/>
              <a:cs typeface="Times New Roman" panose="02020603050405020304" pitchFamily="18" charset="0"/>
            </a:endParaRPr>
          </a:p>
        </p:txBody>
      </p:sp>
      <p:sp>
        <p:nvSpPr>
          <p:cNvPr id="3" name="Прямоугольник 2"/>
          <p:cNvSpPr/>
          <p:nvPr/>
        </p:nvSpPr>
        <p:spPr>
          <a:xfrm>
            <a:off x="1033463" y="1692397"/>
            <a:ext cx="9716700" cy="655885"/>
          </a:xfrm>
          <a:prstGeom prst="rect">
            <a:avLst/>
          </a:prstGeom>
        </p:spPr>
        <p:txBody>
          <a:bodyPr wrap="square">
            <a:spAutoFit/>
          </a:bodyPr>
          <a:lstStyle/>
          <a:p>
            <a:pPr lvl="0">
              <a:lnSpc>
                <a:spcPct val="107000"/>
              </a:lnSpc>
              <a:spcAft>
                <a:spcPts val="800"/>
              </a:spcAft>
            </a:pPr>
            <a:r>
              <a:rPr lang="kk-KZ" sz="3600" dirty="0" smtClean="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Өсімдіктердің адамға қандай пайдасы бар?</a:t>
            </a:r>
            <a:endParaRPr lang="ru-RU" sz="36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2" name="Прямоугольник 1"/>
          <p:cNvSpPr/>
          <p:nvPr/>
        </p:nvSpPr>
        <p:spPr>
          <a:xfrm>
            <a:off x="2433099" y="3244334"/>
            <a:ext cx="5163953" cy="523220"/>
          </a:xfrm>
          <a:prstGeom prst="rect">
            <a:avLst/>
          </a:prstGeom>
        </p:spPr>
        <p:txBody>
          <a:bodyPr wrap="square">
            <a:spAutoFit/>
          </a:bodyPr>
          <a:lstStyle/>
          <a:p>
            <a:r>
              <a:rPr lang="en-US" sz="2800" b="1" dirty="0">
                <a:solidFill>
                  <a:srgbClr val="C00000"/>
                </a:solidFill>
                <a:latin typeface="Times New Roman" panose="02020603050405020304" pitchFamily="18" charset="0"/>
                <a:cs typeface="Times New Roman" panose="02020603050405020304" pitchFamily="18" charset="0"/>
              </a:rPr>
              <a:t>https://youtu.be/IAtj61TENmI</a:t>
            </a:r>
            <a:endParaRPr lang="ru-RU" sz="2800" b="1" dirty="0">
              <a:solidFill>
                <a:srgbClr val="C00000"/>
              </a:solidFill>
              <a:latin typeface="Times New Roman" panose="02020603050405020304" pitchFamily="18" charset="0"/>
              <a:cs typeface="Times New Roman" panose="02020603050405020304" pitchFamily="18" charset="0"/>
            </a:endParaRPr>
          </a:p>
        </p:txBody>
      </p:sp>
      <p:pic>
        <p:nvPicPr>
          <p:cNvPr id="6" name="Picture 2" descr="https://www.divomix.com/img/Image/787-2.jpg"/>
          <p:cNvPicPr/>
          <p:nvPr/>
        </p:nvPicPr>
        <p:blipFill>
          <a:blip r:embed="rId2">
            <a:extLst>
              <a:ext uri="{28A0092B-C50C-407E-A947-70E740481C1C}">
                <a14:useLocalDpi xmlns:a14="http://schemas.microsoft.com/office/drawing/2010/main" val="0"/>
              </a:ext>
            </a:extLst>
          </a:blip>
          <a:srcRect/>
          <a:stretch>
            <a:fillRect/>
          </a:stretch>
        </p:blipFill>
        <p:spPr bwMode="auto">
          <a:xfrm>
            <a:off x="8953169" y="4317558"/>
            <a:ext cx="2904048" cy="1891610"/>
          </a:xfrm>
          <a:prstGeom prst="rect">
            <a:avLst/>
          </a:prstGeom>
          <a:noFill/>
          <a:extLst/>
        </p:spPr>
      </p:pic>
    </p:spTree>
    <p:extLst>
      <p:ext uri="{BB962C8B-B14F-4D97-AF65-F5344CB8AC3E}">
        <p14:creationId xmlns:p14="http://schemas.microsoft.com/office/powerpoint/2010/main" val="125903022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10886" y="1309039"/>
            <a:ext cx="12192000" cy="104503"/>
          </a:xfrm>
          <a:prstGeom prst="rect">
            <a:avLst/>
          </a:prstGeom>
        </p:spPr>
        <p:style>
          <a:lnRef idx="0">
            <a:schemeClr val="accent1"/>
          </a:lnRef>
          <a:fillRef idx="3">
            <a:schemeClr val="accent1"/>
          </a:fillRef>
          <a:effectRef idx="3">
            <a:schemeClr val="accent1"/>
          </a:effectRef>
          <a:fontRef idx="minor">
            <a:schemeClr val="lt1"/>
          </a:fontRef>
        </p:style>
        <p:txBody>
          <a:bodyPr rtlCol="0" anchor="ctr"/>
          <a:lstStyle/>
          <a:p>
            <a:pPr algn="ctr"/>
            <a:endParaRPr lang="ru-RU"/>
          </a:p>
        </p:txBody>
      </p:sp>
      <p:sp>
        <p:nvSpPr>
          <p:cNvPr id="11265" name="Rectangle 1"/>
          <p:cNvSpPr>
            <a:spLocks noChangeArrowheads="1"/>
          </p:cNvSpPr>
          <p:nvPr/>
        </p:nvSpPr>
        <p:spPr bwMode="auto">
          <a:xfrm>
            <a:off x="3918857" y="313508"/>
            <a:ext cx="2884444" cy="646331"/>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marL="0" marR="0" lvl="0" indent="0" algn="l" defTabSz="914400" rtl="0" eaLnBrk="1" fontAlgn="base" latinLnBrk="0" hangingPunct="1">
              <a:lnSpc>
                <a:spcPct val="100000"/>
              </a:lnSpc>
              <a:spcBef>
                <a:spcPct val="0"/>
              </a:spcBef>
              <a:spcAft>
                <a:spcPct val="0"/>
              </a:spcAft>
              <a:buClrTx/>
              <a:buSzTx/>
              <a:buFontTx/>
              <a:buNone/>
              <a:tabLst/>
            </a:pPr>
            <a:r>
              <a:rPr lang="kk-KZ" sz="3600" b="1" dirty="0" smtClean="0">
                <a:ln w="11430"/>
                <a:solidFill>
                  <a:srgbClr val="C00000"/>
                </a:solidFill>
                <a:effectLst>
                  <a:outerShdw blurRad="50800" dist="39000" dir="5460000" algn="tl">
                    <a:srgbClr val="000000">
                      <a:alpha val="38000"/>
                    </a:srgbClr>
                  </a:outerShdw>
                </a:effectLst>
                <a:latin typeface="Times New Roman" panose="02020603050405020304" pitchFamily="18" charset="0"/>
                <a:cs typeface="Times New Roman" panose="02020603050405020304" pitchFamily="18" charset="0"/>
              </a:rPr>
              <a:t>Ой  шақыру </a:t>
            </a:r>
            <a:endParaRPr kumimoji="0" lang="kk-KZ" sz="3600" b="1" i="0" u="none" strike="noStrike" normalizeH="0" baseline="0" dirty="0" smtClean="0">
              <a:ln w="11430"/>
              <a:solidFill>
                <a:srgbClr val="C00000"/>
              </a:solidFill>
              <a:effectLst>
                <a:outerShdw blurRad="50800" dist="39000" dir="5460000" algn="tl">
                  <a:srgbClr val="000000">
                    <a:alpha val="38000"/>
                  </a:srgbClr>
                </a:outerShdw>
              </a:effectLst>
              <a:latin typeface="Times New Roman" panose="02020603050405020304" pitchFamily="18" charset="0"/>
              <a:cs typeface="Times New Roman" panose="02020603050405020304" pitchFamily="18" charset="0"/>
            </a:endParaRPr>
          </a:p>
        </p:txBody>
      </p:sp>
      <p:sp>
        <p:nvSpPr>
          <p:cNvPr id="3" name="Прямоугольник 2"/>
          <p:cNvSpPr/>
          <p:nvPr/>
        </p:nvSpPr>
        <p:spPr>
          <a:xfrm>
            <a:off x="132954" y="1427181"/>
            <a:ext cx="10456249" cy="4154984"/>
          </a:xfrm>
          <a:prstGeom prst="rect">
            <a:avLst/>
          </a:prstGeom>
        </p:spPr>
        <p:txBody>
          <a:bodyPr wrap="square">
            <a:spAutoFit/>
          </a:bodyPr>
          <a:lstStyle/>
          <a:p>
            <a:r>
              <a:rPr lang="kk-KZ" sz="3600" dirty="0" smtClean="0">
                <a:solidFill>
                  <a:srgbClr val="002060"/>
                </a:solidFill>
                <a:latin typeface="Times New Roman" panose="02020603050405020304" pitchFamily="18" charset="0"/>
                <a:ea typeface="Calibri" panose="020F0502020204030204" pitchFamily="34" charset="0"/>
                <a:cs typeface="Times New Roman" panose="02020603050405020304" pitchFamily="18" charset="0"/>
              </a:rPr>
              <a:t>-    </a:t>
            </a:r>
            <a:r>
              <a:rPr lang="kk-KZ" sz="3200" dirty="0" smtClean="0">
                <a:latin typeface="Times New Roman" panose="02020603050405020304" pitchFamily="18" charset="0"/>
                <a:cs typeface="Times New Roman" panose="02020603050405020304" pitchFamily="18" charset="0"/>
              </a:rPr>
              <a:t>Өсімдіктердің </a:t>
            </a:r>
            <a:r>
              <a:rPr lang="kk-KZ" sz="3200" dirty="0">
                <a:latin typeface="Times New Roman" panose="02020603050405020304" pitchFamily="18" charset="0"/>
                <a:cs typeface="Times New Roman" panose="02020603050405020304" pitchFamily="18" charset="0"/>
              </a:rPr>
              <a:t>адам өмірінде маңызы зор. </a:t>
            </a:r>
            <a:r>
              <a:rPr lang="ru-RU" sz="3200" dirty="0" err="1">
                <a:latin typeface="Times New Roman" panose="02020603050405020304" pitchFamily="18" charset="0"/>
                <a:cs typeface="Times New Roman" panose="02020603050405020304" pitchFamily="18" charset="0"/>
              </a:rPr>
              <a:t>Олар</a:t>
            </a:r>
            <a:r>
              <a:rPr lang="ru-RU" sz="3200" dirty="0">
                <a:latin typeface="Times New Roman" panose="02020603050405020304" pitchFamily="18" charset="0"/>
                <a:cs typeface="Times New Roman" panose="02020603050405020304" pitchFamily="18" charset="0"/>
              </a:rPr>
              <a:t> </a:t>
            </a:r>
            <a:r>
              <a:rPr lang="ru-RU" sz="3200" dirty="0" err="1">
                <a:latin typeface="Times New Roman" panose="02020603050405020304" pitchFamily="18" charset="0"/>
                <a:cs typeface="Times New Roman" panose="02020603050405020304" pitchFamily="18" charset="0"/>
              </a:rPr>
              <a:t>қайда</a:t>
            </a:r>
            <a:r>
              <a:rPr lang="ru-RU" sz="3200" dirty="0">
                <a:latin typeface="Times New Roman" panose="02020603050405020304" pitchFamily="18" charset="0"/>
                <a:cs typeface="Times New Roman" panose="02020603050405020304" pitchFamily="18" charset="0"/>
              </a:rPr>
              <a:t> </a:t>
            </a:r>
            <a:r>
              <a:rPr lang="ru-RU" sz="3200" dirty="0" err="1">
                <a:latin typeface="Times New Roman" panose="02020603050405020304" pitchFamily="18" charset="0"/>
                <a:cs typeface="Times New Roman" panose="02020603050405020304" pitchFamily="18" charset="0"/>
              </a:rPr>
              <a:t>өссе</a:t>
            </a:r>
            <a:r>
              <a:rPr lang="ru-RU" sz="3200" dirty="0">
                <a:latin typeface="Times New Roman" panose="02020603050405020304" pitchFamily="18" charset="0"/>
                <a:cs typeface="Times New Roman" panose="02020603050405020304" pitchFamily="18" charset="0"/>
              </a:rPr>
              <a:t> де </a:t>
            </a:r>
            <a:r>
              <a:rPr lang="ru-RU" sz="3200" dirty="0" err="1">
                <a:latin typeface="Times New Roman" panose="02020603050405020304" pitchFamily="18" charset="0"/>
                <a:cs typeface="Times New Roman" panose="02020603050405020304" pitchFamily="18" charset="0"/>
              </a:rPr>
              <a:t>адам</a:t>
            </a:r>
            <a:r>
              <a:rPr lang="ru-RU" sz="3200" dirty="0">
                <a:latin typeface="Times New Roman" panose="02020603050405020304" pitchFamily="18" charset="0"/>
                <a:cs typeface="Times New Roman" panose="02020603050405020304" pitchFamily="18" charset="0"/>
              </a:rPr>
              <a:t> </a:t>
            </a:r>
            <a:r>
              <a:rPr lang="ru-RU" sz="3200" dirty="0" err="1">
                <a:latin typeface="Times New Roman" panose="02020603050405020304" pitchFamily="18" charset="0"/>
                <a:cs typeface="Times New Roman" panose="02020603050405020304" pitchFamily="18" charset="0"/>
              </a:rPr>
              <a:t>баласына</a:t>
            </a:r>
            <a:r>
              <a:rPr lang="ru-RU" sz="3200" dirty="0">
                <a:latin typeface="Times New Roman" panose="02020603050405020304" pitchFamily="18" charset="0"/>
                <a:cs typeface="Times New Roman" panose="02020603050405020304" pitchFamily="18" charset="0"/>
              </a:rPr>
              <a:t> </a:t>
            </a:r>
            <a:r>
              <a:rPr lang="ru-RU" sz="3200" dirty="0" err="1">
                <a:latin typeface="Times New Roman" panose="02020603050405020304" pitchFamily="18" charset="0"/>
                <a:cs typeface="Times New Roman" panose="02020603050405020304" pitchFamily="18" charset="0"/>
              </a:rPr>
              <a:t>пайдалы</a:t>
            </a:r>
            <a:r>
              <a:rPr lang="ru-RU" sz="3200" dirty="0">
                <a:latin typeface="Times New Roman" panose="02020603050405020304" pitchFamily="18" charset="0"/>
                <a:cs typeface="Times New Roman" panose="02020603050405020304" pitchFamily="18" charset="0"/>
              </a:rPr>
              <a:t> </a:t>
            </a:r>
            <a:r>
              <a:rPr lang="ru-RU" sz="3200" dirty="0" err="1">
                <a:latin typeface="Times New Roman" panose="02020603050405020304" pitchFamily="18" charset="0"/>
                <a:cs typeface="Times New Roman" panose="02020603050405020304" pitchFamily="18" charset="0"/>
              </a:rPr>
              <a:t>екен</a:t>
            </a:r>
            <a:r>
              <a:rPr lang="ru-RU" sz="3200" dirty="0">
                <a:latin typeface="Times New Roman" panose="02020603050405020304" pitchFamily="18" charset="0"/>
                <a:cs typeface="Times New Roman" panose="02020603050405020304" pitchFamily="18" charset="0"/>
              </a:rPr>
              <a:t>. </a:t>
            </a:r>
            <a:r>
              <a:rPr lang="ru-RU" sz="3200" dirty="0" err="1">
                <a:latin typeface="Times New Roman" panose="02020603050405020304" pitchFamily="18" charset="0"/>
                <a:cs typeface="Times New Roman" panose="02020603050405020304" pitchFamily="18" charset="0"/>
              </a:rPr>
              <a:t>Адамдар</a:t>
            </a:r>
            <a:r>
              <a:rPr lang="ru-RU" sz="3200" dirty="0">
                <a:latin typeface="Times New Roman" panose="02020603050405020304" pitchFamily="18" charset="0"/>
                <a:cs typeface="Times New Roman" panose="02020603050405020304" pitchFamily="18" charset="0"/>
              </a:rPr>
              <a:t> </a:t>
            </a:r>
            <a:r>
              <a:rPr lang="ru-RU" sz="3200" dirty="0" err="1">
                <a:latin typeface="Times New Roman" panose="02020603050405020304" pitchFamily="18" charset="0"/>
                <a:cs typeface="Times New Roman" panose="02020603050405020304" pitchFamily="18" charset="0"/>
              </a:rPr>
              <a:t>өсімдіктерден</a:t>
            </a:r>
            <a:r>
              <a:rPr lang="ru-RU" sz="3200" dirty="0">
                <a:latin typeface="Times New Roman" panose="02020603050405020304" pitchFamily="18" charset="0"/>
                <a:cs typeface="Times New Roman" panose="02020603050405020304" pitchFamily="18" charset="0"/>
              </a:rPr>
              <a:t> </a:t>
            </a:r>
            <a:r>
              <a:rPr lang="ru-RU" sz="3200" dirty="0" err="1">
                <a:latin typeface="Times New Roman" panose="02020603050405020304" pitchFamily="18" charset="0"/>
                <a:cs typeface="Times New Roman" panose="02020603050405020304" pitchFamily="18" charset="0"/>
              </a:rPr>
              <a:t>киім</a:t>
            </a:r>
            <a:r>
              <a:rPr lang="ru-RU" sz="3200" dirty="0">
                <a:latin typeface="Times New Roman" panose="02020603050405020304" pitchFamily="18" charset="0"/>
                <a:cs typeface="Times New Roman" panose="02020603050405020304" pitchFamily="18" charset="0"/>
              </a:rPr>
              <a:t>, </a:t>
            </a:r>
            <a:r>
              <a:rPr lang="ru-RU" sz="3200" dirty="0" err="1">
                <a:latin typeface="Times New Roman" panose="02020603050405020304" pitchFamily="18" charset="0"/>
                <a:cs typeface="Times New Roman" panose="02020603050405020304" pitchFamily="18" charset="0"/>
              </a:rPr>
              <a:t>тамақ</a:t>
            </a:r>
            <a:r>
              <a:rPr lang="ru-RU" sz="3200" dirty="0">
                <a:latin typeface="Times New Roman" panose="02020603050405020304" pitchFamily="18" charset="0"/>
                <a:cs typeface="Times New Roman" panose="02020603050405020304" pitchFamily="18" charset="0"/>
              </a:rPr>
              <a:t>, </a:t>
            </a:r>
            <a:r>
              <a:rPr lang="ru-RU" sz="3200" dirty="0" err="1">
                <a:latin typeface="Times New Roman" panose="02020603050405020304" pitchFamily="18" charset="0"/>
                <a:cs typeface="Times New Roman" panose="02020603050405020304" pitchFamily="18" charset="0"/>
              </a:rPr>
              <a:t>дәрі</a:t>
            </a:r>
            <a:r>
              <a:rPr lang="ru-RU" sz="3200" dirty="0">
                <a:latin typeface="Times New Roman" panose="02020603050405020304" pitchFamily="18" charset="0"/>
                <a:cs typeface="Times New Roman" panose="02020603050405020304" pitchFamily="18" charset="0"/>
              </a:rPr>
              <a:t>, </a:t>
            </a:r>
            <a:r>
              <a:rPr lang="ru-RU" sz="3200" dirty="0" err="1">
                <a:latin typeface="Times New Roman" panose="02020603050405020304" pitchFamily="18" charset="0"/>
                <a:cs typeface="Times New Roman" panose="02020603050405020304" pitchFamily="18" charset="0"/>
              </a:rPr>
              <a:t>құрылыс</a:t>
            </a:r>
            <a:r>
              <a:rPr lang="ru-RU" sz="3200" dirty="0">
                <a:latin typeface="Times New Roman" panose="02020603050405020304" pitchFamily="18" charset="0"/>
                <a:cs typeface="Times New Roman" panose="02020603050405020304" pitchFamily="18" charset="0"/>
              </a:rPr>
              <a:t> </a:t>
            </a:r>
            <a:r>
              <a:rPr lang="ru-RU" sz="3200" dirty="0" err="1">
                <a:latin typeface="Times New Roman" panose="02020603050405020304" pitchFamily="18" charset="0"/>
                <a:cs typeface="Times New Roman" panose="02020603050405020304" pitchFamily="18" charset="0"/>
              </a:rPr>
              <a:t>материалдарын</a:t>
            </a:r>
            <a:r>
              <a:rPr lang="ru-RU" sz="3200" dirty="0">
                <a:latin typeface="Times New Roman" panose="02020603050405020304" pitchFamily="18" charset="0"/>
                <a:cs typeface="Times New Roman" panose="02020603050405020304" pitchFamily="18" charset="0"/>
              </a:rPr>
              <a:t>, </a:t>
            </a:r>
            <a:r>
              <a:rPr lang="ru-RU" sz="3200" dirty="0" err="1">
                <a:latin typeface="Times New Roman" panose="02020603050405020304" pitchFamily="18" charset="0"/>
                <a:cs typeface="Times New Roman" panose="02020603050405020304" pitchFamily="18" charset="0"/>
              </a:rPr>
              <a:t>үй</a:t>
            </a:r>
            <a:r>
              <a:rPr lang="ru-RU" sz="3200" dirty="0">
                <a:latin typeface="Times New Roman" panose="02020603050405020304" pitchFamily="18" charset="0"/>
                <a:cs typeface="Times New Roman" panose="02020603050405020304" pitchFamily="18" charset="0"/>
              </a:rPr>
              <a:t> </a:t>
            </a:r>
            <a:r>
              <a:rPr lang="ru-RU" sz="3200" dirty="0" err="1">
                <a:latin typeface="Times New Roman" panose="02020603050405020304" pitchFamily="18" charset="0"/>
                <a:cs typeface="Times New Roman" panose="02020603050405020304" pitchFamily="18" charset="0"/>
              </a:rPr>
              <a:t>жиһаздарын</a:t>
            </a:r>
            <a:r>
              <a:rPr lang="ru-RU" sz="3200" dirty="0">
                <a:latin typeface="Times New Roman" panose="02020603050405020304" pitchFamily="18" charset="0"/>
                <a:cs typeface="Times New Roman" panose="02020603050405020304" pitchFamily="18" charset="0"/>
              </a:rPr>
              <a:t>, </a:t>
            </a:r>
            <a:r>
              <a:rPr lang="ru-RU" sz="3200" dirty="0" err="1">
                <a:latin typeface="Times New Roman" panose="02020603050405020304" pitchFamily="18" charset="0"/>
                <a:cs typeface="Times New Roman" panose="02020603050405020304" pitchFamily="18" charset="0"/>
              </a:rPr>
              <a:t>түрлі</a:t>
            </a:r>
            <a:r>
              <a:rPr lang="ru-RU" sz="3200" dirty="0">
                <a:latin typeface="Times New Roman" panose="02020603050405020304" pitchFamily="18" charset="0"/>
                <a:cs typeface="Times New Roman" panose="02020603050405020304" pitchFamily="18" charset="0"/>
              </a:rPr>
              <a:t> </a:t>
            </a:r>
            <a:r>
              <a:rPr lang="ru-RU" sz="3200" dirty="0" err="1">
                <a:latin typeface="Times New Roman" panose="02020603050405020304" pitchFamily="18" charset="0"/>
                <a:cs typeface="Times New Roman" panose="02020603050405020304" pitchFamily="18" charset="0"/>
              </a:rPr>
              <a:t>бояуларды</a:t>
            </a:r>
            <a:r>
              <a:rPr lang="ru-RU" sz="3200" dirty="0">
                <a:latin typeface="Times New Roman" panose="02020603050405020304" pitchFamily="18" charset="0"/>
                <a:cs typeface="Times New Roman" panose="02020603050405020304" pitchFamily="18" charset="0"/>
              </a:rPr>
              <a:t> </a:t>
            </a:r>
            <a:r>
              <a:rPr lang="ru-RU" sz="3200" dirty="0" err="1">
                <a:latin typeface="Times New Roman" panose="02020603050405020304" pitchFamily="18" charset="0"/>
                <a:cs typeface="Times New Roman" panose="02020603050405020304" pitchFamily="18" charset="0"/>
              </a:rPr>
              <a:t>жасайды</a:t>
            </a:r>
            <a:r>
              <a:rPr lang="ru-RU" sz="3200" dirty="0">
                <a:latin typeface="Times New Roman" panose="02020603050405020304" pitchFamily="18" charset="0"/>
                <a:cs typeface="Times New Roman" panose="02020603050405020304" pitchFamily="18" charset="0"/>
              </a:rPr>
              <a:t>.</a:t>
            </a:r>
          </a:p>
          <a:p>
            <a:r>
              <a:rPr lang="ru-RU" sz="3200" dirty="0" err="1">
                <a:latin typeface="Times New Roman" panose="02020603050405020304" pitchFamily="18" charset="0"/>
                <a:cs typeface="Times New Roman" panose="02020603050405020304" pitchFamily="18" charset="0"/>
              </a:rPr>
              <a:t>Өсімдіктер</a:t>
            </a:r>
            <a:r>
              <a:rPr lang="ru-RU" sz="3200" dirty="0">
                <a:latin typeface="Times New Roman" panose="02020603050405020304" pitchFamily="18" charset="0"/>
                <a:cs typeface="Times New Roman" panose="02020603050405020304" pitchFamily="18" charset="0"/>
              </a:rPr>
              <a:t> </a:t>
            </a:r>
            <a:r>
              <a:rPr lang="ru-RU" sz="3200" dirty="0" err="1">
                <a:latin typeface="Times New Roman" panose="02020603050405020304" pitchFamily="18" charset="0"/>
                <a:cs typeface="Times New Roman" panose="02020603050405020304" pitchFamily="18" charset="0"/>
              </a:rPr>
              <a:t>ауаны</a:t>
            </a:r>
            <a:r>
              <a:rPr lang="ru-RU" sz="3200" dirty="0">
                <a:latin typeface="Times New Roman" panose="02020603050405020304" pitchFamily="18" charset="0"/>
                <a:cs typeface="Times New Roman" panose="02020603050405020304" pitchFamily="18" charset="0"/>
              </a:rPr>
              <a:t> </a:t>
            </a:r>
            <a:r>
              <a:rPr lang="ru-RU" sz="3200" dirty="0" err="1">
                <a:latin typeface="Times New Roman" panose="02020603050405020304" pitchFamily="18" charset="0"/>
                <a:cs typeface="Times New Roman" panose="02020603050405020304" pitchFamily="18" charset="0"/>
              </a:rPr>
              <a:t>тазартады</a:t>
            </a:r>
            <a:r>
              <a:rPr lang="ru-RU" sz="3200" dirty="0">
                <a:latin typeface="Times New Roman" panose="02020603050405020304" pitchFamily="18" charset="0"/>
                <a:cs typeface="Times New Roman" panose="02020603050405020304" pitchFamily="18" charset="0"/>
              </a:rPr>
              <a:t>. </a:t>
            </a:r>
            <a:r>
              <a:rPr lang="ru-RU" sz="3200" dirty="0" err="1">
                <a:latin typeface="Times New Roman" panose="02020603050405020304" pitchFamily="18" charset="0"/>
                <a:cs typeface="Times New Roman" panose="02020603050405020304" pitchFamily="18" charset="0"/>
              </a:rPr>
              <a:t>Зиянды</a:t>
            </a:r>
            <a:r>
              <a:rPr lang="ru-RU" sz="3200" dirty="0">
                <a:latin typeface="Times New Roman" panose="02020603050405020304" pitchFamily="18" charset="0"/>
                <a:cs typeface="Times New Roman" panose="02020603050405020304" pitchFamily="18" charset="0"/>
              </a:rPr>
              <a:t> </a:t>
            </a:r>
            <a:r>
              <a:rPr lang="ru-RU" sz="3200" dirty="0" err="1">
                <a:latin typeface="Times New Roman" panose="02020603050405020304" pitchFamily="18" charset="0"/>
                <a:cs typeface="Times New Roman" panose="02020603050405020304" pitchFamily="18" charset="0"/>
              </a:rPr>
              <a:t>улы</a:t>
            </a:r>
            <a:r>
              <a:rPr lang="ru-RU" sz="3200" dirty="0">
                <a:latin typeface="Times New Roman" panose="02020603050405020304" pitchFamily="18" charset="0"/>
                <a:cs typeface="Times New Roman" panose="02020603050405020304" pitchFamily="18" charset="0"/>
              </a:rPr>
              <a:t> </a:t>
            </a:r>
            <a:r>
              <a:rPr lang="ru-RU" sz="3200" dirty="0" err="1">
                <a:latin typeface="Times New Roman" panose="02020603050405020304" pitchFamily="18" charset="0"/>
                <a:cs typeface="Times New Roman" panose="02020603050405020304" pitchFamily="18" charset="0"/>
              </a:rPr>
              <a:t>газдарды</a:t>
            </a:r>
            <a:r>
              <a:rPr lang="ru-RU" sz="3200" dirty="0">
                <a:latin typeface="Times New Roman" panose="02020603050405020304" pitchFamily="18" charset="0"/>
                <a:cs typeface="Times New Roman" panose="02020603050405020304" pitchFamily="18" charset="0"/>
              </a:rPr>
              <a:t> </a:t>
            </a:r>
            <a:r>
              <a:rPr lang="ru-RU" sz="3200" dirty="0" err="1">
                <a:latin typeface="Times New Roman" panose="02020603050405020304" pitchFamily="18" charset="0"/>
                <a:cs typeface="Times New Roman" panose="02020603050405020304" pitchFamily="18" charset="0"/>
              </a:rPr>
              <a:t>жұтады</a:t>
            </a:r>
            <a:r>
              <a:rPr lang="ru-RU" sz="3200" dirty="0">
                <a:latin typeface="Times New Roman" panose="02020603050405020304" pitchFamily="18" charset="0"/>
                <a:cs typeface="Times New Roman" panose="02020603050405020304" pitchFamily="18" charset="0"/>
              </a:rPr>
              <a:t>, </a:t>
            </a:r>
            <a:r>
              <a:rPr lang="ru-RU" sz="3200" dirty="0" err="1">
                <a:latin typeface="Times New Roman" panose="02020603050405020304" pitchFamily="18" charset="0"/>
                <a:cs typeface="Times New Roman" panose="02020603050405020304" pitchFamily="18" charset="0"/>
              </a:rPr>
              <a:t>оттегін</a:t>
            </a:r>
            <a:r>
              <a:rPr lang="ru-RU" sz="3200" dirty="0">
                <a:latin typeface="Times New Roman" panose="02020603050405020304" pitchFamily="18" charset="0"/>
                <a:cs typeface="Times New Roman" panose="02020603050405020304" pitchFamily="18" charset="0"/>
              </a:rPr>
              <a:t> /</a:t>
            </a:r>
            <a:r>
              <a:rPr lang="ru-RU" sz="3200" dirty="0" err="1">
                <a:latin typeface="Times New Roman" panose="02020603050405020304" pitchFamily="18" charset="0"/>
                <a:cs typeface="Times New Roman" panose="02020603050405020304" pitchFamily="18" charset="0"/>
              </a:rPr>
              <a:t>пайдалы</a:t>
            </a:r>
            <a:r>
              <a:rPr lang="ru-RU" sz="3200" dirty="0">
                <a:latin typeface="Times New Roman" panose="02020603050405020304" pitchFamily="18" charset="0"/>
                <a:cs typeface="Times New Roman" panose="02020603050405020304" pitchFamily="18" charset="0"/>
              </a:rPr>
              <a:t> </a:t>
            </a:r>
            <a:r>
              <a:rPr lang="ru-RU" sz="3200" dirty="0" err="1">
                <a:latin typeface="Times New Roman" panose="02020603050405020304" pitchFamily="18" charset="0"/>
                <a:cs typeface="Times New Roman" panose="02020603050405020304" pitchFamily="18" charset="0"/>
              </a:rPr>
              <a:t>газды</a:t>
            </a:r>
            <a:r>
              <a:rPr lang="ru-RU" sz="3200" dirty="0">
                <a:latin typeface="Times New Roman" panose="02020603050405020304" pitchFamily="18" charset="0"/>
                <a:cs typeface="Times New Roman" panose="02020603050405020304" pitchFamily="18" charset="0"/>
              </a:rPr>
              <a:t>/ </a:t>
            </a:r>
            <a:r>
              <a:rPr lang="ru-RU" sz="3200" dirty="0" err="1">
                <a:latin typeface="Times New Roman" panose="02020603050405020304" pitchFamily="18" charset="0"/>
                <a:cs typeface="Times New Roman" panose="02020603050405020304" pitchFamily="18" charset="0"/>
              </a:rPr>
              <a:t>бөліп</a:t>
            </a:r>
            <a:r>
              <a:rPr lang="ru-RU" sz="3200" dirty="0">
                <a:latin typeface="Times New Roman" panose="02020603050405020304" pitchFamily="18" charset="0"/>
                <a:cs typeface="Times New Roman" panose="02020603050405020304" pitchFamily="18" charset="0"/>
              </a:rPr>
              <a:t> </a:t>
            </a:r>
            <a:r>
              <a:rPr lang="ru-RU" sz="3200" dirty="0" err="1">
                <a:latin typeface="Times New Roman" panose="02020603050405020304" pitchFamily="18" charset="0"/>
                <a:cs typeface="Times New Roman" panose="02020603050405020304" pitchFamily="18" charset="0"/>
              </a:rPr>
              <a:t>шығарады</a:t>
            </a:r>
            <a:r>
              <a:rPr lang="ru-RU" sz="3200" dirty="0">
                <a:latin typeface="Times New Roman" panose="02020603050405020304" pitchFamily="18" charset="0"/>
                <a:cs typeface="Times New Roman" panose="02020603050405020304" pitchFamily="18" charset="0"/>
              </a:rPr>
              <a:t>.</a:t>
            </a:r>
          </a:p>
          <a:p>
            <a:r>
              <a:rPr lang="ru-RU" sz="3200" dirty="0">
                <a:latin typeface="Times New Roman" panose="02020603050405020304" pitchFamily="18" charset="0"/>
                <a:cs typeface="Times New Roman" panose="02020603050405020304" pitchFamily="18" charset="0"/>
              </a:rPr>
              <a:t> </a:t>
            </a:r>
          </a:p>
          <a:p>
            <a:r>
              <a:rPr lang="kk-KZ" sz="3600" dirty="0" smtClean="0">
                <a:effectLst/>
                <a:latin typeface="Calibri" panose="020F0502020204030204" pitchFamily="34" charset="0"/>
                <a:ea typeface="Calibri" panose="020F0502020204030204" pitchFamily="34" charset="0"/>
                <a:cs typeface="Times New Roman" panose="02020603050405020304" pitchFamily="18" charset="0"/>
              </a:rPr>
              <a:t> </a:t>
            </a:r>
            <a:endParaRPr lang="ru-RU" sz="36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6" name="Picture 2" descr="https://www.divomix.com/img/Image/787-2.jpg"/>
          <p:cNvPicPr/>
          <p:nvPr/>
        </p:nvPicPr>
        <p:blipFill>
          <a:blip r:embed="rId2">
            <a:extLst>
              <a:ext uri="{28A0092B-C50C-407E-A947-70E740481C1C}">
                <a14:useLocalDpi xmlns:a14="http://schemas.microsoft.com/office/drawing/2010/main" val="0"/>
              </a:ext>
            </a:extLst>
          </a:blip>
          <a:srcRect/>
          <a:stretch>
            <a:fillRect/>
          </a:stretch>
        </p:blipFill>
        <p:spPr bwMode="auto">
          <a:xfrm>
            <a:off x="8953169" y="4317558"/>
            <a:ext cx="2904048" cy="1891610"/>
          </a:xfrm>
          <a:prstGeom prst="rect">
            <a:avLst/>
          </a:prstGeom>
          <a:noFill/>
          <a:extLst/>
        </p:spPr>
      </p:pic>
    </p:spTree>
    <p:extLst>
      <p:ext uri="{BB962C8B-B14F-4D97-AF65-F5344CB8AC3E}">
        <p14:creationId xmlns:p14="http://schemas.microsoft.com/office/powerpoint/2010/main" val="220733707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0" y="793726"/>
            <a:ext cx="12192000" cy="80500"/>
          </a:xfrm>
          <a:prstGeom prst="rect">
            <a:avLst/>
          </a:prstGeom>
        </p:spPr>
        <p:style>
          <a:lnRef idx="0">
            <a:schemeClr val="accent1"/>
          </a:lnRef>
          <a:fillRef idx="3">
            <a:schemeClr val="accent1"/>
          </a:fillRef>
          <a:effectRef idx="3">
            <a:schemeClr val="accent1"/>
          </a:effectRef>
          <a:fontRef idx="minor">
            <a:schemeClr val="lt1"/>
          </a:fontRef>
        </p:style>
        <p:txBody>
          <a:bodyPr rtlCol="0" anchor="ctr"/>
          <a:lstStyle/>
          <a:p>
            <a:pPr algn="ctr"/>
            <a:endParaRPr lang="ru-RU"/>
          </a:p>
        </p:txBody>
      </p:sp>
      <p:sp>
        <p:nvSpPr>
          <p:cNvPr id="10241" name="Rectangle 1"/>
          <p:cNvSpPr>
            <a:spLocks noChangeArrowheads="1"/>
          </p:cNvSpPr>
          <p:nvPr/>
        </p:nvSpPr>
        <p:spPr bwMode="auto">
          <a:xfrm>
            <a:off x="3709850" y="0"/>
            <a:ext cx="8482149" cy="369332"/>
          </a:xfrm>
          <a:prstGeom prst="rect">
            <a:avLst/>
          </a:prstGeom>
          <a:solidFill>
            <a:srgbClr val="FFFFFF"/>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kk-KZ"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2" name="Прямоугольник 1"/>
          <p:cNvSpPr/>
          <p:nvPr/>
        </p:nvSpPr>
        <p:spPr>
          <a:xfrm>
            <a:off x="3053301" y="208949"/>
            <a:ext cx="5937593" cy="584775"/>
          </a:xfrm>
          <a:prstGeom prst="rect">
            <a:avLst/>
          </a:prstGeom>
        </p:spPr>
        <p:txBody>
          <a:bodyPr wrap="square">
            <a:spAutoFit/>
          </a:bodyPr>
          <a:lstStyle/>
          <a:p>
            <a:r>
              <a:rPr lang="kk-KZ" sz="3200" b="1" dirty="0">
                <a:solidFill>
                  <a:srgbClr val="C00000"/>
                </a:solidFill>
                <a:latin typeface="Times New Roman" panose="02020603050405020304" pitchFamily="18" charset="0"/>
                <a:cs typeface="Times New Roman" panose="02020603050405020304" pitchFamily="18" charset="0"/>
              </a:rPr>
              <a:t>Қайсар гүл жайлы ертегі</a:t>
            </a:r>
            <a:endParaRPr lang="ru-RU" sz="3200" dirty="0">
              <a:solidFill>
                <a:srgbClr val="C00000"/>
              </a:solidFill>
              <a:latin typeface="Times New Roman" panose="02020603050405020304" pitchFamily="18" charset="0"/>
              <a:cs typeface="Times New Roman" panose="02020603050405020304" pitchFamily="18" charset="0"/>
            </a:endParaRPr>
          </a:p>
        </p:txBody>
      </p:sp>
      <p:sp>
        <p:nvSpPr>
          <p:cNvPr id="5" name="Прямоугольник 4"/>
          <p:cNvSpPr/>
          <p:nvPr/>
        </p:nvSpPr>
        <p:spPr>
          <a:xfrm>
            <a:off x="246490" y="1037421"/>
            <a:ext cx="11402171" cy="4524315"/>
          </a:xfrm>
          <a:prstGeom prst="rect">
            <a:avLst/>
          </a:prstGeom>
        </p:spPr>
        <p:txBody>
          <a:bodyPr wrap="square">
            <a:spAutoFit/>
          </a:bodyPr>
          <a:lstStyle/>
          <a:p>
            <a:r>
              <a:rPr lang="kk-KZ" sz="1600" dirty="0" smtClean="0">
                <a:latin typeface="Times New Roman" panose="02020603050405020304" pitchFamily="18" charset="0"/>
                <a:cs typeface="Times New Roman" panose="02020603050405020304" pitchFamily="18" charset="0"/>
              </a:rPr>
              <a:t>                 Мұнда </a:t>
            </a:r>
            <a:r>
              <a:rPr lang="kk-KZ" sz="1600" dirty="0">
                <a:latin typeface="Times New Roman" panose="02020603050405020304" pitchFamily="18" charset="0"/>
                <a:cs typeface="Times New Roman" panose="02020603050405020304" pitchFamily="18" charset="0"/>
              </a:rPr>
              <a:t>қашан түскенін білмейді. Жер бауыры жылынғалы өзінің бас көтергісі келіп, ерекше бір сезім өн бойында тулап жатқанын сезді. </a:t>
            </a:r>
            <a:r>
              <a:rPr lang="kk-KZ" sz="1600" dirty="0" smtClean="0">
                <a:latin typeface="Times New Roman" panose="02020603050405020304" pitchFamily="18" charset="0"/>
                <a:cs typeface="Times New Roman" panose="02020603050405020304" pitchFamily="18" charset="0"/>
              </a:rPr>
              <a:t>Бірақ  </a:t>
            </a:r>
            <a:r>
              <a:rPr lang="kk-KZ" sz="1600" b="1" u="sng" dirty="0">
                <a:latin typeface="Times New Roman" panose="02020603050405020304" pitchFamily="18" charset="0"/>
                <a:cs typeface="Times New Roman" panose="02020603050405020304" pitchFamily="18" charset="0"/>
              </a:rPr>
              <a:t>еңсесін </a:t>
            </a:r>
            <a:r>
              <a:rPr lang="kk-KZ" sz="1600" dirty="0">
                <a:latin typeface="Times New Roman" panose="02020603050405020304" pitchFamily="18" charset="0"/>
                <a:cs typeface="Times New Roman" panose="02020603050405020304" pitchFamily="18" charset="0"/>
              </a:rPr>
              <a:t>қанша көтерейін десе де, бойын тіктей алар емес. </a:t>
            </a:r>
            <a:r>
              <a:rPr lang="kk-KZ" sz="1600" dirty="0" smtClean="0">
                <a:latin typeface="Times New Roman" panose="02020603050405020304" pitchFamily="18" charset="0"/>
                <a:cs typeface="Times New Roman" panose="02020603050405020304" pitchFamily="18" charset="0"/>
              </a:rPr>
              <a:t>Әсіресе, </a:t>
            </a:r>
            <a:r>
              <a:rPr lang="kk-KZ" sz="1600" dirty="0">
                <a:latin typeface="Times New Roman" panose="02020603050405020304" pitchFamily="18" charset="0"/>
                <a:cs typeface="Times New Roman" panose="02020603050405020304" pitchFamily="18" charset="0"/>
              </a:rPr>
              <a:t>соңғы кездері жаңбыр көп жауып, топырақпен бойына нәр жүгіргелі асау сезім тіпті бұлқынып кетті. Бұрынғыдай емес, денесіне жылу да көп келетін болды. Ол өзін құрсауынан шығармай тұрған асфальттан сұрады:</a:t>
            </a:r>
            <a:endParaRPr lang="ru-RU" sz="1600" dirty="0">
              <a:latin typeface="Times New Roman" panose="02020603050405020304" pitchFamily="18" charset="0"/>
              <a:cs typeface="Times New Roman" panose="02020603050405020304" pitchFamily="18" charset="0"/>
            </a:endParaRPr>
          </a:p>
          <a:p>
            <a:r>
              <a:rPr lang="kk-KZ" sz="1600" dirty="0">
                <a:latin typeface="Times New Roman" panose="02020603050405020304" pitchFamily="18" charset="0"/>
                <a:cs typeface="Times New Roman" panose="02020603050405020304" pitchFamily="18" charset="0"/>
              </a:rPr>
              <a:t>— Білесіз бе, маған бұл жерден басқа бір керемет әлем бар сияқты сезіледі. Ол туралы естіген бе едіңіз?</a:t>
            </a:r>
            <a:endParaRPr lang="ru-RU" sz="1600" dirty="0">
              <a:latin typeface="Times New Roman" panose="02020603050405020304" pitchFamily="18" charset="0"/>
              <a:cs typeface="Times New Roman" panose="02020603050405020304" pitchFamily="18" charset="0"/>
            </a:endParaRPr>
          </a:p>
          <a:p>
            <a:r>
              <a:rPr lang="kk-KZ" sz="1600" dirty="0">
                <a:latin typeface="Times New Roman" panose="02020603050405020304" pitchFamily="18" charset="0"/>
                <a:cs typeface="Times New Roman" panose="02020603050405020304" pitchFamily="18" charset="0"/>
              </a:rPr>
              <a:t>— Естідім. Тіпті, мен сол әлемді күнде көремін.</a:t>
            </a:r>
            <a:endParaRPr lang="ru-RU" sz="1600" dirty="0">
              <a:latin typeface="Times New Roman" panose="02020603050405020304" pitchFamily="18" charset="0"/>
              <a:cs typeface="Times New Roman" panose="02020603050405020304" pitchFamily="18" charset="0"/>
            </a:endParaRPr>
          </a:p>
          <a:p>
            <a:r>
              <a:rPr lang="kk-KZ" sz="1600" dirty="0">
                <a:latin typeface="Times New Roman" panose="02020603050405020304" pitchFamily="18" charset="0"/>
                <a:cs typeface="Times New Roman" panose="02020603050405020304" pitchFamily="18" charset="0"/>
              </a:rPr>
              <a:t>— Керемет! Мен де сол әлемді көрсем бола ма? – деп үміт оты оянған нәзік сабақ қуанып.</a:t>
            </a:r>
            <a:endParaRPr lang="ru-RU" sz="1600" dirty="0">
              <a:latin typeface="Times New Roman" panose="02020603050405020304" pitchFamily="18" charset="0"/>
              <a:cs typeface="Times New Roman" panose="02020603050405020304" pitchFamily="18" charset="0"/>
            </a:endParaRPr>
          </a:p>
          <a:p>
            <a:r>
              <a:rPr lang="kk-KZ" sz="1600" dirty="0">
                <a:latin typeface="Times New Roman" panose="02020603050405020304" pitchFamily="18" charset="0"/>
                <a:cs typeface="Times New Roman" panose="02020603050405020304" pitchFamily="18" charset="0"/>
              </a:rPr>
              <a:t>— Жоқ, сен оны ешқашан көре алмайсың! Өйткені, сен тым </a:t>
            </a:r>
            <a:r>
              <a:rPr lang="kk-KZ" sz="1600" b="1" u="sng" dirty="0" smtClean="0">
                <a:latin typeface="Times New Roman" panose="02020603050405020304" pitchFamily="18" charset="0"/>
                <a:cs typeface="Times New Roman" panose="02020603050405020304" pitchFamily="18" charset="0"/>
              </a:rPr>
              <a:t>әлжуазсың</a:t>
            </a:r>
            <a:r>
              <a:rPr lang="kk-KZ" sz="1600" dirty="0">
                <a:latin typeface="Times New Roman" panose="02020603050405020304" pitchFamily="18" charset="0"/>
                <a:cs typeface="Times New Roman" panose="02020603050405020304" pitchFamily="18" charset="0"/>
              </a:rPr>
              <a:t>,</a:t>
            </a:r>
            <a:r>
              <a:rPr lang="kk-KZ" sz="1600" dirty="0" smtClean="0">
                <a:latin typeface="Times New Roman" panose="02020603050405020304" pitchFamily="18" charset="0"/>
                <a:cs typeface="Times New Roman" panose="02020603050405020304" pitchFamily="18" charset="0"/>
              </a:rPr>
              <a:t> </a:t>
            </a:r>
            <a:r>
              <a:rPr lang="kk-KZ" sz="1600" dirty="0">
                <a:latin typeface="Times New Roman" panose="02020603050405020304" pitchFamily="18" charset="0"/>
                <a:cs typeface="Times New Roman" panose="02020603050405020304" pitchFamily="18" charset="0"/>
              </a:rPr>
              <a:t>– деп міз бақпады асфальт. Нәзік сабақтың </a:t>
            </a:r>
            <a:r>
              <a:rPr lang="kk-KZ" sz="1600" b="1" u="sng" dirty="0">
                <a:latin typeface="Times New Roman" panose="02020603050405020304" pitchFamily="18" charset="0"/>
                <a:cs typeface="Times New Roman" panose="02020603050405020304" pitchFamily="18" charset="0"/>
              </a:rPr>
              <a:t>ұнжырғасы</a:t>
            </a:r>
            <a:r>
              <a:rPr lang="kk-KZ" sz="1600" dirty="0">
                <a:latin typeface="Times New Roman" panose="02020603050405020304" pitchFamily="18" charset="0"/>
                <a:cs typeface="Times New Roman" panose="02020603050405020304" pitchFamily="18" charset="0"/>
              </a:rPr>
              <a:t> түсіп кетті.</a:t>
            </a:r>
            <a:endParaRPr lang="ru-RU" sz="1600" dirty="0">
              <a:latin typeface="Times New Roman" panose="02020603050405020304" pitchFamily="18" charset="0"/>
              <a:cs typeface="Times New Roman" panose="02020603050405020304" pitchFamily="18" charset="0"/>
            </a:endParaRPr>
          </a:p>
          <a:p>
            <a:r>
              <a:rPr lang="kk-KZ" sz="1600" dirty="0">
                <a:latin typeface="Times New Roman" panose="02020603050405020304" pitchFamily="18" charset="0"/>
                <a:cs typeface="Times New Roman" panose="02020603050405020304" pitchFamily="18" charset="0"/>
              </a:rPr>
              <a:t>Расымен де әлжуаз сабақтарымен қайда бармақ? </a:t>
            </a:r>
            <a:r>
              <a:rPr lang="ru-RU" sz="1600" dirty="0" err="1">
                <a:latin typeface="Times New Roman" panose="02020603050405020304" pitchFamily="18" charset="0"/>
                <a:cs typeface="Times New Roman" panose="02020603050405020304" pitchFamily="18" charset="0"/>
              </a:rPr>
              <a:t>Бірақ</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ол</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арманынан</a:t>
            </a:r>
            <a:r>
              <a:rPr lang="ru-RU" sz="1600" dirty="0">
                <a:latin typeface="Times New Roman" panose="02020603050405020304" pitchFamily="18" charset="0"/>
                <a:cs typeface="Times New Roman" panose="02020603050405020304" pitchFamily="18" charset="0"/>
              </a:rPr>
              <a:t> бас </a:t>
            </a:r>
            <a:r>
              <a:rPr lang="ru-RU" sz="1600" dirty="0" err="1">
                <a:latin typeface="Times New Roman" panose="02020603050405020304" pitchFamily="18" charset="0"/>
                <a:cs typeface="Times New Roman" panose="02020603050405020304" pitchFamily="18" charset="0"/>
              </a:rPr>
              <a:t>тартпады</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Бірде</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илеу</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қазған</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бір</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құмырсқаның</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жолы</a:t>
            </a:r>
            <a:r>
              <a:rPr lang="ru-RU" sz="1600" dirty="0">
                <a:latin typeface="Times New Roman" panose="02020603050405020304" pitchFamily="18" charset="0"/>
                <a:cs typeface="Times New Roman" panose="02020603050405020304" pitchFamily="18" charset="0"/>
              </a:rPr>
              <a:t> тура </a:t>
            </a:r>
            <a:r>
              <a:rPr lang="ru-RU" sz="1600" dirty="0" err="1">
                <a:latin typeface="Times New Roman" panose="02020603050405020304" pitchFamily="18" charset="0"/>
                <a:cs typeface="Times New Roman" panose="02020603050405020304" pitchFamily="18" charset="0"/>
              </a:rPr>
              <a:t>бүк</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түсіп</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жатқан</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нәзік</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сабақтың</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үстінен</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өтті</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Жыбырлаған</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тіршілік</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иесін</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көрген</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гүл</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одан</a:t>
            </a:r>
            <a:r>
              <a:rPr lang="ru-RU" sz="1600" dirty="0">
                <a:latin typeface="Times New Roman" panose="02020603050405020304" pitchFamily="18" charset="0"/>
                <a:cs typeface="Times New Roman" panose="02020603050405020304" pitchFamily="18" charset="0"/>
              </a:rPr>
              <a:t> да </a:t>
            </a:r>
            <a:r>
              <a:rPr lang="ru-RU" sz="1600" dirty="0" err="1">
                <a:latin typeface="Times New Roman" panose="02020603050405020304" pitchFamily="18" charset="0"/>
                <a:cs typeface="Times New Roman" panose="02020603050405020304" pitchFamily="18" charset="0"/>
              </a:rPr>
              <a:t>жарық</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әлем</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туралы</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сұрады</a:t>
            </a:r>
            <a:r>
              <a:rPr lang="ru-RU" sz="1600" dirty="0">
                <a:latin typeface="Times New Roman" panose="02020603050405020304" pitchFamily="18" charset="0"/>
                <a:cs typeface="Times New Roman" panose="02020603050405020304" pitchFamily="18" charset="0"/>
              </a:rPr>
              <a:t>:</a:t>
            </a:r>
          </a:p>
          <a:p>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Сіз</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жарық</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әлемнен</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келдіңіз</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бе</a:t>
            </a:r>
            <a:r>
              <a:rPr lang="ru-RU" sz="1600" dirty="0">
                <a:latin typeface="Times New Roman" panose="02020603050405020304" pitchFamily="18" charset="0"/>
                <a:cs typeface="Times New Roman" panose="02020603050405020304" pitchFamily="18" charset="0"/>
              </a:rPr>
              <a:t>?</a:t>
            </a:r>
          </a:p>
          <a:p>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Иә</a:t>
            </a:r>
            <a:r>
              <a:rPr lang="ru-RU" sz="1600" dirty="0">
                <a:latin typeface="Times New Roman" panose="02020603050405020304" pitchFamily="18" charset="0"/>
                <a:cs typeface="Times New Roman" panose="02020603050405020304" pitchFamily="18" charset="0"/>
              </a:rPr>
              <a:t>. Ал сен неге </a:t>
            </a:r>
            <a:r>
              <a:rPr lang="ru-RU" sz="1600" dirty="0" err="1">
                <a:latin typeface="Times New Roman" panose="02020603050405020304" pitchFamily="18" charset="0"/>
                <a:cs typeface="Times New Roman" panose="02020603050405020304" pitchFamily="18" charset="0"/>
              </a:rPr>
              <a:t>бүк</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түсіп</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жатырсың</a:t>
            </a:r>
            <a:r>
              <a:rPr lang="ru-RU" sz="1600" dirty="0">
                <a:latin typeface="Times New Roman" panose="02020603050405020304" pitchFamily="18" charset="0"/>
                <a:cs typeface="Times New Roman" panose="02020603050405020304" pitchFamily="18" charset="0"/>
              </a:rPr>
              <a:t>?</a:t>
            </a:r>
          </a:p>
          <a:p>
            <a:r>
              <a:rPr lang="ru-RU" sz="1600" dirty="0">
                <a:latin typeface="Times New Roman" panose="02020603050405020304" pitchFamily="18" charset="0"/>
                <a:cs typeface="Times New Roman" panose="02020603050405020304" pitchFamily="18" charset="0"/>
              </a:rPr>
              <a:t>— Мен </a:t>
            </a:r>
            <a:r>
              <a:rPr lang="ru-RU" sz="1600" dirty="0" err="1">
                <a:latin typeface="Times New Roman" panose="02020603050405020304" pitchFamily="18" charset="0"/>
                <a:cs typeface="Times New Roman" panose="02020603050405020304" pitchFamily="18" charset="0"/>
              </a:rPr>
              <a:t>тым</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әлжуазбын</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Жарық</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әлемді</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көрсем</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деген</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арманым</a:t>
            </a:r>
            <a:r>
              <a:rPr lang="ru-RU" sz="1600" dirty="0">
                <a:latin typeface="Times New Roman" panose="02020603050405020304" pitchFamily="18" charset="0"/>
                <a:cs typeface="Times New Roman" panose="02020603050405020304" pitchFamily="18" charset="0"/>
              </a:rPr>
              <a:t> бар. </a:t>
            </a:r>
            <a:r>
              <a:rPr lang="ru-RU" sz="1600" dirty="0" err="1">
                <a:latin typeface="Times New Roman" panose="02020603050405020304" pitchFamily="18" charset="0"/>
                <a:cs typeface="Times New Roman" panose="02020603050405020304" pitchFamily="18" charset="0"/>
              </a:rPr>
              <a:t>Бірақ</a:t>
            </a:r>
            <a:r>
              <a:rPr lang="ru-RU" sz="1600" dirty="0">
                <a:latin typeface="Times New Roman" panose="02020603050405020304" pitchFamily="18" charset="0"/>
                <a:cs typeface="Times New Roman" panose="02020603050405020304" pitchFamily="18" charset="0"/>
              </a:rPr>
              <a:t>, оны </a:t>
            </a:r>
            <a:r>
              <a:rPr lang="ru-RU" sz="1600" dirty="0" err="1">
                <a:latin typeface="Times New Roman" panose="02020603050405020304" pitchFamily="18" charset="0"/>
                <a:cs typeface="Times New Roman" panose="02020603050405020304" pitchFamily="18" charset="0"/>
              </a:rPr>
              <a:t>ешқашан</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көре</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алмайсың</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деді</a:t>
            </a:r>
            <a:r>
              <a:rPr lang="ru-RU" sz="1600" dirty="0">
                <a:latin typeface="Times New Roman" panose="02020603050405020304" pitchFamily="18" charset="0"/>
                <a:cs typeface="Times New Roman" panose="02020603050405020304" pitchFamily="18" charset="0"/>
              </a:rPr>
              <a:t>.</a:t>
            </a:r>
          </a:p>
          <a:p>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Кім</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айтты</a:t>
            </a:r>
            <a:r>
              <a:rPr lang="ru-RU" sz="1600" dirty="0">
                <a:latin typeface="Times New Roman" panose="02020603050405020304" pitchFamily="18" charset="0"/>
                <a:cs typeface="Times New Roman" panose="02020603050405020304" pitchFamily="18" charset="0"/>
              </a:rPr>
              <a:t>?</a:t>
            </a:r>
          </a:p>
          <a:p>
            <a:r>
              <a:rPr lang="ru-RU" sz="1600" dirty="0">
                <a:latin typeface="Times New Roman" panose="02020603050405020304" pitchFamily="18" charset="0"/>
                <a:cs typeface="Times New Roman" panose="02020603050405020304" pitchFamily="18" charset="0"/>
              </a:rPr>
              <a:t>— Асфальт.</a:t>
            </a:r>
          </a:p>
          <a:p>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Соны</a:t>
            </a:r>
            <a:r>
              <a:rPr lang="ru-RU" sz="1600" dirty="0">
                <a:latin typeface="Times New Roman" panose="02020603050405020304" pitchFamily="18" charset="0"/>
                <a:cs typeface="Times New Roman" panose="02020603050405020304" pitchFamily="18" charset="0"/>
              </a:rPr>
              <a:t> да </a:t>
            </a:r>
            <a:r>
              <a:rPr lang="ru-RU" sz="1600" dirty="0" err="1">
                <a:latin typeface="Times New Roman" panose="02020603050405020304" pitchFamily="18" charset="0"/>
                <a:cs typeface="Times New Roman" panose="02020603050405020304" pitchFamily="18" charset="0"/>
              </a:rPr>
              <a:t>сөз</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деп</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Тас</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айтты</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деп</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басыңды</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тасқа</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соқпақсың</a:t>
            </a:r>
            <a:r>
              <a:rPr lang="ru-RU" sz="1600" dirty="0">
                <a:latin typeface="Times New Roman" panose="02020603050405020304" pitchFamily="18" charset="0"/>
                <a:cs typeface="Times New Roman" panose="02020603050405020304" pitchFamily="18" charset="0"/>
              </a:rPr>
              <a:t> ба? </a:t>
            </a:r>
            <a:r>
              <a:rPr lang="ru-RU" sz="1600" dirty="0" err="1">
                <a:latin typeface="Times New Roman" panose="02020603050405020304" pitchFamily="18" charset="0"/>
                <a:cs typeface="Times New Roman" panose="02020603050405020304" pitchFamily="18" charset="0"/>
              </a:rPr>
              <a:t>Арманыңнан</a:t>
            </a:r>
            <a:r>
              <a:rPr lang="ru-RU" sz="1600" dirty="0">
                <a:latin typeface="Times New Roman" panose="02020603050405020304" pitchFamily="18" charset="0"/>
                <a:cs typeface="Times New Roman" panose="02020603050405020304" pitchFamily="18" charset="0"/>
              </a:rPr>
              <a:t> бас </a:t>
            </a:r>
            <a:r>
              <a:rPr lang="ru-RU" sz="1600" dirty="0" err="1">
                <a:latin typeface="Times New Roman" panose="02020603050405020304" pitchFamily="18" charset="0"/>
                <a:cs typeface="Times New Roman" panose="02020603050405020304" pitchFamily="18" charset="0"/>
              </a:rPr>
              <a:t>тартпа</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Жә</a:t>
            </a:r>
            <a:r>
              <a:rPr lang="ru-RU" sz="1600" dirty="0">
                <a:latin typeface="Times New Roman" panose="02020603050405020304" pitchFamily="18" charset="0"/>
                <a:cs typeface="Times New Roman" panose="02020603050405020304" pitchFamily="18" charset="0"/>
              </a:rPr>
              <a:t>, мен </a:t>
            </a:r>
            <a:r>
              <a:rPr lang="ru-RU" sz="1600" dirty="0" err="1">
                <a:latin typeface="Times New Roman" panose="02020603050405020304" pitchFamily="18" charset="0"/>
                <a:cs typeface="Times New Roman" panose="02020603050405020304" pitchFamily="18" charset="0"/>
              </a:rPr>
              <a:t>кеттім</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Жұмысым</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бастан</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асады</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Жарық</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әлемде</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кездескенше</a:t>
            </a:r>
            <a:r>
              <a:rPr lang="ru-RU" sz="1600" dirty="0">
                <a:latin typeface="Times New Roman" panose="02020603050405020304" pitchFamily="18" charset="0"/>
                <a:cs typeface="Times New Roman" panose="02020603050405020304" pitchFamily="18" charset="0"/>
              </a:rPr>
              <a:t>, - </a:t>
            </a:r>
            <a:r>
              <a:rPr lang="ru-RU" sz="1600" dirty="0" err="1">
                <a:latin typeface="Times New Roman" panose="02020603050405020304" pitchFamily="18" charset="0"/>
                <a:cs typeface="Times New Roman" panose="02020603050405020304" pitchFamily="18" charset="0"/>
              </a:rPr>
              <a:t>деп</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құмырсқа</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асығыс</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жүріп</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кетті</a:t>
            </a:r>
            <a:r>
              <a:rPr lang="ru-RU" sz="1600" dirty="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125903022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0" y="1175659"/>
            <a:ext cx="12192000" cy="104503"/>
          </a:xfrm>
          <a:prstGeom prst="rect">
            <a:avLst/>
          </a:prstGeom>
        </p:spPr>
        <p:style>
          <a:lnRef idx="0">
            <a:schemeClr val="accent1"/>
          </a:lnRef>
          <a:fillRef idx="3">
            <a:schemeClr val="accent1"/>
          </a:fillRef>
          <a:effectRef idx="3">
            <a:schemeClr val="accent1"/>
          </a:effectRef>
          <a:fontRef idx="minor">
            <a:schemeClr val="lt1"/>
          </a:fontRef>
        </p:style>
        <p:txBody>
          <a:bodyPr rtlCol="0" anchor="ctr"/>
          <a:lstStyle/>
          <a:p>
            <a:pPr algn="ctr"/>
            <a:endParaRPr lang="ru-RU"/>
          </a:p>
        </p:txBody>
      </p:sp>
      <p:sp>
        <p:nvSpPr>
          <p:cNvPr id="3" name="Прямоугольник 2"/>
          <p:cNvSpPr/>
          <p:nvPr/>
        </p:nvSpPr>
        <p:spPr>
          <a:xfrm>
            <a:off x="1481924" y="1423141"/>
            <a:ext cx="7286625" cy="1812419"/>
          </a:xfrm>
          <a:prstGeom prst="rect">
            <a:avLst/>
          </a:prstGeom>
        </p:spPr>
        <p:txBody>
          <a:bodyPr wrap="square">
            <a:spAutoFit/>
          </a:bodyPr>
          <a:lstStyle/>
          <a:p>
            <a:pPr>
              <a:lnSpc>
                <a:spcPct val="107000"/>
              </a:lnSpc>
              <a:spcAft>
                <a:spcPts val="800"/>
              </a:spcAft>
            </a:pPr>
            <a:r>
              <a:rPr lang="kk-KZ" sz="2400" b="1" dirty="0" smtClean="0">
                <a:latin typeface="Times New Roman" panose="02020603050405020304" pitchFamily="18" charset="0"/>
                <a:cs typeface="Times New Roman" panose="02020603050405020304" pitchFamily="18" charset="0"/>
              </a:rPr>
              <a:t>-  Мәтін </a:t>
            </a:r>
            <a:r>
              <a:rPr lang="kk-KZ" sz="2400" b="1" dirty="0">
                <a:latin typeface="Times New Roman" panose="02020603050405020304" pitchFamily="18" charset="0"/>
                <a:cs typeface="Times New Roman" panose="02020603050405020304" pitchFamily="18" charset="0"/>
              </a:rPr>
              <a:t>бойынша берілген  кестені </a:t>
            </a:r>
            <a:r>
              <a:rPr lang="kk-KZ" sz="2400" b="1" dirty="0" smtClean="0">
                <a:latin typeface="Times New Roman" panose="02020603050405020304" pitchFamily="18" charset="0"/>
                <a:cs typeface="Times New Roman" panose="02020603050405020304" pitchFamily="18" charset="0"/>
              </a:rPr>
              <a:t>толтыр </a:t>
            </a:r>
            <a:endParaRPr lang="ru-RU" sz="2400" dirty="0">
              <a:latin typeface="Times New Roman" panose="02020603050405020304" pitchFamily="18" charset="0"/>
              <a:cs typeface="Times New Roman" panose="02020603050405020304" pitchFamily="18" charset="0"/>
            </a:endParaRPr>
          </a:p>
          <a:p>
            <a:pPr>
              <a:lnSpc>
                <a:spcPct val="107000"/>
              </a:lnSpc>
              <a:spcAft>
                <a:spcPts val="800"/>
              </a:spcAft>
            </a:pPr>
            <a:endParaRPr lang="kk-KZ" sz="3200" dirty="0" smtClean="0">
              <a:solidFill>
                <a:srgbClr val="002060"/>
              </a:solidFill>
              <a:latin typeface="Times New Roman" panose="02020603050405020304" pitchFamily="18" charset="0"/>
              <a:ea typeface="Calibri" panose="020F0502020204030204" pitchFamily="34" charset="0"/>
              <a:cs typeface="Times New Roman" panose="02020603050405020304" pitchFamily="18" charset="0"/>
            </a:endParaRPr>
          </a:p>
          <a:p>
            <a:pPr>
              <a:lnSpc>
                <a:spcPct val="107000"/>
              </a:lnSpc>
              <a:spcAft>
                <a:spcPts val="800"/>
              </a:spcAft>
            </a:pPr>
            <a:r>
              <a:rPr lang="kk-KZ" sz="3200" dirty="0" smtClean="0">
                <a:solidFill>
                  <a:srgbClr val="002060"/>
                </a:solidFill>
                <a:latin typeface="Calibri" panose="020F0502020204030204" pitchFamily="34" charset="0"/>
                <a:ea typeface="Calibri" panose="020F0502020204030204" pitchFamily="34" charset="0"/>
                <a:cs typeface="Times New Roman" panose="02020603050405020304" pitchFamily="18" charset="0"/>
              </a:rPr>
              <a:t>-</a:t>
            </a:r>
            <a:endParaRPr lang="ru-RU" sz="3200" dirty="0">
              <a:solidFill>
                <a:srgbClr val="002060"/>
              </a:solidFill>
              <a:latin typeface="Calibri" panose="020F0502020204030204" pitchFamily="34" charset="0"/>
              <a:ea typeface="Calibri" panose="020F0502020204030204" pitchFamily="34" charset="0"/>
              <a:cs typeface="Times New Roman" panose="02020603050405020304" pitchFamily="18" charset="0"/>
            </a:endParaRPr>
          </a:p>
        </p:txBody>
      </p:sp>
      <p:graphicFrame>
        <p:nvGraphicFramePr>
          <p:cNvPr id="2" name="Таблица 1"/>
          <p:cNvGraphicFramePr>
            <a:graphicFrameLocks noGrp="1"/>
          </p:cNvGraphicFramePr>
          <p:nvPr>
            <p:extLst>
              <p:ext uri="{D42A27DB-BD31-4B8C-83A1-F6EECF244321}">
                <p14:modId xmlns:p14="http://schemas.microsoft.com/office/powerpoint/2010/main" val="2726006795"/>
              </p:ext>
            </p:extLst>
          </p:nvPr>
        </p:nvGraphicFramePr>
        <p:xfrm>
          <a:off x="485031" y="2234316"/>
          <a:ext cx="11243143" cy="2234317"/>
        </p:xfrm>
        <a:graphic>
          <a:graphicData uri="http://schemas.openxmlformats.org/drawingml/2006/table">
            <a:tbl>
              <a:tblPr>
                <a:tableStyleId>{5C22544A-7EE6-4342-B048-85BDC9FD1C3A}</a:tableStyleId>
              </a:tblPr>
              <a:tblGrid>
                <a:gridCol w="3774057"/>
                <a:gridCol w="3733850"/>
                <a:gridCol w="3735236"/>
              </a:tblGrid>
              <a:tr h="945781">
                <a:tc>
                  <a:txBody>
                    <a:bodyPr/>
                    <a:lstStyle/>
                    <a:p>
                      <a:pPr algn="just"/>
                      <a:r>
                        <a:rPr lang="kk-KZ" sz="1800" b="1" dirty="0" smtClean="0">
                          <a:solidFill>
                            <a:srgbClr val="C00000"/>
                          </a:solidFill>
                          <a:effectLst/>
                          <a:latin typeface="Times New Roman" panose="02020603050405020304" pitchFamily="18" charset="0"/>
                          <a:cs typeface="Times New Roman" panose="02020603050405020304" pitchFamily="18" charset="0"/>
                        </a:rPr>
                        <a:t>Мәтін </a:t>
                      </a:r>
                      <a:r>
                        <a:rPr lang="kk-KZ" sz="1800" b="1" dirty="0">
                          <a:solidFill>
                            <a:srgbClr val="C00000"/>
                          </a:solidFill>
                          <a:effectLst/>
                          <a:latin typeface="Times New Roman" panose="02020603050405020304" pitchFamily="18" charset="0"/>
                          <a:cs typeface="Times New Roman" panose="02020603050405020304" pitchFamily="18" charset="0"/>
                        </a:rPr>
                        <a:t>не туралы?</a:t>
                      </a:r>
                      <a:endParaRPr lang="ru-RU" sz="1600" b="1" dirty="0">
                        <a:solidFill>
                          <a:srgbClr val="C00000"/>
                        </a:solidFill>
                        <a:effectLst/>
                        <a:latin typeface="Times New Roman" panose="02020603050405020304" pitchFamily="18" charset="0"/>
                        <a:cs typeface="Times New Roman" panose="02020603050405020304" pitchFamily="18" charset="0"/>
                      </a:endParaRPr>
                    </a:p>
                  </a:txBody>
                  <a:tcPr marL="68580" marR="68580" marT="0" marB="0"/>
                </a:tc>
                <a:tc>
                  <a:txBody>
                    <a:bodyPr/>
                    <a:lstStyle/>
                    <a:p>
                      <a:pPr algn="just"/>
                      <a:r>
                        <a:rPr lang="kk-KZ" sz="1800" b="1" dirty="0">
                          <a:solidFill>
                            <a:srgbClr val="C00000"/>
                          </a:solidFill>
                          <a:effectLst/>
                          <a:latin typeface="Times New Roman" panose="02020603050405020304" pitchFamily="18" charset="0"/>
                          <a:cs typeface="Times New Roman" panose="02020603050405020304" pitchFamily="18" charset="0"/>
                        </a:rPr>
                        <a:t>Мәтіндегі </a:t>
                      </a:r>
                      <a:r>
                        <a:rPr lang="kk-KZ" sz="1800" b="1" dirty="0" smtClean="0">
                          <a:solidFill>
                            <a:srgbClr val="C00000"/>
                          </a:solidFill>
                          <a:effectLst/>
                          <a:latin typeface="Times New Roman" panose="02020603050405020304" pitchFamily="18" charset="0"/>
                          <a:cs typeface="Times New Roman" panose="02020603050405020304" pitchFamily="18" charset="0"/>
                        </a:rPr>
                        <a:t>  тілдік </a:t>
                      </a:r>
                      <a:r>
                        <a:rPr lang="kk-KZ" sz="1800" b="1" dirty="0">
                          <a:solidFill>
                            <a:srgbClr val="C00000"/>
                          </a:solidFill>
                          <a:effectLst/>
                          <a:latin typeface="Times New Roman" panose="02020603050405020304" pitchFamily="18" charset="0"/>
                          <a:cs typeface="Times New Roman" panose="02020603050405020304" pitchFamily="18" charset="0"/>
                        </a:rPr>
                        <a:t>құралдар</a:t>
                      </a:r>
                      <a:endParaRPr lang="ru-RU" sz="1600" b="1" dirty="0">
                        <a:solidFill>
                          <a:srgbClr val="C00000"/>
                        </a:solidFill>
                        <a:effectLst/>
                        <a:latin typeface="Times New Roman" panose="02020603050405020304" pitchFamily="18" charset="0"/>
                        <a:cs typeface="Times New Roman" panose="02020603050405020304" pitchFamily="18" charset="0"/>
                      </a:endParaRPr>
                    </a:p>
                  </a:txBody>
                  <a:tcPr marL="68580" marR="68580" marT="0" marB="0"/>
                </a:tc>
                <a:tc>
                  <a:txBody>
                    <a:bodyPr/>
                    <a:lstStyle/>
                    <a:p>
                      <a:pPr algn="just"/>
                      <a:r>
                        <a:rPr lang="kk-KZ" sz="1800" b="1" dirty="0">
                          <a:solidFill>
                            <a:srgbClr val="C00000"/>
                          </a:solidFill>
                          <a:effectLst/>
                          <a:latin typeface="Times New Roman" panose="02020603050405020304" pitchFamily="18" charset="0"/>
                          <a:cs typeface="Times New Roman" panose="02020603050405020304" pitchFamily="18" charset="0"/>
                        </a:rPr>
                        <a:t>Асты сызылған сөздердің мағынасы</a:t>
                      </a:r>
                      <a:endParaRPr lang="ru-RU" sz="1600" b="1" dirty="0">
                        <a:solidFill>
                          <a:srgbClr val="C00000"/>
                        </a:solidFill>
                        <a:effectLst/>
                        <a:latin typeface="Times New Roman" panose="02020603050405020304" pitchFamily="18" charset="0"/>
                        <a:cs typeface="Times New Roman" panose="02020603050405020304" pitchFamily="18" charset="0"/>
                      </a:endParaRPr>
                    </a:p>
                  </a:txBody>
                  <a:tcPr marL="68580" marR="68580" marT="0" marB="0"/>
                </a:tc>
              </a:tr>
              <a:tr h="587410">
                <a:tc>
                  <a:txBody>
                    <a:bodyPr/>
                    <a:lstStyle/>
                    <a:p>
                      <a:pPr algn="just"/>
                      <a:r>
                        <a:rPr lang="kk-KZ" sz="1200" dirty="0">
                          <a:effectLst/>
                        </a:rPr>
                        <a:t> </a:t>
                      </a:r>
                      <a:endParaRPr lang="ru-RU" sz="1100" dirty="0">
                        <a:effectLst/>
                        <a:latin typeface="Calibri"/>
                        <a:cs typeface="Times New Roman"/>
                      </a:endParaRPr>
                    </a:p>
                  </a:txBody>
                  <a:tcPr marL="68580" marR="68580" marT="0" marB="0"/>
                </a:tc>
                <a:tc>
                  <a:txBody>
                    <a:bodyPr/>
                    <a:lstStyle/>
                    <a:p>
                      <a:pPr algn="just"/>
                      <a:r>
                        <a:rPr lang="kk-KZ" sz="1200" dirty="0">
                          <a:effectLst/>
                        </a:rPr>
                        <a:t> </a:t>
                      </a:r>
                      <a:endParaRPr lang="ru-RU" sz="1100" dirty="0">
                        <a:effectLst/>
                        <a:latin typeface="Calibri"/>
                        <a:cs typeface="Times New Roman"/>
                      </a:endParaRPr>
                    </a:p>
                  </a:txBody>
                  <a:tcPr marL="68580" marR="68580" marT="0" marB="0"/>
                </a:tc>
                <a:tc>
                  <a:txBody>
                    <a:bodyPr/>
                    <a:lstStyle/>
                    <a:p>
                      <a:pPr algn="just"/>
                      <a:r>
                        <a:rPr lang="kk-KZ" sz="1200">
                          <a:effectLst/>
                        </a:rPr>
                        <a:t> </a:t>
                      </a:r>
                      <a:endParaRPr lang="ru-RU" sz="1100">
                        <a:effectLst/>
                        <a:latin typeface="Calibri"/>
                        <a:cs typeface="Times New Roman"/>
                      </a:endParaRPr>
                    </a:p>
                  </a:txBody>
                  <a:tcPr marL="68580" marR="68580" marT="0" marB="0"/>
                </a:tc>
              </a:tr>
              <a:tr h="701126">
                <a:tc>
                  <a:txBody>
                    <a:bodyPr/>
                    <a:lstStyle/>
                    <a:p>
                      <a:pPr algn="just"/>
                      <a:r>
                        <a:rPr lang="kk-KZ" sz="1200">
                          <a:effectLst/>
                        </a:rPr>
                        <a:t> </a:t>
                      </a:r>
                      <a:endParaRPr lang="ru-RU" sz="1100">
                        <a:effectLst/>
                        <a:latin typeface="Calibri"/>
                        <a:cs typeface="Times New Roman"/>
                      </a:endParaRPr>
                    </a:p>
                  </a:txBody>
                  <a:tcPr marL="68580" marR="68580" marT="0" marB="0"/>
                </a:tc>
                <a:tc>
                  <a:txBody>
                    <a:bodyPr/>
                    <a:lstStyle/>
                    <a:p>
                      <a:pPr algn="just"/>
                      <a:r>
                        <a:rPr lang="kk-KZ" sz="1200" dirty="0">
                          <a:effectLst/>
                        </a:rPr>
                        <a:t> </a:t>
                      </a:r>
                      <a:endParaRPr lang="ru-RU" sz="1100" dirty="0">
                        <a:effectLst/>
                        <a:latin typeface="Calibri"/>
                        <a:cs typeface="Times New Roman"/>
                      </a:endParaRPr>
                    </a:p>
                  </a:txBody>
                  <a:tcPr marL="68580" marR="68580" marT="0" marB="0"/>
                </a:tc>
                <a:tc>
                  <a:txBody>
                    <a:bodyPr/>
                    <a:lstStyle/>
                    <a:p>
                      <a:pPr algn="just"/>
                      <a:r>
                        <a:rPr lang="kk-KZ" sz="1200" dirty="0">
                          <a:effectLst/>
                        </a:rPr>
                        <a:t> </a:t>
                      </a:r>
                      <a:endParaRPr lang="ru-RU" sz="1100" dirty="0">
                        <a:effectLst/>
                        <a:latin typeface="Calibri"/>
                        <a:cs typeface="Times New Roman"/>
                      </a:endParaRPr>
                    </a:p>
                  </a:txBody>
                  <a:tcPr marL="68580" marR="68580" marT="0" marB="0"/>
                </a:tc>
              </a:tr>
            </a:tbl>
          </a:graphicData>
        </a:graphic>
      </p:graphicFrame>
      <p:pic>
        <p:nvPicPr>
          <p:cNvPr id="7" name="Picture 2" descr="https://www.divomix.com/img/Image/787-2.jpg"/>
          <p:cNvPicPr/>
          <p:nvPr/>
        </p:nvPicPr>
        <p:blipFill>
          <a:blip r:embed="rId2">
            <a:extLst>
              <a:ext uri="{28A0092B-C50C-407E-A947-70E740481C1C}">
                <a14:useLocalDpi xmlns:a14="http://schemas.microsoft.com/office/drawing/2010/main" val="0"/>
              </a:ext>
            </a:extLst>
          </a:blip>
          <a:srcRect/>
          <a:stretch>
            <a:fillRect/>
          </a:stretch>
        </p:blipFill>
        <p:spPr bwMode="auto">
          <a:xfrm>
            <a:off x="9629858" y="5182422"/>
            <a:ext cx="2562142" cy="1424311"/>
          </a:xfrm>
          <a:prstGeom prst="rect">
            <a:avLst/>
          </a:prstGeom>
          <a:noFill/>
          <a:extLst/>
        </p:spPr>
      </p:pic>
      <p:sp>
        <p:nvSpPr>
          <p:cNvPr id="5" name="Прямоугольник 4"/>
          <p:cNvSpPr/>
          <p:nvPr/>
        </p:nvSpPr>
        <p:spPr>
          <a:xfrm>
            <a:off x="2873071" y="4904126"/>
            <a:ext cx="6096000" cy="1200329"/>
          </a:xfrm>
          <a:prstGeom prst="rect">
            <a:avLst/>
          </a:prstGeom>
        </p:spPr>
        <p:txBody>
          <a:bodyPr>
            <a:spAutoFit/>
          </a:bodyPr>
          <a:lstStyle/>
          <a:p>
            <a:r>
              <a:rPr lang="kk-KZ" b="1" dirty="0">
                <a:latin typeface="Times New Roman" panose="02020603050405020304" pitchFamily="18" charset="0"/>
                <a:cs typeface="Times New Roman" panose="02020603050405020304" pitchFamily="18" charset="0"/>
              </a:rPr>
              <a:t>Дескриптор</a:t>
            </a:r>
            <a:endParaRPr lang="ru-RU" dirty="0">
              <a:latin typeface="Times New Roman" panose="02020603050405020304" pitchFamily="18" charset="0"/>
              <a:cs typeface="Times New Roman" panose="02020603050405020304" pitchFamily="18" charset="0"/>
            </a:endParaRPr>
          </a:p>
          <a:p>
            <a:pPr lvl="0"/>
            <a:r>
              <a:rPr lang="kk-KZ" dirty="0">
                <a:latin typeface="Times New Roman" panose="02020603050405020304" pitchFamily="18" charset="0"/>
                <a:cs typeface="Times New Roman" panose="02020603050405020304" pitchFamily="18" charset="0"/>
              </a:rPr>
              <a:t>- мәтін мазмұнын түсініп оқиды;</a:t>
            </a:r>
            <a:endParaRPr lang="ru-RU" dirty="0">
              <a:latin typeface="Times New Roman" panose="02020603050405020304" pitchFamily="18" charset="0"/>
              <a:cs typeface="Times New Roman" panose="02020603050405020304" pitchFamily="18" charset="0"/>
            </a:endParaRPr>
          </a:p>
          <a:p>
            <a:pPr lvl="0"/>
            <a:r>
              <a:rPr lang="kk-KZ" dirty="0">
                <a:latin typeface="Times New Roman" panose="02020603050405020304" pitchFamily="18" charset="0"/>
                <a:cs typeface="Times New Roman" panose="02020603050405020304" pitchFamily="18" charset="0"/>
              </a:rPr>
              <a:t>- мәтіндегі  тілдік құралдарды анықтайды;</a:t>
            </a:r>
            <a:endParaRPr lang="ru-RU" dirty="0">
              <a:latin typeface="Times New Roman" panose="02020603050405020304" pitchFamily="18" charset="0"/>
              <a:cs typeface="Times New Roman" panose="02020603050405020304" pitchFamily="18" charset="0"/>
            </a:endParaRPr>
          </a:p>
          <a:p>
            <a:r>
              <a:rPr lang="kk-KZ" dirty="0">
                <a:latin typeface="Times New Roman" panose="02020603050405020304" pitchFamily="18" charset="0"/>
                <a:cs typeface="Times New Roman" panose="02020603050405020304" pitchFamily="18" charset="0"/>
              </a:rPr>
              <a:t>- сөздердің мағынасын анықтайды</a:t>
            </a:r>
            <a:endParaRPr lang="ru-RU" dirty="0">
              <a:latin typeface="Times New Roman" panose="02020603050405020304" pitchFamily="18" charset="0"/>
              <a:cs typeface="Times New Roman" panose="02020603050405020304" pitchFamily="18" charset="0"/>
            </a:endParaRPr>
          </a:p>
        </p:txBody>
      </p:sp>
      <p:sp>
        <p:nvSpPr>
          <p:cNvPr id="6" name="Прямоугольник 5"/>
          <p:cNvSpPr/>
          <p:nvPr/>
        </p:nvSpPr>
        <p:spPr>
          <a:xfrm>
            <a:off x="4486712" y="405718"/>
            <a:ext cx="3043173" cy="646331"/>
          </a:xfrm>
          <a:prstGeom prst="rect">
            <a:avLst/>
          </a:prstGeom>
        </p:spPr>
        <p:txBody>
          <a:bodyPr wrap="square">
            <a:spAutoFit/>
          </a:bodyPr>
          <a:lstStyle/>
          <a:p>
            <a:pPr algn="ctr"/>
            <a:r>
              <a:rPr lang="kk-KZ" sz="3600" b="1" spc="50" dirty="0">
                <a:ln w="11430"/>
                <a:solidFill>
                  <a:srgbClr val="C00000"/>
                </a:solidFill>
                <a:effectLst>
                  <a:outerShdw blurRad="76200" dist="50800" dir="5400000" algn="tl" rotWithShape="0">
                    <a:srgbClr val="000000">
                      <a:alpha val="65000"/>
                    </a:srgbClr>
                  </a:outerShdw>
                </a:effectLst>
                <a:latin typeface="Times New Roman" pitchFamily="18" charset="0"/>
                <a:cs typeface="Times New Roman" pitchFamily="18" charset="0"/>
              </a:rPr>
              <a:t>1-тапсырма. </a:t>
            </a:r>
            <a:endParaRPr lang="ru-RU" sz="3600" b="1" spc="50" dirty="0">
              <a:ln w="11430"/>
              <a:solidFill>
                <a:srgbClr val="C00000"/>
              </a:solidFill>
              <a:effectLst>
                <a:outerShdw blurRad="76200" dist="50800" dir="5400000" algn="tl" rotWithShape="0">
                  <a:srgbClr val="000000">
                    <a:alpha val="65000"/>
                  </a:srgbClr>
                </a:outerShdw>
              </a:effectLst>
              <a:latin typeface="Times New Roman" pitchFamily="18" charset="0"/>
              <a:cs typeface="Times New Roman" pitchFamily="18" charset="0"/>
            </a:endParaRPr>
          </a:p>
        </p:txBody>
      </p:sp>
    </p:spTree>
    <p:extLst>
      <p:ext uri="{BB962C8B-B14F-4D97-AF65-F5344CB8AC3E}">
        <p14:creationId xmlns:p14="http://schemas.microsoft.com/office/powerpoint/2010/main" val="77461277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0" y="1175659"/>
            <a:ext cx="12192000" cy="104503"/>
          </a:xfrm>
          <a:prstGeom prst="rect">
            <a:avLst/>
          </a:prstGeom>
        </p:spPr>
        <p:style>
          <a:lnRef idx="0">
            <a:schemeClr val="accent1"/>
          </a:lnRef>
          <a:fillRef idx="3">
            <a:schemeClr val="accent1"/>
          </a:fillRef>
          <a:effectRef idx="3">
            <a:schemeClr val="accent1"/>
          </a:effectRef>
          <a:fontRef idx="minor">
            <a:schemeClr val="lt1"/>
          </a:fontRef>
        </p:style>
        <p:txBody>
          <a:bodyPr rtlCol="0" anchor="ctr"/>
          <a:lstStyle/>
          <a:p>
            <a:pPr algn="ctr"/>
            <a:endParaRPr lang="ru-RU"/>
          </a:p>
        </p:txBody>
      </p:sp>
      <p:sp>
        <p:nvSpPr>
          <p:cNvPr id="8" name="TextBox 7"/>
          <p:cNvSpPr txBox="1"/>
          <p:nvPr/>
        </p:nvSpPr>
        <p:spPr>
          <a:xfrm>
            <a:off x="5611024" y="444646"/>
            <a:ext cx="293670" cy="584775"/>
          </a:xfrm>
          <a:prstGeom prst="rect">
            <a:avLst/>
          </a:prstGeom>
          <a:noFill/>
        </p:spPr>
        <p:txBody>
          <a:bodyPr wrap="none" rtlCol="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kk-KZ" sz="3200" b="1" spc="50" dirty="0" smtClean="0">
                <a:ln w="11430"/>
                <a:solidFill>
                  <a:srgbClr val="C00000"/>
                </a:solidFill>
                <a:effectLst>
                  <a:outerShdw blurRad="76200" dist="50800" dir="5400000" algn="tl" rotWithShape="0">
                    <a:srgbClr val="000000">
                      <a:alpha val="65000"/>
                    </a:srgbClr>
                  </a:outerShdw>
                </a:effectLst>
                <a:latin typeface="Times New Roman" pitchFamily="18" charset="0"/>
                <a:cs typeface="Times New Roman" pitchFamily="18" charset="0"/>
              </a:rPr>
              <a:t> </a:t>
            </a:r>
            <a:endParaRPr lang="ru-RU" sz="3200" b="1" spc="50" dirty="0">
              <a:ln w="11430"/>
              <a:solidFill>
                <a:srgbClr val="C00000"/>
              </a:solidFill>
              <a:effectLst>
                <a:outerShdw blurRad="76200" dist="50800" dir="5400000" algn="tl" rotWithShape="0">
                  <a:srgbClr val="000000">
                    <a:alpha val="65000"/>
                  </a:srgbClr>
                </a:outerShdw>
              </a:effectLst>
              <a:latin typeface="Times New Roman" pitchFamily="18" charset="0"/>
              <a:cs typeface="Times New Roman" pitchFamily="18" charset="0"/>
            </a:endParaRPr>
          </a:p>
        </p:txBody>
      </p:sp>
      <p:graphicFrame>
        <p:nvGraphicFramePr>
          <p:cNvPr id="2" name="Таблица 1"/>
          <p:cNvGraphicFramePr>
            <a:graphicFrameLocks noGrp="1"/>
          </p:cNvGraphicFramePr>
          <p:nvPr>
            <p:extLst>
              <p:ext uri="{D42A27DB-BD31-4B8C-83A1-F6EECF244321}">
                <p14:modId xmlns:p14="http://schemas.microsoft.com/office/powerpoint/2010/main" val="3905899933"/>
              </p:ext>
            </p:extLst>
          </p:nvPr>
        </p:nvGraphicFramePr>
        <p:xfrm>
          <a:off x="485031" y="1820850"/>
          <a:ext cx="11243143" cy="2903550"/>
        </p:xfrm>
        <a:graphic>
          <a:graphicData uri="http://schemas.openxmlformats.org/drawingml/2006/table">
            <a:tbl>
              <a:tblPr>
                <a:tableStyleId>{5C22544A-7EE6-4342-B048-85BDC9FD1C3A}</a:tableStyleId>
              </a:tblPr>
              <a:tblGrid>
                <a:gridCol w="3774057"/>
                <a:gridCol w="3458883"/>
                <a:gridCol w="4010203"/>
              </a:tblGrid>
              <a:tr h="972088">
                <a:tc>
                  <a:txBody>
                    <a:bodyPr/>
                    <a:lstStyle/>
                    <a:p>
                      <a:pPr algn="just"/>
                      <a:r>
                        <a:rPr lang="kk-KZ" sz="2400" b="1" dirty="0" smtClean="0">
                          <a:solidFill>
                            <a:srgbClr val="C00000"/>
                          </a:solidFill>
                          <a:effectLst/>
                          <a:latin typeface="Times New Roman" panose="02020603050405020304" pitchFamily="18" charset="0"/>
                          <a:cs typeface="Times New Roman" panose="02020603050405020304" pitchFamily="18" charset="0"/>
                        </a:rPr>
                        <a:t>Мәтін </a:t>
                      </a:r>
                      <a:r>
                        <a:rPr lang="kk-KZ" sz="2400" b="1" dirty="0">
                          <a:solidFill>
                            <a:srgbClr val="C00000"/>
                          </a:solidFill>
                          <a:effectLst/>
                          <a:latin typeface="Times New Roman" panose="02020603050405020304" pitchFamily="18" charset="0"/>
                          <a:cs typeface="Times New Roman" panose="02020603050405020304" pitchFamily="18" charset="0"/>
                        </a:rPr>
                        <a:t>не туралы?</a:t>
                      </a:r>
                      <a:endParaRPr lang="ru-RU" sz="2000" b="1" dirty="0">
                        <a:solidFill>
                          <a:srgbClr val="C00000"/>
                        </a:solidFill>
                        <a:effectLst/>
                        <a:latin typeface="Times New Roman" panose="02020603050405020304" pitchFamily="18" charset="0"/>
                        <a:cs typeface="Times New Roman" panose="02020603050405020304" pitchFamily="18" charset="0"/>
                      </a:endParaRPr>
                    </a:p>
                  </a:txBody>
                  <a:tcPr marL="68580" marR="68580" marT="0" marB="0"/>
                </a:tc>
                <a:tc>
                  <a:txBody>
                    <a:bodyPr/>
                    <a:lstStyle/>
                    <a:p>
                      <a:pPr algn="just"/>
                      <a:r>
                        <a:rPr lang="kk-KZ" sz="2400" b="1" dirty="0">
                          <a:solidFill>
                            <a:srgbClr val="C00000"/>
                          </a:solidFill>
                          <a:effectLst/>
                          <a:latin typeface="Times New Roman" panose="02020603050405020304" pitchFamily="18" charset="0"/>
                          <a:cs typeface="Times New Roman" panose="02020603050405020304" pitchFamily="18" charset="0"/>
                        </a:rPr>
                        <a:t>Мәтіндегі </a:t>
                      </a:r>
                      <a:r>
                        <a:rPr lang="kk-KZ" sz="2400" b="1" dirty="0" smtClean="0">
                          <a:solidFill>
                            <a:srgbClr val="C00000"/>
                          </a:solidFill>
                          <a:effectLst/>
                          <a:latin typeface="Times New Roman" panose="02020603050405020304" pitchFamily="18" charset="0"/>
                          <a:cs typeface="Times New Roman" panose="02020603050405020304" pitchFamily="18" charset="0"/>
                        </a:rPr>
                        <a:t>  тілдік </a:t>
                      </a:r>
                      <a:r>
                        <a:rPr lang="kk-KZ" sz="2400" b="1" dirty="0">
                          <a:solidFill>
                            <a:srgbClr val="C00000"/>
                          </a:solidFill>
                          <a:effectLst/>
                          <a:latin typeface="Times New Roman" panose="02020603050405020304" pitchFamily="18" charset="0"/>
                          <a:cs typeface="Times New Roman" panose="02020603050405020304" pitchFamily="18" charset="0"/>
                        </a:rPr>
                        <a:t>құралдар</a:t>
                      </a:r>
                      <a:endParaRPr lang="ru-RU" sz="2000" b="1" dirty="0">
                        <a:solidFill>
                          <a:srgbClr val="C00000"/>
                        </a:solidFill>
                        <a:effectLst/>
                        <a:latin typeface="Times New Roman" panose="02020603050405020304" pitchFamily="18" charset="0"/>
                        <a:cs typeface="Times New Roman" panose="02020603050405020304" pitchFamily="18" charset="0"/>
                      </a:endParaRPr>
                    </a:p>
                  </a:txBody>
                  <a:tcPr marL="68580" marR="68580" marT="0" marB="0"/>
                </a:tc>
                <a:tc>
                  <a:txBody>
                    <a:bodyPr/>
                    <a:lstStyle/>
                    <a:p>
                      <a:pPr algn="just"/>
                      <a:r>
                        <a:rPr lang="kk-KZ" sz="2400" b="1" dirty="0">
                          <a:solidFill>
                            <a:srgbClr val="C00000"/>
                          </a:solidFill>
                          <a:effectLst/>
                          <a:latin typeface="Times New Roman" panose="02020603050405020304" pitchFamily="18" charset="0"/>
                          <a:cs typeface="Times New Roman" panose="02020603050405020304" pitchFamily="18" charset="0"/>
                        </a:rPr>
                        <a:t>Асты сызылған сөздердің мағынасы</a:t>
                      </a:r>
                      <a:endParaRPr lang="ru-RU" sz="2000" b="1" dirty="0">
                        <a:solidFill>
                          <a:srgbClr val="C00000"/>
                        </a:solidFill>
                        <a:effectLst/>
                        <a:latin typeface="Times New Roman" panose="02020603050405020304" pitchFamily="18" charset="0"/>
                        <a:cs typeface="Times New Roman" panose="02020603050405020304" pitchFamily="18" charset="0"/>
                      </a:endParaRPr>
                    </a:p>
                  </a:txBody>
                  <a:tcPr marL="68580" marR="68580" marT="0" marB="0"/>
                </a:tc>
              </a:tr>
              <a:tr h="1931462">
                <a:tc>
                  <a:txBody>
                    <a:bodyPr/>
                    <a:lstStyle/>
                    <a:p>
                      <a:pPr algn="just"/>
                      <a:r>
                        <a:rPr lang="kk-KZ" sz="2000" b="1" dirty="0">
                          <a:effectLst/>
                          <a:latin typeface="Times New Roman" panose="02020603050405020304" pitchFamily="18" charset="0"/>
                          <a:cs typeface="Times New Roman" panose="02020603050405020304" pitchFamily="18" charset="0"/>
                        </a:rPr>
                        <a:t> </a:t>
                      </a:r>
                      <a:r>
                        <a:rPr lang="kk-KZ" sz="2000" b="1" baseline="0" dirty="0" smtClean="0">
                          <a:solidFill>
                            <a:schemeClr val="tx1"/>
                          </a:solidFill>
                          <a:effectLst/>
                          <a:latin typeface="Times New Roman" panose="02020603050405020304" pitchFamily="18" charset="0"/>
                          <a:cs typeface="Times New Roman" panose="02020603050405020304" pitchFamily="18" charset="0"/>
                        </a:rPr>
                        <a:t> </a:t>
                      </a:r>
                      <a:r>
                        <a:rPr lang="kk-KZ" sz="2000" b="1" baseline="0" dirty="0" smtClean="0">
                          <a:effectLst/>
                          <a:latin typeface="Times New Roman" panose="02020603050405020304" pitchFamily="18" charset="0"/>
                          <a:cs typeface="Times New Roman" panose="02020603050405020304" pitchFamily="18" charset="0"/>
                        </a:rPr>
                        <a:t>Жарық әлемге ұмтылған нәзік гүл сабағы туралы ертегі.</a:t>
                      </a:r>
                      <a:endParaRPr lang="ru-RU" sz="2000" b="1" dirty="0">
                        <a:effectLst/>
                        <a:latin typeface="Times New Roman" panose="02020603050405020304" pitchFamily="18" charset="0"/>
                        <a:cs typeface="Times New Roman" panose="02020603050405020304" pitchFamily="18" charset="0"/>
                      </a:endParaRPr>
                    </a:p>
                  </a:txBody>
                  <a:tcPr marL="68580" marR="68580" marT="0" marB="0"/>
                </a:tc>
                <a:tc>
                  <a:txBody>
                    <a:bodyPr/>
                    <a:lstStyle/>
                    <a:p>
                      <a:pPr algn="just"/>
                      <a:r>
                        <a:rPr lang="kk-KZ" sz="2000" b="1" dirty="0">
                          <a:effectLst/>
                          <a:latin typeface="Times New Roman" panose="02020603050405020304" pitchFamily="18" charset="0"/>
                          <a:cs typeface="Times New Roman" panose="02020603050405020304" pitchFamily="18" charset="0"/>
                        </a:rPr>
                        <a:t> </a:t>
                      </a:r>
                      <a:r>
                        <a:rPr lang="kk-KZ" sz="2000" b="1" dirty="0" smtClean="0">
                          <a:effectLst/>
                          <a:latin typeface="Times New Roman" panose="02020603050405020304" pitchFamily="18" charset="0"/>
                          <a:cs typeface="Times New Roman" panose="02020603050405020304" pitchFamily="18" charset="0"/>
                        </a:rPr>
                        <a:t>жер бауыры, асау</a:t>
                      </a:r>
                      <a:r>
                        <a:rPr lang="kk-KZ" sz="2000" b="1" baseline="0" dirty="0" smtClean="0">
                          <a:effectLst/>
                          <a:latin typeface="Times New Roman" panose="02020603050405020304" pitchFamily="18" charset="0"/>
                          <a:cs typeface="Times New Roman" panose="02020603050405020304" pitchFamily="18" charset="0"/>
                        </a:rPr>
                        <a:t> сезім, бүк түсіп    жатқан, міз бақпады,</a:t>
                      </a:r>
                    </a:p>
                    <a:p>
                      <a:pPr algn="just"/>
                      <a:r>
                        <a:rPr lang="kk-KZ" sz="2000" b="1" baseline="0" dirty="0" smtClean="0">
                          <a:effectLst/>
                          <a:latin typeface="Times New Roman" panose="02020603050405020304" pitchFamily="18" charset="0"/>
                          <a:cs typeface="Times New Roman" panose="02020603050405020304" pitchFamily="18" charset="0"/>
                        </a:rPr>
                        <a:t>жә, бастан асады.</a:t>
                      </a:r>
                      <a:endParaRPr lang="ru-RU" sz="2000" b="1" dirty="0">
                        <a:effectLst/>
                        <a:latin typeface="Times New Roman" panose="02020603050405020304" pitchFamily="18" charset="0"/>
                        <a:cs typeface="Times New Roman" panose="02020603050405020304" pitchFamily="18" charset="0"/>
                      </a:endParaRPr>
                    </a:p>
                  </a:txBody>
                  <a:tcPr marL="68580" marR="68580" marT="0" marB="0"/>
                </a:tc>
                <a:tc>
                  <a:txBody>
                    <a:bodyPr/>
                    <a:lstStyle/>
                    <a:p>
                      <a:pPr algn="just"/>
                      <a:r>
                        <a:rPr lang="kk-KZ" sz="2000" b="1" dirty="0">
                          <a:effectLst/>
                          <a:latin typeface="Times New Roman" panose="02020603050405020304" pitchFamily="18" charset="0"/>
                          <a:cs typeface="Times New Roman" panose="02020603050405020304" pitchFamily="18" charset="0"/>
                        </a:rPr>
                        <a:t> </a:t>
                      </a:r>
                      <a:r>
                        <a:rPr lang="kk-KZ" sz="2000" b="1" dirty="0" smtClean="0">
                          <a:effectLst/>
                          <a:latin typeface="Times New Roman" panose="02020603050405020304" pitchFamily="18" charset="0"/>
                          <a:cs typeface="Times New Roman" panose="02020603050405020304" pitchFamily="18" charset="0"/>
                        </a:rPr>
                        <a:t>    еңсесін- бойын</a:t>
                      </a:r>
                    </a:p>
                    <a:p>
                      <a:pPr algn="just"/>
                      <a:r>
                        <a:rPr lang="kk-KZ" sz="2000" b="1" dirty="0" smtClean="0">
                          <a:effectLst/>
                          <a:latin typeface="Times New Roman" panose="02020603050405020304" pitchFamily="18" charset="0"/>
                          <a:cs typeface="Times New Roman" panose="02020603050405020304" pitchFamily="18" charset="0"/>
                        </a:rPr>
                        <a:t>     әлжуаз- әлсіз</a:t>
                      </a:r>
                    </a:p>
                    <a:p>
                      <a:pPr algn="just"/>
                      <a:r>
                        <a:rPr lang="kk-KZ" sz="2000" b="1" dirty="0" smtClean="0">
                          <a:effectLst/>
                          <a:latin typeface="Times New Roman" panose="02020603050405020304" pitchFamily="18" charset="0"/>
                          <a:cs typeface="Times New Roman" panose="02020603050405020304" pitchFamily="18" charset="0"/>
                        </a:rPr>
                        <a:t>      ұнжырғасы- еңсесі</a:t>
                      </a:r>
                      <a:endParaRPr lang="ru-RU" sz="2000" b="1" dirty="0">
                        <a:effectLst/>
                        <a:latin typeface="Times New Roman" panose="02020603050405020304" pitchFamily="18" charset="0"/>
                        <a:cs typeface="Times New Roman" panose="02020603050405020304" pitchFamily="18" charset="0"/>
                      </a:endParaRPr>
                    </a:p>
                  </a:txBody>
                  <a:tcPr marL="68580" marR="68580" marT="0" marB="0"/>
                </a:tc>
              </a:tr>
            </a:tbl>
          </a:graphicData>
        </a:graphic>
      </p:graphicFrame>
      <p:pic>
        <p:nvPicPr>
          <p:cNvPr id="7" name="Picture 2" descr="https://www.divomix.com/img/Image/787-2.jpg"/>
          <p:cNvPicPr/>
          <p:nvPr/>
        </p:nvPicPr>
        <p:blipFill>
          <a:blip r:embed="rId2">
            <a:extLst>
              <a:ext uri="{28A0092B-C50C-407E-A947-70E740481C1C}">
                <a14:useLocalDpi xmlns:a14="http://schemas.microsoft.com/office/drawing/2010/main" val="0"/>
              </a:ext>
            </a:extLst>
          </a:blip>
          <a:srcRect/>
          <a:stretch>
            <a:fillRect/>
          </a:stretch>
        </p:blipFill>
        <p:spPr bwMode="auto">
          <a:xfrm>
            <a:off x="9629858" y="5182422"/>
            <a:ext cx="2562142" cy="1424311"/>
          </a:xfrm>
          <a:prstGeom prst="rect">
            <a:avLst/>
          </a:prstGeom>
          <a:noFill/>
          <a:extLst/>
        </p:spPr>
      </p:pic>
      <p:sp>
        <p:nvSpPr>
          <p:cNvPr id="9" name="TextBox 8"/>
          <p:cNvSpPr txBox="1"/>
          <p:nvPr/>
        </p:nvSpPr>
        <p:spPr>
          <a:xfrm>
            <a:off x="2941984" y="367746"/>
            <a:ext cx="5118942" cy="646331"/>
          </a:xfrm>
          <a:prstGeom prst="rect">
            <a:avLst/>
          </a:prstGeom>
          <a:noFill/>
        </p:spPr>
        <p:txBody>
          <a:bodyPr wrap="square" rtlCol="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kk-KZ" sz="3600" b="1" spc="50" dirty="0" smtClean="0">
                <a:ln w="11430"/>
                <a:solidFill>
                  <a:srgbClr val="C00000"/>
                </a:solidFill>
                <a:effectLst>
                  <a:outerShdw blurRad="76200" dist="50800" dir="5400000" algn="tl" rotWithShape="0">
                    <a:srgbClr val="000000">
                      <a:alpha val="65000"/>
                    </a:srgbClr>
                  </a:outerShdw>
                </a:effectLst>
                <a:latin typeface="Times New Roman" pitchFamily="18" charset="0"/>
                <a:cs typeface="Times New Roman" pitchFamily="18" charset="0"/>
              </a:rPr>
              <a:t>Жауабыңды тексер... </a:t>
            </a:r>
            <a:endParaRPr lang="ru-RU" sz="3600" b="1" spc="50" dirty="0">
              <a:ln w="11430"/>
              <a:solidFill>
                <a:srgbClr val="C00000"/>
              </a:solidFill>
              <a:effectLst>
                <a:outerShdw blurRad="76200" dist="50800" dir="5400000" algn="tl" rotWithShape="0">
                  <a:srgbClr val="000000">
                    <a:alpha val="65000"/>
                  </a:srgbClr>
                </a:outerShdw>
              </a:effectLst>
              <a:latin typeface="Times New Roman" pitchFamily="18" charset="0"/>
              <a:cs typeface="Times New Roman" pitchFamily="18" charset="0"/>
            </a:endParaRPr>
          </a:p>
        </p:txBody>
      </p:sp>
    </p:spTree>
    <p:extLst>
      <p:ext uri="{BB962C8B-B14F-4D97-AF65-F5344CB8AC3E}">
        <p14:creationId xmlns:p14="http://schemas.microsoft.com/office/powerpoint/2010/main" val="413878536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0" y="1175659"/>
            <a:ext cx="12192000" cy="104503"/>
          </a:xfrm>
          <a:prstGeom prst="rect">
            <a:avLst/>
          </a:prstGeom>
        </p:spPr>
        <p:style>
          <a:lnRef idx="0">
            <a:schemeClr val="accent1"/>
          </a:lnRef>
          <a:fillRef idx="3">
            <a:schemeClr val="accent1"/>
          </a:fillRef>
          <a:effectRef idx="3">
            <a:schemeClr val="accent1"/>
          </a:effectRef>
          <a:fontRef idx="minor">
            <a:schemeClr val="lt1"/>
          </a:fontRef>
        </p:style>
        <p:txBody>
          <a:bodyPr rtlCol="0" anchor="ctr"/>
          <a:lstStyle/>
          <a:p>
            <a:pPr algn="ctr"/>
            <a:endParaRPr lang="ru-RU"/>
          </a:p>
        </p:txBody>
      </p:sp>
      <p:sp>
        <p:nvSpPr>
          <p:cNvPr id="8" name="TextBox 7"/>
          <p:cNvSpPr txBox="1"/>
          <p:nvPr/>
        </p:nvSpPr>
        <p:spPr>
          <a:xfrm>
            <a:off x="4483218" y="444646"/>
            <a:ext cx="2549288" cy="584775"/>
          </a:xfrm>
          <a:prstGeom prst="rect">
            <a:avLst/>
          </a:prstGeom>
          <a:noFill/>
        </p:spPr>
        <p:txBody>
          <a:bodyPr wrap="none" rtlCol="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kk-KZ" sz="3200" b="1" spc="50" dirty="0">
                <a:ln w="11430"/>
                <a:solidFill>
                  <a:srgbClr val="C00000"/>
                </a:solidFill>
                <a:effectLst>
                  <a:outerShdw blurRad="76200" dist="50800" dir="5400000" algn="tl" rotWithShape="0">
                    <a:srgbClr val="000000">
                      <a:alpha val="65000"/>
                    </a:srgbClr>
                  </a:outerShdw>
                </a:effectLst>
                <a:latin typeface="Times New Roman" pitchFamily="18" charset="0"/>
                <a:cs typeface="Times New Roman" pitchFamily="18" charset="0"/>
              </a:rPr>
              <a:t>2</a:t>
            </a:r>
            <a:r>
              <a:rPr lang="kk-KZ" sz="3200" b="1" spc="50" dirty="0" smtClean="0">
                <a:ln w="11430"/>
                <a:solidFill>
                  <a:srgbClr val="C00000"/>
                </a:solidFill>
                <a:effectLst>
                  <a:outerShdw blurRad="76200" dist="50800" dir="5400000" algn="tl" rotWithShape="0">
                    <a:srgbClr val="000000">
                      <a:alpha val="65000"/>
                    </a:srgbClr>
                  </a:outerShdw>
                </a:effectLst>
                <a:latin typeface="Times New Roman" pitchFamily="18" charset="0"/>
                <a:cs typeface="Times New Roman" pitchFamily="18" charset="0"/>
              </a:rPr>
              <a:t>-тапсырма </a:t>
            </a:r>
            <a:endParaRPr lang="ru-RU" sz="3200" b="1" spc="50" dirty="0">
              <a:ln w="11430"/>
              <a:solidFill>
                <a:srgbClr val="C00000"/>
              </a:solidFill>
              <a:effectLst>
                <a:outerShdw blurRad="76200" dist="50800" dir="5400000" algn="tl" rotWithShape="0">
                  <a:srgbClr val="000000">
                    <a:alpha val="65000"/>
                  </a:srgbClr>
                </a:outerShdw>
              </a:effectLst>
              <a:latin typeface="Times New Roman" pitchFamily="18" charset="0"/>
              <a:cs typeface="Times New Roman" pitchFamily="18" charset="0"/>
            </a:endParaRPr>
          </a:p>
        </p:txBody>
      </p:sp>
      <p:sp>
        <p:nvSpPr>
          <p:cNvPr id="2" name="Прямоугольник 1"/>
          <p:cNvSpPr/>
          <p:nvPr/>
        </p:nvSpPr>
        <p:spPr>
          <a:xfrm>
            <a:off x="500063" y="1499694"/>
            <a:ext cx="10989572" cy="1344984"/>
          </a:xfrm>
          <a:prstGeom prst="rect">
            <a:avLst/>
          </a:prstGeom>
        </p:spPr>
        <p:txBody>
          <a:bodyPr wrap="square">
            <a:spAutoFit/>
          </a:bodyPr>
          <a:lstStyle/>
          <a:p>
            <a:pPr algn="just"/>
            <a:r>
              <a:rPr lang="kk-KZ" sz="2000" b="1" dirty="0" smtClean="0">
                <a:latin typeface="Times New Roman"/>
              </a:rPr>
              <a:t>Берілген </a:t>
            </a:r>
            <a:r>
              <a:rPr lang="kk-KZ" sz="2000" b="1" dirty="0">
                <a:latin typeface="Times New Roman"/>
              </a:rPr>
              <a:t>тіркестерді тура және ауыспалы </a:t>
            </a:r>
            <a:r>
              <a:rPr lang="kk-KZ" sz="2000" b="1" dirty="0" smtClean="0">
                <a:latin typeface="Times New Roman"/>
              </a:rPr>
              <a:t>мағынасына  </a:t>
            </a:r>
            <a:r>
              <a:rPr lang="kk-KZ" sz="2000" b="1" dirty="0">
                <a:latin typeface="Times New Roman"/>
              </a:rPr>
              <a:t>қарай бағандарға бөліп жаз</a:t>
            </a:r>
            <a:r>
              <a:rPr lang="kk-KZ" sz="2000" b="1" dirty="0" smtClean="0">
                <a:latin typeface="Times New Roman"/>
              </a:rPr>
              <a:t>.</a:t>
            </a:r>
            <a:endParaRPr lang="ru-RU" sz="2000" b="1" dirty="0"/>
          </a:p>
          <a:p>
            <a:pPr algn="just"/>
            <a:r>
              <a:rPr lang="kk-KZ" sz="2000" b="1" dirty="0" smtClean="0">
                <a:latin typeface="Times New Roman"/>
              </a:rPr>
              <a:t>Жылы сөз, жылы су,  адамның көзі,бұлақтың көзі,  суық сөз, суық хабар, суық жел,  ашық аспан, ашық мінез, сөздің төркіні, қыздың төркіні, терең құдық.</a:t>
            </a:r>
            <a:endParaRPr lang="ru-RU" sz="2000" b="1" dirty="0"/>
          </a:p>
          <a:p>
            <a:pPr>
              <a:lnSpc>
                <a:spcPct val="107000"/>
              </a:lnSpc>
              <a:spcAft>
                <a:spcPts val="800"/>
              </a:spcAft>
            </a:pPr>
            <a:endParaRPr lang="ru-RU" sz="2000" dirty="0">
              <a:solidFill>
                <a:srgbClr val="002060"/>
              </a:solidFill>
              <a:latin typeface="Calibri" panose="020F0502020204030204" pitchFamily="34" charset="0"/>
              <a:ea typeface="Calibri" panose="020F0502020204030204" pitchFamily="34" charset="0"/>
              <a:cs typeface="Times New Roman" panose="02020603050405020304" pitchFamily="18" charset="0"/>
            </a:endParaRPr>
          </a:p>
        </p:txBody>
      </p:sp>
      <p:sp>
        <p:nvSpPr>
          <p:cNvPr id="6" name="Прямоугольник 5"/>
          <p:cNvSpPr/>
          <p:nvPr/>
        </p:nvSpPr>
        <p:spPr>
          <a:xfrm>
            <a:off x="765983" y="5469784"/>
            <a:ext cx="7434469" cy="1015663"/>
          </a:xfrm>
          <a:prstGeom prst="rect">
            <a:avLst/>
          </a:prstGeom>
        </p:spPr>
        <p:txBody>
          <a:bodyPr wrap="square">
            <a:spAutoFit/>
          </a:bodyPr>
          <a:lstStyle/>
          <a:p>
            <a:r>
              <a:rPr lang="kk-KZ" sz="2000" b="1" dirty="0">
                <a:latin typeface="Times New Roman" panose="02020603050405020304" pitchFamily="18" charset="0"/>
                <a:cs typeface="Times New Roman" panose="02020603050405020304" pitchFamily="18" charset="0"/>
              </a:rPr>
              <a:t>Дескриптор:</a:t>
            </a:r>
            <a:endParaRPr lang="ru-RU" sz="2000" dirty="0">
              <a:latin typeface="Times New Roman" panose="02020603050405020304" pitchFamily="18" charset="0"/>
              <a:cs typeface="Times New Roman" panose="02020603050405020304" pitchFamily="18" charset="0"/>
            </a:endParaRPr>
          </a:p>
          <a:p>
            <a:pPr lvl="0"/>
            <a:r>
              <a:rPr lang="kk-KZ" sz="2000" dirty="0" smtClean="0">
                <a:latin typeface="Times New Roman" panose="02020603050405020304" pitchFamily="18" charset="0"/>
                <a:cs typeface="Times New Roman" panose="02020603050405020304" pitchFamily="18" charset="0"/>
              </a:rPr>
              <a:t>- Сөздердің тура және ауыспалы мағыналарын ажыратады;</a:t>
            </a:r>
            <a:endParaRPr lang="ru-RU" sz="2000" dirty="0">
              <a:latin typeface="Times New Roman" panose="02020603050405020304" pitchFamily="18" charset="0"/>
              <a:cs typeface="Times New Roman" panose="02020603050405020304" pitchFamily="18" charset="0"/>
            </a:endParaRPr>
          </a:p>
          <a:p>
            <a:r>
              <a:rPr lang="kk-KZ" sz="2000" dirty="0" smtClean="0">
                <a:latin typeface="Times New Roman" panose="02020603050405020304" pitchFamily="18" charset="0"/>
                <a:cs typeface="Times New Roman" panose="02020603050405020304" pitchFamily="18" charset="0"/>
              </a:rPr>
              <a:t>- Ережеге </a:t>
            </a:r>
            <a:r>
              <a:rPr lang="kk-KZ" sz="2000" dirty="0">
                <a:latin typeface="Times New Roman" panose="02020603050405020304" pitchFamily="18" charset="0"/>
                <a:cs typeface="Times New Roman" panose="02020603050405020304" pitchFamily="18" charset="0"/>
              </a:rPr>
              <a:t>сай  мағынасын </a:t>
            </a:r>
            <a:r>
              <a:rPr lang="kk-KZ" sz="2000" dirty="0" smtClean="0">
                <a:latin typeface="Times New Roman" panose="02020603050405020304" pitchFamily="18" charset="0"/>
                <a:cs typeface="Times New Roman" panose="02020603050405020304" pitchFamily="18" charset="0"/>
              </a:rPr>
              <a:t>бағандарға бөліп жазады.</a:t>
            </a:r>
            <a:endParaRPr lang="ru-RU" sz="2000" dirty="0">
              <a:latin typeface="Times New Roman" panose="02020603050405020304" pitchFamily="18" charset="0"/>
              <a:cs typeface="Times New Roman" panose="02020603050405020304" pitchFamily="18" charset="0"/>
            </a:endParaRPr>
          </a:p>
        </p:txBody>
      </p:sp>
      <p:pic>
        <p:nvPicPr>
          <p:cNvPr id="7" name="Picture 2" descr="https://www.divomix.com/img/Image/787-2.jpg"/>
          <p:cNvPicPr/>
          <p:nvPr/>
        </p:nvPicPr>
        <p:blipFill>
          <a:blip r:embed="rId2">
            <a:extLst>
              <a:ext uri="{28A0092B-C50C-407E-A947-70E740481C1C}">
                <a14:useLocalDpi xmlns:a14="http://schemas.microsoft.com/office/drawing/2010/main" val="0"/>
              </a:ext>
            </a:extLst>
          </a:blip>
          <a:srcRect/>
          <a:stretch>
            <a:fillRect/>
          </a:stretch>
        </p:blipFill>
        <p:spPr bwMode="auto">
          <a:xfrm>
            <a:off x="9708543" y="5097232"/>
            <a:ext cx="2371310" cy="1760768"/>
          </a:xfrm>
          <a:prstGeom prst="rect">
            <a:avLst/>
          </a:prstGeom>
          <a:noFill/>
          <a:extLst/>
        </p:spPr>
      </p:pic>
      <p:graphicFrame>
        <p:nvGraphicFramePr>
          <p:cNvPr id="9" name="Таблица 8"/>
          <p:cNvGraphicFramePr>
            <a:graphicFrameLocks noGrp="1"/>
          </p:cNvGraphicFramePr>
          <p:nvPr>
            <p:extLst>
              <p:ext uri="{D42A27DB-BD31-4B8C-83A1-F6EECF244321}">
                <p14:modId xmlns:p14="http://schemas.microsoft.com/office/powerpoint/2010/main" val="3134984036"/>
              </p:ext>
            </p:extLst>
          </p:nvPr>
        </p:nvGraphicFramePr>
        <p:xfrm>
          <a:off x="620485" y="2767689"/>
          <a:ext cx="10058400" cy="2479225"/>
        </p:xfrm>
        <a:graphic>
          <a:graphicData uri="http://schemas.openxmlformats.org/drawingml/2006/table">
            <a:tbl>
              <a:tblPr>
                <a:tableStyleId>{5C22544A-7EE6-4342-B048-85BDC9FD1C3A}</a:tableStyleId>
              </a:tblPr>
              <a:tblGrid>
                <a:gridCol w="5056133"/>
                <a:gridCol w="5002267"/>
              </a:tblGrid>
              <a:tr h="475655">
                <a:tc>
                  <a:txBody>
                    <a:bodyPr/>
                    <a:lstStyle/>
                    <a:p>
                      <a:pPr algn="just"/>
                      <a:r>
                        <a:rPr lang="kk-KZ" sz="1800" b="1" dirty="0" smtClean="0">
                          <a:solidFill>
                            <a:srgbClr val="C00000"/>
                          </a:solidFill>
                          <a:effectLst/>
                          <a:latin typeface="Times New Roman" panose="02020603050405020304" pitchFamily="18" charset="0"/>
                          <a:cs typeface="Times New Roman" panose="02020603050405020304" pitchFamily="18" charset="0"/>
                        </a:rPr>
                        <a:t>                           Тура</a:t>
                      </a:r>
                      <a:r>
                        <a:rPr lang="kk-KZ" sz="1800" b="1" baseline="0" dirty="0" smtClean="0">
                          <a:solidFill>
                            <a:srgbClr val="C00000"/>
                          </a:solidFill>
                          <a:effectLst/>
                          <a:latin typeface="Times New Roman" panose="02020603050405020304" pitchFamily="18" charset="0"/>
                          <a:cs typeface="Times New Roman" panose="02020603050405020304" pitchFamily="18" charset="0"/>
                        </a:rPr>
                        <a:t> мағына</a:t>
                      </a:r>
                      <a:endParaRPr lang="ru-RU" sz="1600" b="1" dirty="0">
                        <a:solidFill>
                          <a:srgbClr val="C00000"/>
                        </a:solidFill>
                        <a:effectLst/>
                        <a:latin typeface="Times New Roman" panose="02020603050405020304" pitchFamily="18" charset="0"/>
                        <a:cs typeface="Times New Roman" panose="02020603050405020304" pitchFamily="18" charset="0"/>
                      </a:endParaRPr>
                    </a:p>
                  </a:txBody>
                  <a:tcPr marL="68580" marR="68580" marT="0" marB="0"/>
                </a:tc>
                <a:tc>
                  <a:txBody>
                    <a:bodyPr/>
                    <a:lstStyle/>
                    <a:p>
                      <a:pPr algn="just"/>
                      <a:r>
                        <a:rPr lang="kk-KZ" sz="1800" b="1" dirty="0" smtClean="0">
                          <a:solidFill>
                            <a:srgbClr val="C00000"/>
                          </a:solidFill>
                          <a:effectLst/>
                          <a:latin typeface="Times New Roman" panose="02020603050405020304" pitchFamily="18" charset="0"/>
                          <a:cs typeface="Times New Roman" panose="02020603050405020304" pitchFamily="18" charset="0"/>
                        </a:rPr>
                        <a:t>Ауыспалы</a:t>
                      </a:r>
                      <a:r>
                        <a:rPr lang="kk-KZ" sz="1800" b="1" baseline="0" dirty="0" smtClean="0">
                          <a:solidFill>
                            <a:srgbClr val="C00000"/>
                          </a:solidFill>
                          <a:effectLst/>
                          <a:latin typeface="Times New Roman" panose="02020603050405020304" pitchFamily="18" charset="0"/>
                          <a:cs typeface="Times New Roman" panose="02020603050405020304" pitchFamily="18" charset="0"/>
                        </a:rPr>
                        <a:t> мағына</a:t>
                      </a:r>
                      <a:endParaRPr lang="ru-RU" sz="1600" b="1" dirty="0">
                        <a:solidFill>
                          <a:srgbClr val="C00000"/>
                        </a:solidFill>
                        <a:effectLst/>
                        <a:latin typeface="Times New Roman" panose="02020603050405020304" pitchFamily="18" charset="0"/>
                        <a:cs typeface="Times New Roman" panose="02020603050405020304" pitchFamily="18" charset="0"/>
                      </a:endParaRPr>
                    </a:p>
                  </a:txBody>
                  <a:tcPr marL="68580" marR="68580" marT="0" marB="0"/>
                </a:tc>
              </a:tr>
              <a:tr h="865345">
                <a:tc>
                  <a:txBody>
                    <a:bodyPr/>
                    <a:lstStyle/>
                    <a:p>
                      <a:pPr algn="just"/>
                      <a:r>
                        <a:rPr lang="kk-KZ" sz="1800" b="1" dirty="0">
                          <a:effectLst/>
                          <a:latin typeface="Times New Roman" panose="02020603050405020304" pitchFamily="18" charset="0"/>
                          <a:cs typeface="Times New Roman" panose="02020603050405020304" pitchFamily="18" charset="0"/>
                        </a:rPr>
                        <a:t> </a:t>
                      </a:r>
                      <a:endParaRPr lang="ru-RU" sz="1800" b="1" dirty="0">
                        <a:effectLst/>
                        <a:latin typeface="Times New Roman" panose="02020603050405020304" pitchFamily="18" charset="0"/>
                        <a:cs typeface="Times New Roman" panose="02020603050405020304" pitchFamily="18" charset="0"/>
                      </a:endParaRPr>
                    </a:p>
                  </a:txBody>
                  <a:tcPr marL="68580" marR="68580" marT="0" marB="0"/>
                </a:tc>
                <a:tc>
                  <a:txBody>
                    <a:bodyPr/>
                    <a:lstStyle/>
                    <a:p>
                      <a:pPr algn="just"/>
                      <a:r>
                        <a:rPr lang="kk-KZ" sz="1800" b="1" dirty="0">
                          <a:effectLst/>
                          <a:latin typeface="Times New Roman" panose="02020603050405020304" pitchFamily="18" charset="0"/>
                          <a:cs typeface="Times New Roman" panose="02020603050405020304" pitchFamily="18" charset="0"/>
                        </a:rPr>
                        <a:t> </a:t>
                      </a:r>
                      <a:endParaRPr lang="kk-KZ" sz="1800" b="1" dirty="0" smtClean="0">
                        <a:effectLst/>
                        <a:latin typeface="Times New Roman" panose="02020603050405020304" pitchFamily="18" charset="0"/>
                        <a:cs typeface="Times New Roman" panose="02020603050405020304" pitchFamily="18" charset="0"/>
                      </a:endParaRPr>
                    </a:p>
                  </a:txBody>
                  <a:tcPr marL="68580" marR="68580" marT="0" marB="0"/>
                </a:tc>
              </a:tr>
              <a:tr h="1138225">
                <a:tc>
                  <a:txBody>
                    <a:bodyPr/>
                    <a:lstStyle/>
                    <a:p>
                      <a:pPr algn="just"/>
                      <a:r>
                        <a:rPr lang="kk-KZ" sz="1800" b="1" dirty="0">
                          <a:effectLst/>
                          <a:latin typeface="Times New Roman" panose="02020603050405020304" pitchFamily="18" charset="0"/>
                          <a:cs typeface="Times New Roman" panose="02020603050405020304" pitchFamily="18" charset="0"/>
                        </a:rPr>
                        <a:t> </a:t>
                      </a:r>
                      <a:r>
                        <a:rPr lang="kk-KZ" sz="1800" b="1" dirty="0" smtClean="0">
                          <a:effectLst/>
                          <a:latin typeface="Times New Roman" panose="02020603050405020304" pitchFamily="18" charset="0"/>
                          <a:cs typeface="Times New Roman" panose="02020603050405020304" pitchFamily="18" charset="0"/>
                        </a:rPr>
                        <a:t>  </a:t>
                      </a:r>
                      <a:endParaRPr lang="ru-RU" sz="1800" b="1" dirty="0">
                        <a:effectLst/>
                        <a:latin typeface="Times New Roman" panose="02020603050405020304" pitchFamily="18" charset="0"/>
                        <a:cs typeface="Times New Roman" panose="02020603050405020304" pitchFamily="18" charset="0"/>
                      </a:endParaRPr>
                    </a:p>
                  </a:txBody>
                  <a:tcPr marL="68580" marR="68580" marT="0" marB="0"/>
                </a:tc>
                <a:tc>
                  <a:txBody>
                    <a:bodyPr/>
                    <a:lstStyle/>
                    <a:p>
                      <a:pPr algn="just"/>
                      <a:endParaRPr lang="ru-RU" sz="1800" b="1" dirty="0">
                        <a:effectLst/>
                        <a:latin typeface="Times New Roman" panose="02020603050405020304" pitchFamily="18" charset="0"/>
                        <a:cs typeface="Times New Roman" panose="02020603050405020304" pitchFamily="18" charset="0"/>
                      </a:endParaRPr>
                    </a:p>
                  </a:txBody>
                  <a:tcPr marL="68580" marR="68580" marT="0" marB="0"/>
                </a:tc>
              </a:tr>
            </a:tbl>
          </a:graphicData>
        </a:graphic>
      </p:graphicFrame>
    </p:spTree>
    <p:extLst>
      <p:ext uri="{BB962C8B-B14F-4D97-AF65-F5344CB8AC3E}">
        <p14:creationId xmlns:p14="http://schemas.microsoft.com/office/powerpoint/2010/main" val="487520067"/>
      </p:ext>
    </p:extLst>
  </p:cSld>
  <p:clrMapOvr>
    <a:masterClrMapping/>
  </p:clrMapOvr>
  <p:timing>
    <p:tnLst>
      <p:par>
        <p:cTn id="1" dur="indefinite" restart="never" nodeType="tmRoot"/>
      </p:par>
    </p:tn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863</TotalTime>
  <Words>627</Words>
  <Application>Microsoft Office PowerPoint</Application>
  <PresentationFormat>Произвольный</PresentationFormat>
  <Paragraphs>98</Paragraphs>
  <Slides>12</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12</vt:i4>
      </vt:variant>
    </vt:vector>
  </HeadingPairs>
  <TitlesOfParts>
    <vt:vector size="13" baseType="lpstr">
      <vt:lpstr>Тема Office</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Сабақтың тақырыбы:                   Ақан сері «Құлагер» поэмасы    Оқу  мақсаты:    Оқылған шығармалардан  тақырыпқа байланысты     қанатты сөздер, дәйексөздерді жатқа айтады.   Шығарма тақырыбындағы астарлы ойды талдайды,   қазіргі өмірмен байланыстырады.  Шығарманың негізгі ойын  кең көлемде пайдаланып, әлем әдебиетімен   байланыстырады, ойын дәлелдеп  жазба жұмыстарын    шығармашылықпен  жазады.</dc:title>
  <dc:creator>smagulova_r.fmsh</dc:creator>
  <cp:lastModifiedBy>Габит</cp:lastModifiedBy>
  <cp:revision>123</cp:revision>
  <dcterms:created xsi:type="dcterms:W3CDTF">2015-09-09T08:13:23Z</dcterms:created>
  <dcterms:modified xsi:type="dcterms:W3CDTF">2020-11-22T09:28:19Z</dcterms:modified>
</cp:coreProperties>
</file>