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83" r:id="rId5"/>
    <p:sldId id="264" r:id="rId6"/>
    <p:sldId id="280" r:id="rId7"/>
    <p:sldId id="282" r:id="rId8"/>
    <p:sldId id="281" r:id="rId9"/>
    <p:sldId id="266" r:id="rId10"/>
    <p:sldId id="265" r:id="rId11"/>
    <p:sldId id="267" r:id="rId12"/>
    <p:sldId id="284" r:id="rId13"/>
    <p:sldId id="270" r:id="rId14"/>
    <p:sldId id="275" r:id="rId15"/>
    <p:sldId id="276"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DFFA3"/>
    <a:srgbClr val="FF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9" d="100"/>
          <a:sy n="69"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9519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64268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346475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70600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19526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65249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287864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370264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9808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61673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2B5744-130A-44B5-9C08-E1A6FC2BFBCB}" type="datetimeFigureOut">
              <a:rPr lang="ru-RU" smtClean="0"/>
              <a:t>09.01.2021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227165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B5744-130A-44B5-9C08-E1A6FC2BFBCB}" type="datetimeFigureOut">
              <a:rPr lang="ru-RU" smtClean="0"/>
              <a:t>09.01.2021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55340-46FB-4FEB-B1CD-E5991222E6FE}" type="slidenum">
              <a:rPr lang="ru-RU" smtClean="0"/>
              <a:t>‹#›</a:t>
            </a:fld>
            <a:endParaRPr lang="ru-RU" dirty="0"/>
          </a:p>
        </p:txBody>
      </p:sp>
    </p:spTree>
    <p:extLst>
      <p:ext uri="{BB962C8B-B14F-4D97-AF65-F5344CB8AC3E}">
        <p14:creationId xmlns:p14="http://schemas.microsoft.com/office/powerpoint/2010/main" val="112651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27858" t="61190" r="17959" b="22480"/>
          <a:stretch/>
        </p:blipFill>
        <p:spPr>
          <a:xfrm>
            <a:off x="358774" y="6209058"/>
            <a:ext cx="11706201" cy="147706"/>
          </a:xfrm>
          <a:prstGeom prst="rect">
            <a:avLst/>
          </a:prstGeom>
        </p:spPr>
      </p:pic>
      <p:pic>
        <p:nvPicPr>
          <p:cNvPr id="2" name="Рисунок 1"/>
          <p:cNvPicPr>
            <a:picLocks noChangeAspect="1"/>
          </p:cNvPicPr>
          <p:nvPr/>
        </p:nvPicPr>
        <p:blipFill rotWithShape="1">
          <a:blip r:embed="rId2"/>
          <a:srcRect l="27858" t="61190" r="17959" b="22480"/>
          <a:stretch/>
        </p:blipFill>
        <p:spPr>
          <a:xfrm>
            <a:off x="0" y="0"/>
            <a:ext cx="7252306" cy="971670"/>
          </a:xfrm>
          <a:prstGeom prst="rect">
            <a:avLst/>
          </a:prstGeom>
        </p:spPr>
      </p:pic>
      <p:sp>
        <p:nvSpPr>
          <p:cNvPr id="3" name="Прямоугольник 2"/>
          <p:cNvSpPr/>
          <p:nvPr/>
        </p:nvSpPr>
        <p:spPr>
          <a:xfrm>
            <a:off x="7252306" y="0"/>
            <a:ext cx="4939694" cy="9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kk-KZ" altLang="ru-RU" b="1" dirty="0">
                <a:solidFill>
                  <a:schemeClr val="bg1"/>
                </a:solidFill>
                <a:latin typeface="Tahoma" panose="020B0604030504040204" pitchFamily="34" charset="0"/>
                <a:cs typeface="Tahoma" panose="020B0604030504040204" pitchFamily="34" charset="0"/>
              </a:rPr>
              <a:t>ҚАЗАҚ ТІЛІ </a:t>
            </a:r>
            <a:r>
              <a:rPr lang="kk-KZ" altLang="ru-RU" b="1" dirty="0" smtClean="0">
                <a:solidFill>
                  <a:schemeClr val="bg1"/>
                </a:solidFill>
                <a:latin typeface="Tahoma" panose="020B0604030504040204" pitchFamily="34" charset="0"/>
                <a:cs typeface="Tahoma" panose="020B0604030504040204" pitchFamily="34" charset="0"/>
              </a:rPr>
              <a:t>(Т1)</a:t>
            </a:r>
            <a:endParaRPr lang="ru-RU" altLang="ru-RU" b="1" dirty="0">
              <a:solidFill>
                <a:schemeClr val="bg1"/>
              </a:solidFill>
              <a:latin typeface="Tahoma" panose="020B0604030504040204" pitchFamily="34" charset="0"/>
              <a:cs typeface="Tahoma" panose="020B0604030504040204" pitchFamily="34" charset="0"/>
            </a:endParaRPr>
          </a:p>
          <a:p>
            <a:pPr algn="ctr">
              <a:spcBef>
                <a:spcPct val="0"/>
              </a:spcBef>
            </a:pPr>
            <a:r>
              <a:rPr lang="ru-RU" altLang="ru-RU" b="1" dirty="0">
                <a:solidFill>
                  <a:schemeClr val="bg1"/>
                </a:solidFill>
                <a:latin typeface="Tahoma" panose="020B0604030504040204" pitchFamily="34" charset="0"/>
                <a:cs typeface="Tahoma" panose="020B0604030504040204" pitchFamily="34" charset="0"/>
              </a:rPr>
              <a:t>5-СЫНЫП</a:t>
            </a:r>
          </a:p>
        </p:txBody>
      </p:sp>
      <p:sp>
        <p:nvSpPr>
          <p:cNvPr id="4" name="Прямоугольник 3"/>
          <p:cNvSpPr/>
          <p:nvPr/>
        </p:nvSpPr>
        <p:spPr>
          <a:xfrm>
            <a:off x="190754" y="146482"/>
            <a:ext cx="7252307" cy="523220"/>
          </a:xfrm>
          <a:prstGeom prst="rect">
            <a:avLst/>
          </a:prstGeom>
        </p:spPr>
        <p:txBody>
          <a:bodyPr wrap="square">
            <a:spAutoFit/>
          </a:bodyPr>
          <a:lstStyle/>
          <a:p>
            <a:pPr>
              <a:spcAft>
                <a:spcPts val="0"/>
              </a:spcAft>
            </a:pPr>
            <a:r>
              <a:rPr lang="en-US" sz="2800" b="1" i="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V</a:t>
            </a:r>
            <a:r>
              <a:rPr lang="kk-KZ" sz="2800" b="1" i="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І</a:t>
            </a:r>
            <a:r>
              <a:rPr lang="kk-KZ" sz="2800" b="1"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 бөлім. «</a:t>
            </a:r>
            <a:r>
              <a:rPr lang="kk-KZ" sz="2800" b="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Қиял әлемі. </a:t>
            </a:r>
            <a:r>
              <a:rPr lang="kk-KZ" sz="2800" b="1" u="sng" dirty="0" smtClean="0">
                <a:solidFill>
                  <a:srgbClr val="0070C0"/>
                </a:solidFill>
                <a:latin typeface="Times New Roman" panose="02020603050405020304" pitchFamily="18" charset="0"/>
                <a:ea typeface="Consolas" panose="020B0609020204030204" pitchFamily="49" charset="0"/>
              </a:rPr>
              <a:t>Морфология </a:t>
            </a:r>
            <a:r>
              <a:rPr lang="kk-KZ" sz="2800" b="1"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ru-RU" sz="2400" b="1" u="sng"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673261" y="2993351"/>
            <a:ext cx="5905784" cy="1077218"/>
          </a:xfrm>
          <a:prstGeom prst="rect">
            <a:avLst/>
          </a:prstGeom>
        </p:spPr>
        <p:txBody>
          <a:bodyPr wrap="none">
            <a:spAutoFit/>
          </a:bodyPr>
          <a:lstStyle/>
          <a:p>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 Қиял мен шындық </a:t>
            </a: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бірлігі</a:t>
            </a:r>
          </a:p>
          <a:p>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(6-сабақ)</a:t>
            </a:r>
            <a:endPar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0" y="1501327"/>
            <a:ext cx="514227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kk-KZ" altLang="ru-RU" sz="2800" b="1" dirty="0" smtClean="0">
                <a:solidFill>
                  <a:schemeClr val="bg1"/>
                </a:solidFill>
                <a:latin typeface="Tahoma" panose="020B0604030504040204" pitchFamily="34" charset="0"/>
                <a:cs typeface="Tahoma" panose="020B0604030504040204" pitchFamily="34" charset="0"/>
              </a:rPr>
              <a:t>САБАҚТЫҢ ТАҚЫРЫБЫ</a:t>
            </a: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9" name="Прямоугольник 8"/>
          <p:cNvSpPr/>
          <p:nvPr/>
        </p:nvSpPr>
        <p:spPr>
          <a:xfrm>
            <a:off x="516539" y="6504037"/>
            <a:ext cx="11390670" cy="134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10" name="Стрелка углом вверх 9"/>
          <p:cNvSpPr/>
          <p:nvPr/>
        </p:nvSpPr>
        <p:spPr>
          <a:xfrm rot="5400000">
            <a:off x="-1079563" y="4105947"/>
            <a:ext cx="2958833" cy="498150"/>
          </a:xfrm>
          <a:prstGeom prst="bentUpArrow">
            <a:avLst>
              <a:gd name="adj1" fmla="val 2500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Рисунок 13"/>
          <p:cNvPicPr>
            <a:picLocks noChangeAspect="1"/>
          </p:cNvPicPr>
          <p:nvPr/>
        </p:nvPicPr>
        <p:blipFill>
          <a:blip r:embed="rId3"/>
          <a:stretch>
            <a:fillRect/>
          </a:stretch>
        </p:blipFill>
        <p:spPr>
          <a:xfrm>
            <a:off x="5985163" y="1501327"/>
            <a:ext cx="5526232" cy="41446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4854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650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a:t>
            </a:r>
            <a:r>
              <a:rPr lang="kk-KZ" altLang="ru-RU" sz="2400" b="1" dirty="0" smtClean="0">
                <a:solidFill>
                  <a:schemeClr val="bg1"/>
                </a:solidFill>
                <a:latin typeface="Tahoma" panose="020B0604030504040204" pitchFamily="34" charset="0"/>
                <a:cs typeface="Tahoma" panose="020B0604030504040204" pitchFamily="34" charset="0"/>
              </a:rPr>
              <a:t>Ықтимал жауап</a:t>
            </a:r>
            <a:endParaRPr lang="ru-RU" altLang="ru-RU" sz="2400" b="1" dirty="0">
              <a:solidFill>
                <a:schemeClr val="bg1"/>
              </a:solidFill>
              <a:latin typeface="Tahoma" panose="020B0604030504040204" pitchFamily="34" charset="0"/>
              <a:cs typeface="Tahoma" panose="020B0604030504040204" pitchFamily="34" charset="0"/>
            </a:endParaRPr>
          </a:p>
        </p:txBody>
      </p:sp>
      <p:pic>
        <p:nvPicPr>
          <p:cNvPr id="5122" name="Picture 2" descr="Название: Раскраска Лист в линейку. Категория: Лист тетради в линейку. Теги: лист, тетрад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8442"/>
            <a:ext cx="6040582" cy="368955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900544" y="744747"/>
            <a:ext cx="3814491" cy="23308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0" y="3428544"/>
            <a:ext cx="6040583" cy="3416320"/>
          </a:xfrm>
          <a:prstGeom prst="rect">
            <a:avLst/>
          </a:prstGeom>
          <a:noFill/>
        </p:spPr>
        <p:txBody>
          <a:bodyPr wrap="square" rtlCol="0">
            <a:spAutoFit/>
          </a:bodyPr>
          <a:lstStyle/>
          <a:p>
            <a:r>
              <a:rPr lang="kk-KZ" b="1" i="1" dirty="0" smtClean="0">
                <a:latin typeface="Segoe Print" panose="02000600000000000000" pitchFamily="2" charset="0"/>
              </a:rPr>
              <a:t>Менің ойымша бұл фото және сурет</a:t>
            </a:r>
            <a:r>
              <a:rPr lang="kk-KZ" b="1" i="1" dirty="0" smtClean="0">
                <a:solidFill>
                  <a:srgbClr val="FF0000"/>
                </a:solidFill>
                <a:latin typeface="Segoe Print" panose="02000600000000000000" pitchFamily="2" charset="0"/>
              </a:rPr>
              <a:t>те </a:t>
            </a:r>
            <a:r>
              <a:rPr lang="kk-KZ" b="1" i="1" dirty="0" smtClean="0">
                <a:latin typeface="Segoe Print" panose="02000600000000000000" pitchFamily="2" charset="0"/>
              </a:rPr>
              <a:t>автор мынаны айтқысы келеді. Ол фотосурет</a:t>
            </a:r>
            <a:r>
              <a:rPr lang="kk-KZ" b="1" i="1" dirty="0" smtClean="0">
                <a:solidFill>
                  <a:srgbClr val="FF0000"/>
                </a:solidFill>
                <a:latin typeface="Segoe Print" panose="02000600000000000000" pitchFamily="2" charset="0"/>
              </a:rPr>
              <a:t>ке </a:t>
            </a:r>
            <a:r>
              <a:rPr lang="kk-KZ" b="1" i="1" dirty="0" smtClean="0">
                <a:latin typeface="Segoe Print" panose="02000600000000000000" pitchFamily="2" charset="0"/>
              </a:rPr>
              <a:t>көше</a:t>
            </a:r>
            <a:r>
              <a:rPr lang="kk-KZ" b="1" i="1" dirty="0" smtClean="0">
                <a:solidFill>
                  <a:srgbClr val="FF0000"/>
                </a:solidFill>
                <a:latin typeface="Segoe Print" panose="02000600000000000000" pitchFamily="2" charset="0"/>
              </a:rPr>
              <a:t>де</a:t>
            </a:r>
            <a:r>
              <a:rPr lang="kk-KZ" b="1" i="1" dirty="0" smtClean="0">
                <a:latin typeface="Segoe Print" panose="02000600000000000000" pitchFamily="2" charset="0"/>
              </a:rPr>
              <a:t> жүрген панасыз ит</a:t>
            </a:r>
            <a:r>
              <a:rPr lang="kk-KZ" b="1" i="1" dirty="0" smtClean="0">
                <a:solidFill>
                  <a:srgbClr val="FF0000"/>
                </a:solidFill>
                <a:latin typeface="Segoe Print" panose="02000600000000000000" pitchFamily="2" charset="0"/>
              </a:rPr>
              <a:t>ті</a:t>
            </a:r>
            <a:r>
              <a:rPr lang="kk-KZ" b="1" i="1" dirty="0" smtClean="0">
                <a:latin typeface="Segoe Print" panose="02000600000000000000" pitchFamily="2" charset="0"/>
              </a:rPr>
              <a:t> түсіріп алды. Ит мейірім</a:t>
            </a:r>
            <a:r>
              <a:rPr lang="kk-KZ" b="1" i="1" dirty="0" smtClean="0">
                <a:solidFill>
                  <a:srgbClr val="FF0000"/>
                </a:solidFill>
                <a:latin typeface="Segoe Print" panose="02000600000000000000" pitchFamily="2" charset="0"/>
              </a:rPr>
              <a:t>ге</a:t>
            </a:r>
            <a:r>
              <a:rPr lang="kk-KZ" b="1" i="1" dirty="0" smtClean="0">
                <a:latin typeface="Segoe Print" panose="02000600000000000000" pitchFamily="2" charset="0"/>
              </a:rPr>
              <a:t> зәру. Мен мұ</a:t>
            </a:r>
            <a:r>
              <a:rPr lang="kk-KZ" b="1" i="1" dirty="0" smtClean="0">
                <a:solidFill>
                  <a:srgbClr val="FF0000"/>
                </a:solidFill>
                <a:latin typeface="Segoe Print" panose="02000600000000000000" pitchFamily="2" charset="0"/>
              </a:rPr>
              <a:t>ны </a:t>
            </a:r>
            <a:r>
              <a:rPr lang="kk-KZ" b="1" i="1" dirty="0" smtClean="0">
                <a:latin typeface="Segoe Print" panose="02000600000000000000" pitchFamily="2" charset="0"/>
              </a:rPr>
              <a:t>о</a:t>
            </a:r>
            <a:r>
              <a:rPr lang="kk-KZ" b="1" i="1" dirty="0" smtClean="0">
                <a:solidFill>
                  <a:srgbClr val="FF0000"/>
                </a:solidFill>
                <a:latin typeface="Segoe Print" panose="02000600000000000000" pitchFamily="2" charset="0"/>
              </a:rPr>
              <a:t>ның</a:t>
            </a:r>
            <a:r>
              <a:rPr lang="kk-KZ" b="1" i="1" dirty="0" smtClean="0">
                <a:latin typeface="Segoe Print" panose="02000600000000000000" pitchFamily="2" charset="0"/>
              </a:rPr>
              <a:t> көз</a:t>
            </a:r>
            <a:r>
              <a:rPr lang="kk-KZ" b="1" i="1" dirty="0" smtClean="0">
                <a:solidFill>
                  <a:srgbClr val="FF0000"/>
                </a:solidFill>
                <a:latin typeface="Segoe Print" panose="02000600000000000000" pitchFamily="2" charset="0"/>
              </a:rPr>
              <a:t>дерінен </a:t>
            </a:r>
            <a:r>
              <a:rPr lang="kk-KZ" b="1" i="1" dirty="0" smtClean="0">
                <a:latin typeface="Segoe Print" panose="02000600000000000000" pitchFamily="2" charset="0"/>
              </a:rPr>
              <a:t>сездім. Көз</a:t>
            </a:r>
            <a:r>
              <a:rPr lang="kk-KZ" b="1" i="1" dirty="0" smtClean="0">
                <a:solidFill>
                  <a:srgbClr val="FF0000"/>
                </a:solidFill>
                <a:latin typeface="Segoe Print" panose="02000600000000000000" pitchFamily="2" charset="0"/>
              </a:rPr>
              <a:t>дері </a:t>
            </a:r>
            <a:r>
              <a:rPr lang="kk-KZ" b="1" i="1" dirty="0" smtClean="0">
                <a:latin typeface="Segoe Print" panose="02000600000000000000" pitchFamily="2" charset="0"/>
              </a:rPr>
              <a:t>жәудіреп, мұңайып отыр. Бен Хейн панасыз ит</a:t>
            </a:r>
            <a:r>
              <a:rPr lang="kk-KZ" b="1" i="1" dirty="0" smtClean="0">
                <a:solidFill>
                  <a:srgbClr val="FF0000"/>
                </a:solidFill>
                <a:latin typeface="Segoe Print" panose="02000600000000000000" pitchFamily="2" charset="0"/>
              </a:rPr>
              <a:t>ке</a:t>
            </a:r>
            <a:r>
              <a:rPr lang="kk-KZ" b="1" i="1" dirty="0" smtClean="0">
                <a:latin typeface="Segoe Print" panose="02000600000000000000" pitchFamily="2" charset="0"/>
              </a:rPr>
              <a:t> қиял</a:t>
            </a:r>
            <a:r>
              <a:rPr lang="kk-KZ" b="1" i="1" dirty="0" smtClean="0">
                <a:solidFill>
                  <a:srgbClr val="FF0000"/>
                </a:solidFill>
                <a:latin typeface="Segoe Print" panose="02000600000000000000" pitchFamily="2" charset="0"/>
              </a:rPr>
              <a:t>ымен</a:t>
            </a:r>
            <a:r>
              <a:rPr lang="kk-KZ" b="1" i="1" dirty="0" smtClean="0">
                <a:latin typeface="Segoe Print" panose="02000600000000000000" pitchFamily="2" charset="0"/>
              </a:rPr>
              <a:t> қуаныш сыйлағысы келді де, оның жанына еркелеп отырған мысық</a:t>
            </a:r>
            <a:r>
              <a:rPr lang="kk-KZ" b="1" i="1" dirty="0" smtClean="0">
                <a:solidFill>
                  <a:srgbClr val="FF0000"/>
                </a:solidFill>
                <a:latin typeface="Segoe Print" panose="02000600000000000000" pitchFamily="2" charset="0"/>
              </a:rPr>
              <a:t>тың</a:t>
            </a:r>
            <a:r>
              <a:rPr lang="kk-KZ" b="1" i="1" dirty="0" smtClean="0">
                <a:latin typeface="Segoe Print" panose="02000600000000000000" pitchFamily="2" charset="0"/>
              </a:rPr>
              <a:t> бейне</a:t>
            </a:r>
            <a:r>
              <a:rPr lang="kk-KZ" b="1" i="1" dirty="0" smtClean="0">
                <a:solidFill>
                  <a:srgbClr val="FF0000"/>
                </a:solidFill>
                <a:latin typeface="Segoe Print" panose="02000600000000000000" pitchFamily="2" charset="0"/>
              </a:rPr>
              <a:t>сін</a:t>
            </a:r>
            <a:r>
              <a:rPr lang="kk-KZ" b="1" i="1" dirty="0" smtClean="0">
                <a:latin typeface="Segoe Print" panose="02000600000000000000" pitchFamily="2" charset="0"/>
              </a:rPr>
              <a:t> қосты. Мен осы бейне</a:t>
            </a:r>
            <a:r>
              <a:rPr lang="kk-KZ" b="1" i="1" dirty="0" smtClean="0">
                <a:solidFill>
                  <a:srgbClr val="FF0000"/>
                </a:solidFill>
                <a:latin typeface="Segoe Print" panose="02000600000000000000" pitchFamily="2" charset="0"/>
              </a:rPr>
              <a:t>ге</a:t>
            </a:r>
            <a:r>
              <a:rPr lang="kk-KZ" b="1" i="1" dirty="0" smtClean="0">
                <a:latin typeface="Segoe Print" panose="02000600000000000000" pitchFamily="2" charset="0"/>
              </a:rPr>
              <a:t> түтас көз</a:t>
            </a:r>
            <a:r>
              <a:rPr lang="kk-KZ" b="1" i="1" dirty="0" smtClean="0">
                <a:solidFill>
                  <a:srgbClr val="FF0000"/>
                </a:solidFill>
                <a:latin typeface="Segoe Print" panose="02000600000000000000" pitchFamily="2" charset="0"/>
              </a:rPr>
              <a:t>бен</a:t>
            </a:r>
            <a:r>
              <a:rPr lang="kk-KZ" b="1" i="1" dirty="0" smtClean="0">
                <a:latin typeface="Segoe Print" panose="02000600000000000000" pitchFamily="2" charset="0"/>
              </a:rPr>
              <a:t> қарап, картина</a:t>
            </a:r>
            <a:r>
              <a:rPr lang="kk-KZ" b="1" i="1" dirty="0" smtClean="0">
                <a:solidFill>
                  <a:srgbClr val="FF0000"/>
                </a:solidFill>
                <a:latin typeface="Segoe Print" panose="02000600000000000000" pitchFamily="2" charset="0"/>
              </a:rPr>
              <a:t>ның</a:t>
            </a:r>
            <a:r>
              <a:rPr lang="kk-KZ" b="1" i="1" dirty="0" smtClean="0">
                <a:latin typeface="Segoe Print" panose="02000600000000000000" pitchFamily="2" charset="0"/>
              </a:rPr>
              <a:t> шынымен осындай екеніне сенгім келеді. Себебі мен мейірім мен қамқорлық қасиет</a:t>
            </a:r>
            <a:r>
              <a:rPr lang="kk-KZ" b="1" i="1" dirty="0" smtClean="0">
                <a:solidFill>
                  <a:srgbClr val="FF0000"/>
                </a:solidFill>
                <a:latin typeface="Segoe Print" panose="02000600000000000000" pitchFamily="2" charset="0"/>
              </a:rPr>
              <a:t>тің</a:t>
            </a:r>
            <a:r>
              <a:rPr lang="kk-KZ" b="1" i="1" dirty="0" smtClean="0">
                <a:latin typeface="Segoe Print" panose="02000600000000000000" pitchFamily="2" charset="0"/>
              </a:rPr>
              <a:t> барша жан иесінен табылғанын қалаймын.</a:t>
            </a:r>
            <a:endParaRPr lang="ru-RU" b="1" i="1" dirty="0">
              <a:latin typeface="Segoe Print" panose="02000600000000000000" pitchFamily="2" charset="0"/>
            </a:endParaRPr>
          </a:p>
        </p:txBody>
      </p:sp>
      <p:pic>
        <p:nvPicPr>
          <p:cNvPr id="7" name="Рисунок 6"/>
          <p:cNvPicPr>
            <a:picLocks noChangeAspect="1"/>
          </p:cNvPicPr>
          <p:nvPr/>
        </p:nvPicPr>
        <p:blipFill>
          <a:blip r:embed="rId4"/>
          <a:stretch>
            <a:fillRect/>
          </a:stretch>
        </p:blipFill>
        <p:spPr>
          <a:xfrm>
            <a:off x="7093527" y="3550784"/>
            <a:ext cx="4017819" cy="3307215"/>
          </a:xfrm>
          <a:prstGeom prst="rect">
            <a:avLst/>
          </a:prstGeom>
        </p:spPr>
      </p:pic>
      <p:pic>
        <p:nvPicPr>
          <p:cNvPr id="9" name="Picture 2" descr="Название: Раскраска Лист в линейку. Категория: Лист тетради в линейку. Теги: лист, тетрад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419" y="160572"/>
            <a:ext cx="6040582" cy="34277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51417" y="160572"/>
            <a:ext cx="6040583" cy="3416320"/>
          </a:xfrm>
          <a:prstGeom prst="rect">
            <a:avLst/>
          </a:prstGeom>
          <a:noFill/>
        </p:spPr>
        <p:txBody>
          <a:bodyPr wrap="square" rtlCol="0">
            <a:spAutoFit/>
          </a:bodyPr>
          <a:lstStyle/>
          <a:p>
            <a:r>
              <a:rPr lang="kk-KZ" b="1" i="1" dirty="0">
                <a:latin typeface="Segoe Print" panose="02000600000000000000" pitchFamily="2" charset="0"/>
              </a:rPr>
              <a:t> </a:t>
            </a:r>
            <a:r>
              <a:rPr lang="kk-KZ" b="1" i="1" dirty="0" smtClean="0">
                <a:latin typeface="Segoe Print" panose="02000600000000000000" pitchFamily="2" charset="0"/>
              </a:rPr>
              <a:t>Моли ана</a:t>
            </a:r>
            <a:r>
              <a:rPr lang="kk-KZ" b="1" i="1" dirty="0" smtClean="0">
                <a:solidFill>
                  <a:srgbClr val="FF0000"/>
                </a:solidFill>
                <a:latin typeface="Segoe Print" panose="02000600000000000000" pitchFamily="2" charset="0"/>
              </a:rPr>
              <a:t>сымен</a:t>
            </a:r>
            <a:r>
              <a:rPr lang="kk-KZ" b="1" i="1" dirty="0" smtClean="0">
                <a:latin typeface="Segoe Print" panose="02000600000000000000" pitchFamily="2" charset="0"/>
              </a:rPr>
              <a:t> бірге Нью- Иорк</a:t>
            </a:r>
            <a:r>
              <a:rPr lang="kk-KZ" b="1" i="1" dirty="0" smtClean="0">
                <a:solidFill>
                  <a:srgbClr val="FF0000"/>
                </a:solidFill>
                <a:latin typeface="Segoe Print" panose="02000600000000000000" pitchFamily="2" charset="0"/>
              </a:rPr>
              <a:t>тың</a:t>
            </a:r>
            <a:r>
              <a:rPr lang="kk-KZ" b="1" i="1" dirty="0" smtClean="0">
                <a:latin typeface="Segoe Print" panose="02000600000000000000" pitchFamily="2" charset="0"/>
              </a:rPr>
              <a:t> кедей аудан</a:t>
            </a:r>
            <a:r>
              <a:rPr lang="kk-KZ" b="1" i="1" dirty="0" smtClean="0">
                <a:solidFill>
                  <a:srgbClr val="FF0000"/>
                </a:solidFill>
                <a:latin typeface="Segoe Print" panose="02000600000000000000" pitchFamily="2" charset="0"/>
              </a:rPr>
              <a:t>дарының</a:t>
            </a:r>
            <a:r>
              <a:rPr lang="kk-KZ" b="1" i="1" dirty="0" smtClean="0">
                <a:latin typeface="Segoe Print" panose="02000600000000000000" pitchFamily="2" charset="0"/>
              </a:rPr>
              <a:t> бірінде пәтер жалдап тұрады. Бен Хейн Моли</a:t>
            </a:r>
            <a:r>
              <a:rPr lang="kk-KZ" b="1" i="1" dirty="0" smtClean="0">
                <a:solidFill>
                  <a:srgbClr val="FF0000"/>
                </a:solidFill>
                <a:latin typeface="Segoe Print" panose="02000600000000000000" pitchFamily="2" charset="0"/>
              </a:rPr>
              <a:t>дің</a:t>
            </a:r>
            <a:r>
              <a:rPr lang="kk-KZ" b="1" i="1" dirty="0" smtClean="0">
                <a:latin typeface="Segoe Print" panose="02000600000000000000" pitchFamily="2" charset="0"/>
              </a:rPr>
              <a:t> ана</a:t>
            </a:r>
            <a:r>
              <a:rPr lang="kk-KZ" b="1" i="1" dirty="0" smtClean="0">
                <a:solidFill>
                  <a:srgbClr val="FF0000"/>
                </a:solidFill>
                <a:latin typeface="Segoe Print" panose="02000600000000000000" pitchFamily="2" charset="0"/>
              </a:rPr>
              <a:t>сымен </a:t>
            </a:r>
            <a:r>
              <a:rPr lang="kk-KZ" b="1" i="1" dirty="0" smtClean="0">
                <a:latin typeface="Segoe Print" panose="02000600000000000000" pitchFamily="2" charset="0"/>
              </a:rPr>
              <a:t>бірге әдемі үй</a:t>
            </a:r>
            <a:r>
              <a:rPr lang="kk-KZ" b="1" i="1" dirty="0" smtClean="0">
                <a:solidFill>
                  <a:srgbClr val="FF0000"/>
                </a:solidFill>
                <a:latin typeface="Segoe Print" panose="02000600000000000000" pitchFamily="2" charset="0"/>
              </a:rPr>
              <a:t>лерге </a:t>
            </a:r>
            <a:r>
              <a:rPr lang="kk-KZ" b="1" i="1" dirty="0" smtClean="0">
                <a:latin typeface="Segoe Print" panose="02000600000000000000" pitchFamily="2" charset="0"/>
              </a:rPr>
              <a:t>қарап тұрған сәтін фото</a:t>
            </a:r>
            <a:r>
              <a:rPr lang="kk-KZ" b="1" i="1" dirty="0" smtClean="0">
                <a:solidFill>
                  <a:srgbClr val="FF0000"/>
                </a:solidFill>
                <a:latin typeface="Segoe Print" panose="02000600000000000000" pitchFamily="2" charset="0"/>
              </a:rPr>
              <a:t>ға </a:t>
            </a:r>
            <a:r>
              <a:rPr lang="kk-KZ" b="1" i="1" dirty="0" smtClean="0">
                <a:latin typeface="Segoe Print" panose="02000600000000000000" pitchFamily="2" charset="0"/>
              </a:rPr>
              <a:t>түсіріп алды да қиял</a:t>
            </a:r>
            <a:r>
              <a:rPr lang="kk-KZ" b="1" i="1" dirty="0" smtClean="0">
                <a:solidFill>
                  <a:srgbClr val="FF0000"/>
                </a:solidFill>
                <a:latin typeface="Segoe Print" panose="02000600000000000000" pitchFamily="2" charset="0"/>
              </a:rPr>
              <a:t>ына </a:t>
            </a:r>
            <a:r>
              <a:rPr lang="kk-KZ" b="1" i="1" dirty="0" smtClean="0">
                <a:latin typeface="Segoe Print" panose="02000600000000000000" pitchFamily="2" charset="0"/>
              </a:rPr>
              <a:t>ерік берді. Бұл сурет</a:t>
            </a:r>
            <a:r>
              <a:rPr lang="kk-KZ" b="1" i="1" dirty="0" smtClean="0">
                <a:solidFill>
                  <a:srgbClr val="FF0000"/>
                </a:solidFill>
                <a:latin typeface="Segoe Print" panose="02000600000000000000" pitchFamily="2" charset="0"/>
              </a:rPr>
              <a:t>шінің</a:t>
            </a:r>
            <a:r>
              <a:rPr lang="kk-KZ" b="1" i="1" dirty="0" smtClean="0">
                <a:latin typeface="Segoe Print" panose="02000600000000000000" pitchFamily="2" charset="0"/>
              </a:rPr>
              <a:t> басқа</a:t>
            </a:r>
            <a:r>
              <a:rPr lang="kk-KZ" b="1" i="1" dirty="0" smtClean="0">
                <a:solidFill>
                  <a:srgbClr val="FF0000"/>
                </a:solidFill>
                <a:latin typeface="Segoe Print" panose="02000600000000000000" pitchFamily="2" charset="0"/>
              </a:rPr>
              <a:t>лардан </a:t>
            </a:r>
            <a:r>
              <a:rPr lang="kk-KZ" b="1" i="1" dirty="0" smtClean="0">
                <a:latin typeface="Segoe Print" panose="02000600000000000000" pitchFamily="2" charset="0"/>
              </a:rPr>
              <a:t>ерекшелігі адам </a:t>
            </a:r>
            <a:r>
              <a:rPr lang="kk-KZ" b="1" i="1" dirty="0">
                <a:latin typeface="Segoe Print" panose="02000600000000000000" pitchFamily="2" charset="0"/>
              </a:rPr>
              <a:t>жанына қиял</a:t>
            </a:r>
            <a:r>
              <a:rPr lang="kk-KZ" b="1" i="1" dirty="0">
                <a:solidFill>
                  <a:srgbClr val="FF0000"/>
                </a:solidFill>
                <a:latin typeface="Segoe Print" panose="02000600000000000000" pitchFamily="2" charset="0"/>
              </a:rPr>
              <a:t>ымен</a:t>
            </a:r>
            <a:r>
              <a:rPr lang="kk-KZ" b="1" i="1" dirty="0">
                <a:latin typeface="Segoe Print" panose="02000600000000000000" pitchFamily="2" charset="0"/>
              </a:rPr>
              <a:t>, ниет</a:t>
            </a:r>
            <a:r>
              <a:rPr lang="kk-KZ" b="1" i="1" dirty="0">
                <a:solidFill>
                  <a:srgbClr val="FF0000"/>
                </a:solidFill>
                <a:latin typeface="Segoe Print" panose="02000600000000000000" pitchFamily="2" charset="0"/>
              </a:rPr>
              <a:t>імен</a:t>
            </a:r>
            <a:r>
              <a:rPr lang="kk-KZ" b="1" i="1" dirty="0">
                <a:latin typeface="Segoe Print" panose="02000600000000000000" pitchFamily="2" charset="0"/>
              </a:rPr>
              <a:t> қуаныш </a:t>
            </a:r>
            <a:r>
              <a:rPr lang="kk-KZ" b="1" i="1" dirty="0" smtClean="0">
                <a:latin typeface="Segoe Print" panose="02000600000000000000" pitchFamily="2" charset="0"/>
              </a:rPr>
              <a:t>сыйлағысы кеп тұратын. </a:t>
            </a:r>
            <a:endParaRPr lang="kk-KZ" b="1" i="1" dirty="0">
              <a:latin typeface="Segoe Print" panose="02000600000000000000" pitchFamily="2" charset="0"/>
            </a:endParaRPr>
          </a:p>
          <a:p>
            <a:r>
              <a:rPr lang="kk-KZ" b="1" i="1" dirty="0" smtClean="0">
                <a:latin typeface="Segoe Print" panose="02000600000000000000" pitchFamily="2" charset="0"/>
              </a:rPr>
              <a:t>   Міне Моли</a:t>
            </a:r>
            <a:r>
              <a:rPr lang="kk-KZ" b="1" i="1" dirty="0" smtClean="0">
                <a:solidFill>
                  <a:srgbClr val="FF0000"/>
                </a:solidFill>
                <a:latin typeface="Segoe Print" panose="02000600000000000000" pitchFamily="2" charset="0"/>
              </a:rPr>
              <a:t>дің </a:t>
            </a:r>
            <a:r>
              <a:rPr lang="kk-KZ" b="1" i="1" dirty="0" smtClean="0">
                <a:latin typeface="Segoe Print" panose="02000600000000000000" pitchFamily="2" charset="0"/>
              </a:rPr>
              <a:t>өз үй</a:t>
            </a:r>
            <a:r>
              <a:rPr lang="kk-KZ" b="1" i="1" dirty="0" smtClean="0">
                <a:solidFill>
                  <a:srgbClr val="FF0000"/>
                </a:solidFill>
                <a:latin typeface="Segoe Print" panose="02000600000000000000" pitchFamily="2" charset="0"/>
              </a:rPr>
              <a:t>і</a:t>
            </a:r>
            <a:r>
              <a:rPr lang="kk-KZ" b="1" i="1" dirty="0" smtClean="0">
                <a:latin typeface="Segoe Print" panose="02000600000000000000" pitchFamily="2" charset="0"/>
              </a:rPr>
              <a:t> бар! Екі қабатты, екінші қабат</a:t>
            </a:r>
            <a:r>
              <a:rPr lang="kk-KZ" b="1" i="1" dirty="0" smtClean="0">
                <a:solidFill>
                  <a:srgbClr val="FF0000"/>
                </a:solidFill>
                <a:latin typeface="Segoe Print" panose="02000600000000000000" pitchFamily="2" charset="0"/>
              </a:rPr>
              <a:t>та</a:t>
            </a:r>
            <a:r>
              <a:rPr lang="kk-KZ" b="1" i="1" dirty="0" smtClean="0">
                <a:latin typeface="Segoe Print" panose="02000600000000000000" pitchFamily="2" charset="0"/>
              </a:rPr>
              <a:t> қыз</a:t>
            </a:r>
            <a:r>
              <a:rPr lang="kk-KZ" b="1" i="1" dirty="0" smtClean="0">
                <a:solidFill>
                  <a:srgbClr val="FF0000"/>
                </a:solidFill>
                <a:latin typeface="Segoe Print" panose="02000600000000000000" pitchFamily="2" charset="0"/>
              </a:rPr>
              <a:t>дың</a:t>
            </a:r>
            <a:r>
              <a:rPr lang="kk-KZ" b="1" i="1" dirty="0" smtClean="0">
                <a:latin typeface="Segoe Print" panose="02000600000000000000" pitchFamily="2" charset="0"/>
              </a:rPr>
              <a:t> өз бөлме</a:t>
            </a:r>
            <a:r>
              <a:rPr lang="kk-KZ" b="1" i="1" dirty="0" smtClean="0">
                <a:solidFill>
                  <a:srgbClr val="FF0000"/>
                </a:solidFill>
                <a:latin typeface="Segoe Print" panose="02000600000000000000" pitchFamily="2" charset="0"/>
              </a:rPr>
              <a:t>сі </a:t>
            </a:r>
            <a:r>
              <a:rPr lang="kk-KZ" b="1" i="1" dirty="0" smtClean="0">
                <a:latin typeface="Segoe Print" panose="02000600000000000000" pitchFamily="2" charset="0"/>
              </a:rPr>
              <a:t>бар. Моли өз бақша</a:t>
            </a:r>
            <a:r>
              <a:rPr lang="kk-KZ" b="1" i="1" dirty="0" smtClean="0">
                <a:solidFill>
                  <a:srgbClr val="FF0000"/>
                </a:solidFill>
                <a:latin typeface="Segoe Print" panose="02000600000000000000" pitchFamily="2" charset="0"/>
              </a:rPr>
              <a:t>сында</a:t>
            </a:r>
            <a:r>
              <a:rPr lang="kk-KZ" b="1" i="1" dirty="0" smtClean="0">
                <a:latin typeface="Segoe Print" panose="02000600000000000000" pitchFamily="2" charset="0"/>
              </a:rPr>
              <a:t>ғы ағаш</a:t>
            </a:r>
            <a:r>
              <a:rPr lang="kk-KZ" b="1" i="1" dirty="0" smtClean="0">
                <a:solidFill>
                  <a:srgbClr val="FF0000"/>
                </a:solidFill>
                <a:latin typeface="Segoe Print" panose="02000600000000000000" pitchFamily="2" charset="0"/>
              </a:rPr>
              <a:t>тың</a:t>
            </a:r>
            <a:r>
              <a:rPr lang="kk-KZ" b="1" i="1" dirty="0" smtClean="0">
                <a:latin typeface="Segoe Print" panose="02000600000000000000" pitchFamily="2" charset="0"/>
              </a:rPr>
              <a:t> саясында отырып, сүйікті кітаб</a:t>
            </a:r>
            <a:r>
              <a:rPr lang="kk-KZ" b="1" i="1" dirty="0" smtClean="0">
                <a:solidFill>
                  <a:srgbClr val="FF0000"/>
                </a:solidFill>
                <a:latin typeface="Segoe Print" panose="02000600000000000000" pitchFamily="2" charset="0"/>
              </a:rPr>
              <a:t>ын</a:t>
            </a:r>
            <a:r>
              <a:rPr lang="kk-KZ" b="1" i="1" dirty="0" smtClean="0">
                <a:latin typeface="Segoe Print" panose="02000600000000000000" pitchFamily="2" charset="0"/>
              </a:rPr>
              <a:t> оқи алады. Өзі көрмеген әке</a:t>
            </a:r>
            <a:r>
              <a:rPr lang="kk-KZ" b="1" i="1" dirty="0" smtClean="0">
                <a:solidFill>
                  <a:srgbClr val="FF0000"/>
                </a:solidFill>
                <a:latin typeface="Segoe Print" panose="02000600000000000000" pitchFamily="2" charset="0"/>
              </a:rPr>
              <a:t>сі</a:t>
            </a:r>
            <a:r>
              <a:rPr lang="kk-KZ" b="1" i="1" dirty="0" smtClean="0">
                <a:latin typeface="Segoe Print" panose="02000600000000000000" pitchFamily="2" charset="0"/>
              </a:rPr>
              <a:t> де оралып, ана</a:t>
            </a:r>
            <a:r>
              <a:rPr lang="kk-KZ" b="1" i="1" dirty="0" smtClean="0">
                <a:solidFill>
                  <a:srgbClr val="FF0000"/>
                </a:solidFill>
                <a:latin typeface="Segoe Print" panose="02000600000000000000" pitchFamily="2" charset="0"/>
              </a:rPr>
              <a:t>сы</a:t>
            </a:r>
            <a:r>
              <a:rPr lang="kk-KZ" b="1" i="1" dirty="0" smtClean="0">
                <a:latin typeface="Segoe Print" panose="02000600000000000000" pitchFamily="2" charset="0"/>
              </a:rPr>
              <a:t> екеуін қалағанынша қыдыртады...</a:t>
            </a:r>
            <a:endParaRPr lang="ru-RU" b="1" i="1" dirty="0">
              <a:latin typeface="Segoe Print" panose="02000600000000000000" pitchFamily="2" charset="0"/>
            </a:endParaRPr>
          </a:p>
        </p:txBody>
      </p:sp>
      <p:pic>
        <p:nvPicPr>
          <p:cNvPr id="5128" name="Picture 8" descr="PhotoshopSunduchok - Бьющееся сердце анимация"/>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6908" y="2208233"/>
            <a:ext cx="1039091" cy="101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8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12192000" cy="1289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a:t>
            </a: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8" name="Прямоугольник 7"/>
          <p:cNvSpPr/>
          <p:nvPr/>
        </p:nvSpPr>
        <p:spPr>
          <a:xfrm>
            <a:off x="2100572" y="96210"/>
            <a:ext cx="10143526" cy="1477328"/>
          </a:xfrm>
          <a:prstGeom prst="rect">
            <a:avLst/>
          </a:prstGeom>
        </p:spPr>
        <p:txBody>
          <a:bodyPr wrap="square">
            <a:spAutoFit/>
          </a:bodyPr>
          <a:lstStyle/>
          <a:p>
            <a:r>
              <a:rPr lang="kk-KZ" sz="2400" b="1" dirty="0">
                <a:solidFill>
                  <a:schemeClr val="bg1"/>
                </a:solidFill>
                <a:latin typeface="Bahnschrift" panose="020B0502040204020203" pitchFamily="34" charset="0"/>
              </a:rPr>
              <a:t>Мәтіннен дара және күрделі, деректі және </a:t>
            </a:r>
            <a:r>
              <a:rPr lang="kk-KZ" sz="2400" b="1" dirty="0" smtClean="0">
                <a:solidFill>
                  <a:schemeClr val="bg1"/>
                </a:solidFill>
                <a:latin typeface="Bahnschrift" panose="020B0502040204020203" pitchFamily="34" charset="0"/>
              </a:rPr>
              <a:t>дерексіз зат </a:t>
            </a:r>
            <a:r>
              <a:rPr lang="kk-KZ" sz="2400" b="1" dirty="0">
                <a:solidFill>
                  <a:schemeClr val="bg1"/>
                </a:solidFill>
                <a:latin typeface="Bahnschrift" panose="020B0502040204020203" pitchFamily="34" charset="0"/>
              </a:rPr>
              <a:t>есімдерді тауып жазыңыздар. </a:t>
            </a:r>
            <a:r>
              <a:rPr lang="kk-KZ" sz="2400" b="1" dirty="0" smtClean="0">
                <a:solidFill>
                  <a:schemeClr val="bg1"/>
                </a:solidFill>
                <a:latin typeface="Bahnschrift" panose="020B0502040204020203" pitchFamily="34" charset="0"/>
              </a:rPr>
              <a:t>Зат </a:t>
            </a:r>
            <a:r>
              <a:rPr lang="kk-KZ" sz="2400" b="1" dirty="0">
                <a:solidFill>
                  <a:schemeClr val="bg1"/>
                </a:solidFill>
                <a:latin typeface="Bahnschrift" panose="020B0502040204020203" pitchFamily="34" charset="0"/>
              </a:rPr>
              <a:t>есімнің қалай түрленіп тұрғанын </a:t>
            </a:r>
            <a:r>
              <a:rPr lang="kk-KZ" sz="2400" b="1" dirty="0" smtClean="0">
                <a:solidFill>
                  <a:schemeClr val="bg1"/>
                </a:solidFill>
                <a:latin typeface="Bahnschrift" panose="020B0502040204020203" pitchFamily="34" charset="0"/>
              </a:rPr>
              <a:t>анықтаңыздар</a:t>
            </a:r>
            <a:r>
              <a:rPr lang="kk-KZ" sz="2400" b="1" dirty="0">
                <a:solidFill>
                  <a:schemeClr val="bg1"/>
                </a:solidFill>
                <a:latin typeface="Bahnschrift" panose="020B0502040204020203" pitchFamily="34" charset="0"/>
              </a:rPr>
              <a:t>. </a:t>
            </a:r>
            <a:endParaRPr lang="ru-RU" sz="2400" dirty="0">
              <a:solidFill>
                <a:schemeClr val="bg1"/>
              </a:solidFill>
              <a:latin typeface="Bahnschrift" panose="020B0502040204020203" pitchFamily="34" charset="0"/>
            </a:endParaRPr>
          </a:p>
          <a:p>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Прямоугольник 17"/>
          <p:cNvSpPr/>
          <p:nvPr/>
        </p:nvSpPr>
        <p:spPr>
          <a:xfrm>
            <a:off x="144587" y="359354"/>
            <a:ext cx="1955985" cy="461665"/>
          </a:xfrm>
          <a:prstGeom prst="rect">
            <a:avLst/>
          </a:prstGeom>
        </p:spPr>
        <p:txBody>
          <a:bodyPr wrap="none">
            <a:spAutoFit/>
          </a:bodyPr>
          <a:lstStyle/>
          <a:p>
            <a:pPr>
              <a:spcBef>
                <a:spcPct val="0"/>
              </a:spcBef>
            </a:pPr>
            <a:r>
              <a:rPr lang="kk-KZ" altLang="ru-RU" sz="2400" b="1" dirty="0" smtClean="0">
                <a:solidFill>
                  <a:schemeClr val="bg1"/>
                </a:solidFill>
                <a:latin typeface="Bahnschrift" panose="020B0502040204020203" pitchFamily="34" charset="0"/>
                <a:cs typeface="Tahoma" panose="020B0604030504040204" pitchFamily="34" charset="0"/>
              </a:rPr>
              <a:t>3-тапсырма.</a:t>
            </a:r>
            <a:endParaRPr lang="ru-RU" altLang="ru-RU" sz="2400" b="1" dirty="0">
              <a:solidFill>
                <a:schemeClr val="bg1"/>
              </a:solidFill>
              <a:latin typeface="Bahnschrift" panose="020B0502040204020203" pitchFamily="34" charset="0"/>
              <a:cs typeface="Tahoma" panose="020B0604030504040204" pitchFamily="34" charset="0"/>
            </a:endParaRPr>
          </a:p>
        </p:txBody>
      </p:sp>
      <p:sp>
        <p:nvSpPr>
          <p:cNvPr id="23" name="Блок-схема: внутренняя память 22"/>
          <p:cNvSpPr/>
          <p:nvPr/>
        </p:nvSpPr>
        <p:spPr>
          <a:xfrm>
            <a:off x="1271659" y="1722591"/>
            <a:ext cx="3078668" cy="461382"/>
          </a:xfrm>
          <a:prstGeom prst="flowChartInternalStorage">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smtClean="0">
                <a:solidFill>
                  <a:srgbClr val="0070C0"/>
                </a:solidFill>
                <a:latin typeface="Bahnschrift" panose="020B0502040204020203" pitchFamily="34" charset="0"/>
              </a:rPr>
              <a:t>Дескрипторлары</a:t>
            </a:r>
            <a:endParaRPr lang="ru-RU" sz="2400" b="1" dirty="0">
              <a:solidFill>
                <a:srgbClr val="0070C0"/>
              </a:solidFill>
              <a:latin typeface="Bahnschrift" panose="020B0502040204020203" pitchFamily="34" charset="0"/>
            </a:endParaRPr>
          </a:p>
        </p:txBody>
      </p:sp>
      <p:sp>
        <p:nvSpPr>
          <p:cNvPr id="24" name="Стрелка углом вверх 23"/>
          <p:cNvSpPr/>
          <p:nvPr/>
        </p:nvSpPr>
        <p:spPr>
          <a:xfrm rot="5400000">
            <a:off x="-746516" y="3544483"/>
            <a:ext cx="3075709" cy="558129"/>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5" name="Рисунок 24"/>
          <p:cNvPicPr>
            <a:picLocks noChangeAspect="1"/>
          </p:cNvPicPr>
          <p:nvPr/>
        </p:nvPicPr>
        <p:blipFill rotWithShape="1">
          <a:blip r:embed="rId2"/>
          <a:srcRect l="27858" t="61190" r="17959" b="22480"/>
          <a:stretch/>
        </p:blipFill>
        <p:spPr>
          <a:xfrm>
            <a:off x="391170" y="6525491"/>
            <a:ext cx="11706201" cy="109562"/>
          </a:xfrm>
          <a:prstGeom prst="rect">
            <a:avLst/>
          </a:prstGeom>
        </p:spPr>
      </p:pic>
      <p:sp>
        <p:nvSpPr>
          <p:cNvPr id="19" name="TextBox 18"/>
          <p:cNvSpPr txBox="1"/>
          <p:nvPr/>
        </p:nvSpPr>
        <p:spPr>
          <a:xfrm>
            <a:off x="949299" y="3041648"/>
            <a:ext cx="7917552" cy="830997"/>
          </a:xfrm>
          <a:prstGeom prst="rect">
            <a:avLst/>
          </a:prstGeom>
          <a:noFill/>
        </p:spPr>
        <p:txBody>
          <a:bodyPr wrap="none" rtlCol="0">
            <a:spAutoFit/>
          </a:bodyPr>
          <a:lstStyle/>
          <a:p>
            <a:pPr marL="285750" indent="-285750">
              <a:buFont typeface="Wingdings" panose="05000000000000000000" pitchFamily="2" charset="2"/>
              <a:buChar char="v"/>
            </a:pPr>
            <a:r>
              <a:rPr lang="kk-KZ" sz="2400" b="1" dirty="0">
                <a:solidFill>
                  <a:srgbClr val="0070C0"/>
                </a:solidFill>
                <a:latin typeface="Bahnschrift" panose="020B0502040204020203" pitchFamily="34" charset="0"/>
              </a:rPr>
              <a:t>Мәтіннен дара және күрделі, деректі және </a:t>
            </a:r>
            <a:r>
              <a:rPr lang="kk-KZ" sz="2400" b="1" dirty="0" smtClean="0">
                <a:solidFill>
                  <a:srgbClr val="0070C0"/>
                </a:solidFill>
                <a:latin typeface="Bahnschrift" panose="020B0502040204020203" pitchFamily="34" charset="0"/>
              </a:rPr>
              <a:t>дерексіз</a:t>
            </a:r>
          </a:p>
          <a:p>
            <a:r>
              <a:rPr lang="kk-KZ" sz="2400" b="1" dirty="0">
                <a:solidFill>
                  <a:srgbClr val="0070C0"/>
                </a:solidFill>
                <a:latin typeface="Bahnschrift" panose="020B0502040204020203" pitchFamily="34" charset="0"/>
              </a:rPr>
              <a:t> </a:t>
            </a:r>
            <a:r>
              <a:rPr lang="kk-KZ" sz="2400" b="1" dirty="0" smtClean="0">
                <a:solidFill>
                  <a:srgbClr val="0070C0"/>
                </a:solidFill>
                <a:latin typeface="Bahnschrift" panose="020B0502040204020203" pitchFamily="34" charset="0"/>
              </a:rPr>
              <a:t>   зат </a:t>
            </a:r>
            <a:r>
              <a:rPr lang="kk-KZ" sz="2400" b="1" dirty="0">
                <a:solidFill>
                  <a:srgbClr val="0070C0"/>
                </a:solidFill>
                <a:latin typeface="Bahnschrift" panose="020B0502040204020203" pitchFamily="34" charset="0"/>
              </a:rPr>
              <a:t>есімдерді тауып </a:t>
            </a:r>
            <a:r>
              <a:rPr lang="kk-KZ" sz="2400" b="1" dirty="0" smtClean="0">
                <a:solidFill>
                  <a:srgbClr val="0070C0"/>
                </a:solidFill>
                <a:latin typeface="Bahnschrift" panose="020B0502040204020203" pitchFamily="34" charset="0"/>
              </a:rPr>
              <a:t>жазады;</a:t>
            </a:r>
            <a:endParaRPr lang="ru-RU" sz="2400" dirty="0">
              <a:solidFill>
                <a:srgbClr val="0070C0"/>
              </a:solidFill>
            </a:endParaRPr>
          </a:p>
        </p:txBody>
      </p:sp>
      <p:sp>
        <p:nvSpPr>
          <p:cNvPr id="27" name="TextBox 26"/>
          <p:cNvSpPr txBox="1"/>
          <p:nvPr/>
        </p:nvSpPr>
        <p:spPr>
          <a:xfrm>
            <a:off x="949299" y="4078815"/>
            <a:ext cx="6886822" cy="461665"/>
          </a:xfrm>
          <a:prstGeom prst="rect">
            <a:avLst/>
          </a:prstGeom>
          <a:noFill/>
        </p:spPr>
        <p:txBody>
          <a:bodyPr wrap="none" rtlCol="0">
            <a:spAutoFit/>
          </a:bodyPr>
          <a:lstStyle/>
          <a:p>
            <a:pPr marL="285750" indent="-285750">
              <a:buFont typeface="Wingdings" panose="05000000000000000000" pitchFamily="2" charset="2"/>
              <a:buChar char="v"/>
            </a:pPr>
            <a:r>
              <a:rPr lang="kk-KZ" sz="2400" b="1" dirty="0" smtClean="0">
                <a:solidFill>
                  <a:srgbClr val="0070C0"/>
                </a:solidFill>
                <a:latin typeface="Bahnschrift" panose="020B0502040204020203" pitchFamily="34" charset="0"/>
              </a:rPr>
              <a:t>Зат есімнің мағыналық түрлерін анықтайды;</a:t>
            </a:r>
            <a:endParaRPr lang="ru-RU" sz="2400" dirty="0">
              <a:solidFill>
                <a:srgbClr val="0070C0"/>
              </a:solidFill>
            </a:endParaRPr>
          </a:p>
        </p:txBody>
      </p:sp>
      <p:sp>
        <p:nvSpPr>
          <p:cNvPr id="29" name="Прямоугольник 28"/>
          <p:cNvSpPr/>
          <p:nvPr/>
        </p:nvSpPr>
        <p:spPr>
          <a:xfrm>
            <a:off x="548935" y="6324207"/>
            <a:ext cx="11390670" cy="119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ru-RU" altLang="ru-RU" sz="2800" b="1"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409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59526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Мәтінді оқыңыз.</a:t>
            </a:r>
            <a:endParaRPr lang="ru-RU" altLang="ru-RU" sz="1600" b="1" dirty="0">
              <a:solidFill>
                <a:schemeClr val="bg1"/>
              </a:solidFill>
              <a:latin typeface="Tahoma" panose="020B0604030504040204" pitchFamily="34" charset="0"/>
              <a:cs typeface="Tahoma" panose="020B0604030504040204" pitchFamily="34" charset="0"/>
            </a:endParaRPr>
          </a:p>
        </p:txBody>
      </p:sp>
      <p:sp>
        <p:nvSpPr>
          <p:cNvPr id="11" name="Стрелка углом вверх 10"/>
          <p:cNvSpPr/>
          <p:nvPr/>
        </p:nvSpPr>
        <p:spPr>
          <a:xfrm rot="5400000">
            <a:off x="-2515434" y="3651507"/>
            <a:ext cx="5690978" cy="355310"/>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330055" y="983673"/>
            <a:ext cx="11316626" cy="5632311"/>
          </a:xfrm>
          <a:prstGeom prst="rect">
            <a:avLst/>
          </a:prstGeom>
        </p:spPr>
        <p:txBody>
          <a:bodyPr wrap="square">
            <a:spAutoFit/>
          </a:bodyPr>
          <a:lstStyle/>
          <a:p>
            <a:r>
              <a:rPr lang="ru-RU" sz="2400" dirty="0" smtClean="0">
                <a:solidFill>
                  <a:srgbClr val="002060"/>
                </a:solidFill>
                <a:latin typeface="Bahnschrift" panose="020B0502040204020203" pitchFamily="34" charset="0"/>
              </a:rPr>
              <a:t>Бельгиялық суретші </a:t>
            </a:r>
            <a:r>
              <a:rPr lang="ru-RU" sz="2400" dirty="0">
                <a:solidFill>
                  <a:srgbClr val="002060"/>
                </a:solidFill>
                <a:latin typeface="Bahnschrift" panose="020B0502040204020203" pitchFamily="34" charset="0"/>
              </a:rPr>
              <a:t>Бен Хейн фотосурет пен қарындашпен салған суреттерді біріктіре отырып, қиял мен шындықтың араласқан әлемін жасап шығарды.Бұл картиналардың ешқандай құпиясы жоқ. Әуелі Бен қағазға салар дүниесінің нобайын сызып алады. Содан соң нысанын шынайы бейнесінде суретке түсіріп алады. Артынан суретін фотошопта өңдеп, қаныққан түрлі түстер үстемелейді. Соның нәтижесінде таңғажайып туынды дүниеге келеді. Бары сол ғана. Әрине бұл үшін үлкен </a:t>
            </a:r>
            <a:r>
              <a:rPr lang="ru-RU" sz="2400" dirty="0" smtClean="0">
                <a:solidFill>
                  <a:srgbClr val="002060"/>
                </a:solidFill>
                <a:latin typeface="Bahnschrift" panose="020B0502040204020203" pitchFamily="34" charset="0"/>
              </a:rPr>
              <a:t>ерік-жігермен </a:t>
            </a:r>
            <a:r>
              <a:rPr lang="ru-RU" sz="2400" dirty="0">
                <a:solidFill>
                  <a:srgbClr val="002060"/>
                </a:solidFill>
                <a:latin typeface="Bahnschrift" panose="020B0502040204020203" pitchFamily="34" charset="0"/>
              </a:rPr>
              <a:t>қатар табиғи таланттың да керегі анық. Бен 2010 жылы алғашқы картинасын </a:t>
            </a:r>
            <a:r>
              <a:rPr lang="ru-RU" sz="2400" dirty="0" smtClean="0">
                <a:solidFill>
                  <a:srgbClr val="002060"/>
                </a:solidFill>
                <a:latin typeface="Bahnschrift" panose="020B0502040204020203" pitchFamily="34" charset="0"/>
              </a:rPr>
              <a:t>жасап </a:t>
            </a:r>
            <a:r>
              <a:rPr lang="ru-RU" sz="2400" dirty="0">
                <a:solidFill>
                  <a:srgbClr val="002060"/>
                </a:solidFill>
                <a:latin typeface="Bahnschrift" panose="020B0502040204020203" pitchFamily="34" charset="0"/>
              </a:rPr>
              <a:t>шығарды. Қазір суретшінің коллекциясында 100-ге жуық картиналар бар. Олардың тақырыбы: махаббат, еркіндік, достық, өлімнен кейінгі өмір, және т.б</a:t>
            </a:r>
            <a:r>
              <a:rPr lang="ru-RU" sz="2400" dirty="0" smtClean="0">
                <a:solidFill>
                  <a:srgbClr val="002060"/>
                </a:solidFill>
                <a:latin typeface="Bahnschrift" panose="020B0502040204020203" pitchFamily="34" charset="0"/>
              </a:rPr>
              <a:t>. «</a:t>
            </a:r>
            <a:r>
              <a:rPr lang="ru-RU" sz="2400" dirty="0">
                <a:solidFill>
                  <a:srgbClr val="002060"/>
                </a:solidFill>
                <a:latin typeface="Bahnschrift" panose="020B0502040204020203" pitchFamily="34" charset="0"/>
              </a:rPr>
              <a:t>Мен өнерімді халық үшін жасаймын. Олар бір сәт күйбең тірліктен бойларын суытып, қиял әлеміне енсе деймін. Мен көп жылдар бұрын өлең шығарғанмын. Енді бүгін өз туындыларым арқылы поэтикалық және философиялық ойлар айтқым келеді. Әрбір картинам әсем әуен мен өрнекті өлең секілді көңіл пернесін дәл басып, тарихтан сыр шерткенін қалаймын.</a:t>
            </a:r>
          </a:p>
        </p:txBody>
      </p:sp>
      <p:sp>
        <p:nvSpPr>
          <p:cNvPr id="3" name="TextBox 2"/>
          <p:cNvSpPr txBox="1"/>
          <p:nvPr/>
        </p:nvSpPr>
        <p:spPr>
          <a:xfrm>
            <a:off x="3837709" y="558639"/>
            <a:ext cx="3780202" cy="461665"/>
          </a:xfrm>
          <a:prstGeom prst="rect">
            <a:avLst/>
          </a:prstGeom>
          <a:noFill/>
        </p:spPr>
        <p:txBody>
          <a:bodyPr wrap="none" rtlCol="0">
            <a:spAutoFit/>
          </a:bodyPr>
          <a:lstStyle/>
          <a:p>
            <a:r>
              <a:rPr lang="kk-KZ" sz="2400" dirty="0" smtClean="0">
                <a:solidFill>
                  <a:srgbClr val="FF0000"/>
                </a:solidFill>
                <a:latin typeface="Bahnschrift SemiBold" panose="020B0502040204020203" pitchFamily="34" charset="0"/>
              </a:rPr>
              <a:t>Қиял мен шындық бірлігі</a:t>
            </a:r>
            <a:endParaRPr lang="ru-RU" sz="2400" dirty="0">
              <a:solidFill>
                <a:srgbClr val="FF0000"/>
              </a:solidFill>
              <a:latin typeface="Bahnschrift SemiBold" panose="020B0502040204020203" pitchFamily="34" charset="0"/>
            </a:endParaRPr>
          </a:p>
        </p:txBody>
      </p:sp>
    </p:spTree>
    <p:extLst>
      <p:ext uri="{BB962C8B-B14F-4D97-AF65-F5344CB8AC3E}">
        <p14:creationId xmlns:p14="http://schemas.microsoft.com/office/powerpoint/2010/main" val="32249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упить школьные доски для мела стенды для школы стенды для лице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98" y="1348194"/>
            <a:ext cx="11735203" cy="440134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Ықтимал жауап</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4" name="Прямоугольник 3"/>
          <p:cNvSpPr/>
          <p:nvPr/>
        </p:nvSpPr>
        <p:spPr>
          <a:xfrm>
            <a:off x="779024" y="1660665"/>
            <a:ext cx="1981633" cy="400110"/>
          </a:xfrm>
          <a:prstGeom prst="rect">
            <a:avLst/>
          </a:prstGeom>
        </p:spPr>
        <p:txBody>
          <a:bodyPr wrap="none">
            <a:spAutoFit/>
          </a:bodyPr>
          <a:lstStyle/>
          <a:p>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Дара зат есім</a:t>
            </a:r>
            <a:endParaRPr lang="ru-RU" sz="2000" dirty="0">
              <a:solidFill>
                <a:schemeClr val="bg1"/>
              </a:solidFill>
            </a:endParaRPr>
          </a:p>
        </p:txBody>
      </p:sp>
      <p:sp>
        <p:nvSpPr>
          <p:cNvPr id="16" name="Прямоугольник 15"/>
          <p:cNvSpPr/>
          <p:nvPr/>
        </p:nvSpPr>
        <p:spPr>
          <a:xfrm>
            <a:off x="9271576" y="1672639"/>
            <a:ext cx="2634279" cy="400110"/>
          </a:xfrm>
          <a:prstGeom prst="rect">
            <a:avLst/>
          </a:prstGeom>
        </p:spPr>
        <p:txBody>
          <a:bodyPr wrap="square">
            <a:spAutoFit/>
          </a:bodyPr>
          <a:lstStyle/>
          <a:p>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Дерексіз зат есім</a:t>
            </a:r>
            <a:endParaRPr lang="ru-RU" sz="2000" dirty="0">
              <a:solidFill>
                <a:schemeClr val="bg1"/>
              </a:solidFill>
            </a:endParaRPr>
          </a:p>
        </p:txBody>
      </p:sp>
      <p:sp>
        <p:nvSpPr>
          <p:cNvPr id="6" name="Прямоугольник 5"/>
          <p:cNvSpPr/>
          <p:nvPr/>
        </p:nvSpPr>
        <p:spPr>
          <a:xfrm>
            <a:off x="3497135" y="1660665"/>
            <a:ext cx="2367956" cy="400110"/>
          </a:xfrm>
          <a:prstGeom prst="rect">
            <a:avLst/>
          </a:prstGeom>
        </p:spPr>
        <p:txBody>
          <a:bodyPr wrap="none">
            <a:spAutoFit/>
          </a:bodyPr>
          <a:lstStyle/>
          <a:p>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Күрделі зат есім</a:t>
            </a:r>
            <a:endParaRPr lang="ru-RU" sz="2000" dirty="0">
              <a:solidFill>
                <a:schemeClr val="bg1"/>
              </a:solidFill>
            </a:endParaRPr>
          </a:p>
        </p:txBody>
      </p:sp>
      <p:pic>
        <p:nvPicPr>
          <p:cNvPr id="20" name="Рисунок 19"/>
          <p:cNvPicPr>
            <a:picLocks noChangeAspect="1"/>
          </p:cNvPicPr>
          <p:nvPr/>
        </p:nvPicPr>
        <p:blipFill rotWithShape="1">
          <a:blip r:embed="rId3"/>
          <a:srcRect l="30865" t="89609" r="29363" b="6951"/>
          <a:stretch/>
        </p:blipFill>
        <p:spPr>
          <a:xfrm>
            <a:off x="3554533" y="5374237"/>
            <a:ext cx="5082931" cy="246886"/>
          </a:xfrm>
          <a:prstGeom prst="rect">
            <a:avLst/>
          </a:prstGeom>
        </p:spPr>
      </p:pic>
      <p:sp>
        <p:nvSpPr>
          <p:cNvPr id="15" name="Прямоугольник 14"/>
          <p:cNvSpPr/>
          <p:nvPr/>
        </p:nvSpPr>
        <p:spPr>
          <a:xfrm>
            <a:off x="6277797" y="1660665"/>
            <a:ext cx="2350164" cy="400110"/>
          </a:xfrm>
          <a:prstGeom prst="rect">
            <a:avLst/>
          </a:prstGeom>
        </p:spPr>
        <p:txBody>
          <a:bodyPr wrap="square">
            <a:spAutoFit/>
          </a:bodyPr>
          <a:lstStyle/>
          <a:p>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Деректі зат есім</a:t>
            </a:r>
            <a:endParaRPr lang="ru-RU" sz="2000" dirty="0">
              <a:solidFill>
                <a:schemeClr val="bg1"/>
              </a:solidFill>
            </a:endParaRPr>
          </a:p>
        </p:txBody>
      </p:sp>
      <p:cxnSp>
        <p:nvCxnSpPr>
          <p:cNvPr id="3" name="Прямая соединительная линия 2"/>
          <p:cNvCxnSpPr/>
          <p:nvPr/>
        </p:nvCxnSpPr>
        <p:spPr>
          <a:xfrm>
            <a:off x="6158397" y="1872694"/>
            <a:ext cx="8745" cy="3376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21160" y="2373246"/>
            <a:ext cx="2497360" cy="2246769"/>
          </a:xfrm>
          <a:prstGeom prst="rect">
            <a:avLst/>
          </a:prstGeom>
        </p:spPr>
        <p:txBody>
          <a:bodyPr wrap="square">
            <a:spAutoFit/>
          </a:bodyPr>
          <a:lstStyle/>
          <a:p>
            <a:r>
              <a:rPr lang="kk-KZ" sz="2000" b="1" i="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қарындашпен, суреттер, суретке, суретін, картиналардың,  қағаз, халық, коллекция.</a:t>
            </a:r>
            <a:endParaRPr lang="ru-RU" sz="2000" b="1" i="1" dirty="0">
              <a:solidFill>
                <a:schemeClr val="bg1"/>
              </a:solidFill>
              <a:latin typeface="Segoe Print" panose="02000600000000000000" pitchFamily="2" charset="0"/>
            </a:endParaRPr>
          </a:p>
        </p:txBody>
      </p:sp>
      <p:sp>
        <p:nvSpPr>
          <p:cNvPr id="13" name="Прямоугольник 12"/>
          <p:cNvSpPr/>
          <p:nvPr/>
        </p:nvSpPr>
        <p:spPr>
          <a:xfrm>
            <a:off x="3353658" y="2373246"/>
            <a:ext cx="2563091" cy="1292662"/>
          </a:xfrm>
          <a:prstGeom prst="rect">
            <a:avLst/>
          </a:prstGeom>
        </p:spPr>
        <p:txBody>
          <a:bodyPr wrap="square">
            <a:spAutoFit/>
          </a:bodyPr>
          <a:lstStyle/>
          <a:p>
            <a:r>
              <a:rPr lang="ru-RU" sz="2000" b="1" dirty="0">
                <a:solidFill>
                  <a:schemeClr val="bg1"/>
                </a:solidFill>
                <a:latin typeface="Segoe Print" panose="02000600000000000000" pitchFamily="2" charset="0"/>
              </a:rPr>
              <a:t>фотосурет, ерік-жігермен, фотошопта,</a:t>
            </a:r>
          </a:p>
          <a:p>
            <a:endParaRPr lang="ru-RU" dirty="0"/>
          </a:p>
        </p:txBody>
      </p:sp>
      <p:sp>
        <p:nvSpPr>
          <p:cNvPr id="21" name="Прямоугольник 20"/>
          <p:cNvSpPr/>
          <p:nvPr/>
        </p:nvSpPr>
        <p:spPr>
          <a:xfrm>
            <a:off x="6277797" y="2373246"/>
            <a:ext cx="2465740" cy="1015663"/>
          </a:xfrm>
          <a:prstGeom prst="rect">
            <a:avLst/>
          </a:prstGeom>
        </p:spPr>
        <p:txBody>
          <a:bodyPr wrap="none">
            <a:spAutoFit/>
          </a:bodyPr>
          <a:lstStyle/>
          <a:p>
            <a:r>
              <a:rPr lang="ru-RU" sz="2000" dirty="0">
                <a:solidFill>
                  <a:schemeClr val="bg1"/>
                </a:solidFill>
                <a:latin typeface="Segoe Print" panose="02000600000000000000" pitchFamily="2" charset="0"/>
              </a:rPr>
              <a:t>Қағаз, картина, </a:t>
            </a:r>
            <a:endParaRPr lang="ru-RU" sz="2000" dirty="0" smtClean="0">
              <a:solidFill>
                <a:schemeClr val="bg1"/>
              </a:solidFill>
              <a:latin typeface="Segoe Print" panose="02000600000000000000" pitchFamily="2" charset="0"/>
            </a:endParaRPr>
          </a:p>
          <a:p>
            <a:r>
              <a:rPr lang="ru-RU" sz="2000" dirty="0">
                <a:solidFill>
                  <a:schemeClr val="bg1"/>
                </a:solidFill>
                <a:latin typeface="Segoe Print" panose="02000600000000000000" pitchFamily="2" charset="0"/>
              </a:rPr>
              <a:t>х</a:t>
            </a:r>
            <a:r>
              <a:rPr lang="ru-RU" sz="2000" dirty="0" smtClean="0">
                <a:solidFill>
                  <a:schemeClr val="bg1"/>
                </a:solidFill>
                <a:latin typeface="Segoe Print" panose="02000600000000000000" pitchFamily="2" charset="0"/>
              </a:rPr>
              <a:t>алық, сурет, </a:t>
            </a:r>
          </a:p>
          <a:p>
            <a:r>
              <a:rPr lang="ru-RU" sz="2000" dirty="0" smtClean="0">
                <a:solidFill>
                  <a:schemeClr val="bg1"/>
                </a:solidFill>
                <a:latin typeface="Segoe Print" panose="02000600000000000000" pitchFamily="2" charset="0"/>
              </a:rPr>
              <a:t>суретші </a:t>
            </a:r>
            <a:endParaRPr lang="ru-RU" sz="2000" dirty="0">
              <a:solidFill>
                <a:schemeClr val="bg1"/>
              </a:solidFill>
              <a:latin typeface="Segoe Print" panose="02000600000000000000" pitchFamily="2" charset="0"/>
            </a:endParaRPr>
          </a:p>
        </p:txBody>
      </p:sp>
      <p:sp>
        <p:nvSpPr>
          <p:cNvPr id="22" name="Прямоугольник 21"/>
          <p:cNvSpPr/>
          <p:nvPr/>
        </p:nvSpPr>
        <p:spPr>
          <a:xfrm>
            <a:off x="9307019" y="2203968"/>
            <a:ext cx="2709989" cy="2862322"/>
          </a:xfrm>
          <a:prstGeom prst="rect">
            <a:avLst/>
          </a:prstGeom>
        </p:spPr>
        <p:txBody>
          <a:bodyPr wrap="square">
            <a:spAutoFit/>
          </a:bodyPr>
          <a:lstStyle/>
          <a:p>
            <a:r>
              <a:rPr lang="ru-RU" i="1" dirty="0">
                <a:solidFill>
                  <a:schemeClr val="bg1"/>
                </a:solidFill>
                <a:latin typeface="Segoe Print" panose="02000600000000000000" pitchFamily="2" charset="0"/>
              </a:rPr>
              <a:t>қиял, шындықтың, әлемін, құпиясы, дүниесінің, нысанын, бейнесінде, түстер, таланттың, махаббат, </a:t>
            </a:r>
            <a:endParaRPr lang="ru-RU" i="1" dirty="0" smtClean="0">
              <a:solidFill>
                <a:schemeClr val="bg1"/>
              </a:solidFill>
              <a:latin typeface="Segoe Print" panose="02000600000000000000" pitchFamily="2" charset="0"/>
            </a:endParaRPr>
          </a:p>
          <a:p>
            <a:r>
              <a:rPr lang="ru-RU" i="1" dirty="0" smtClean="0">
                <a:solidFill>
                  <a:schemeClr val="bg1"/>
                </a:solidFill>
                <a:latin typeface="Segoe Print" panose="02000600000000000000" pitchFamily="2" charset="0"/>
              </a:rPr>
              <a:t>достық</a:t>
            </a:r>
            <a:r>
              <a:rPr lang="ru-RU" i="1" dirty="0">
                <a:solidFill>
                  <a:schemeClr val="bg1"/>
                </a:solidFill>
                <a:latin typeface="Segoe Print" panose="02000600000000000000" pitchFamily="2" charset="0"/>
              </a:rPr>
              <a:t>, еркіндік, тірліктен, </a:t>
            </a:r>
            <a:endParaRPr lang="ru-RU" i="1" dirty="0" smtClean="0">
              <a:solidFill>
                <a:schemeClr val="bg1"/>
              </a:solidFill>
              <a:latin typeface="Segoe Print" panose="02000600000000000000" pitchFamily="2" charset="0"/>
            </a:endParaRPr>
          </a:p>
          <a:p>
            <a:r>
              <a:rPr lang="ru-RU" i="1" dirty="0" smtClean="0">
                <a:solidFill>
                  <a:schemeClr val="bg1"/>
                </a:solidFill>
                <a:latin typeface="Segoe Print" panose="02000600000000000000" pitchFamily="2" charset="0"/>
              </a:rPr>
              <a:t>жылдар</a:t>
            </a:r>
            <a:r>
              <a:rPr lang="ru-RU" i="1" dirty="0">
                <a:solidFill>
                  <a:schemeClr val="bg1"/>
                </a:solidFill>
                <a:latin typeface="Segoe Print" panose="02000600000000000000" pitchFamily="2" charset="0"/>
              </a:rPr>
              <a:t>, ойлар, көңіл.</a:t>
            </a:r>
          </a:p>
        </p:txBody>
      </p:sp>
      <p:pic>
        <p:nvPicPr>
          <p:cNvPr id="23" name="Рисунок 22"/>
          <p:cNvPicPr>
            <a:picLocks noChangeAspect="1"/>
          </p:cNvPicPr>
          <p:nvPr/>
        </p:nvPicPr>
        <p:blipFill>
          <a:blip r:embed="rId4"/>
          <a:stretch>
            <a:fillRect/>
          </a:stretch>
        </p:blipFill>
        <p:spPr>
          <a:xfrm>
            <a:off x="228398" y="6590174"/>
            <a:ext cx="11705335" cy="134124"/>
          </a:xfrm>
          <a:prstGeom prst="rect">
            <a:avLst/>
          </a:prstGeom>
        </p:spPr>
      </p:pic>
      <p:pic>
        <p:nvPicPr>
          <p:cNvPr id="24" name="Рисунок 23"/>
          <p:cNvPicPr>
            <a:picLocks noChangeAspect="1"/>
          </p:cNvPicPr>
          <p:nvPr/>
        </p:nvPicPr>
        <p:blipFill>
          <a:blip r:embed="rId5"/>
          <a:stretch>
            <a:fillRect/>
          </a:stretch>
        </p:blipFill>
        <p:spPr>
          <a:xfrm>
            <a:off x="779024" y="6375011"/>
            <a:ext cx="10699548" cy="162248"/>
          </a:xfrm>
          <a:prstGeom prst="rect">
            <a:avLst/>
          </a:prstGeom>
        </p:spPr>
      </p:pic>
    </p:spTree>
    <p:extLst>
      <p:ext uri="{BB962C8B-B14F-4D97-AF65-F5344CB8AC3E}">
        <p14:creationId xmlns:p14="http://schemas.microsoft.com/office/powerpoint/2010/main" val="333832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363794" y="6504823"/>
            <a:ext cx="11706201" cy="137269"/>
          </a:xfrm>
          <a:prstGeom prst="rect">
            <a:avLst/>
          </a:prstGeom>
        </p:spPr>
      </p:pic>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Сабақты бекіту</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7" name="Стрелка углом вверх 6"/>
          <p:cNvSpPr/>
          <p:nvPr/>
        </p:nvSpPr>
        <p:spPr>
          <a:xfrm rot="5400000">
            <a:off x="-1864955" y="3447949"/>
            <a:ext cx="4981433" cy="52393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98088" y="1524823"/>
            <a:ext cx="10250057" cy="461665"/>
          </a:xfrm>
          <a:prstGeom prst="rect">
            <a:avLst/>
          </a:prstGeom>
        </p:spPr>
        <p:txBody>
          <a:bodyPr wrap="square">
            <a:spAutoFit/>
          </a:bodyPr>
          <a:lstStyle/>
          <a:p>
            <a:pPr marL="342900" indent="-342900">
              <a:spcBef>
                <a:spcPct val="0"/>
              </a:spcBef>
              <a:buFont typeface="Wingdings" panose="05000000000000000000" pitchFamily="2" charset="2"/>
              <a:buChar char="v"/>
            </a:pPr>
            <a:r>
              <a:rPr lang="kk-KZ" altLang="ru-RU" sz="2400" b="1" dirty="0">
                <a:solidFill>
                  <a:srgbClr val="C00000"/>
                </a:solidFill>
                <a:latin typeface="Tahoma" panose="020B0604030504040204" pitchFamily="34" charset="0"/>
                <a:ea typeface="Tahoma" panose="020B0604030504040204" pitchFamily="34" charset="0"/>
                <a:cs typeface="Tahoma" panose="020B0604030504040204" pitchFamily="34" charset="0"/>
              </a:rPr>
              <a:t>М</a:t>
            </a: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әтін  </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бойынша берілген </a:t>
            </a: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сұрақтарға жауап </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бердіңіздер</a:t>
            </a:r>
            <a:r>
              <a:rPr lang="kk-K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ru-RU" dirty="0">
              <a:ln>
                <a:solidFill>
                  <a:srgbClr val="00B0F0"/>
                </a:solidFill>
              </a:ln>
            </a:endParaRPr>
          </a:p>
        </p:txBody>
      </p:sp>
      <p:sp>
        <p:nvSpPr>
          <p:cNvPr id="6" name="Прямоугольник 5"/>
          <p:cNvSpPr/>
          <p:nvPr/>
        </p:nvSpPr>
        <p:spPr>
          <a:xfrm>
            <a:off x="998088" y="2290678"/>
            <a:ext cx="9889840" cy="769441"/>
          </a:xfrm>
          <a:prstGeom prst="rect">
            <a:avLst/>
          </a:prstGeom>
        </p:spPr>
        <p:txBody>
          <a:bodyPr wrap="square">
            <a:spAutoFit/>
          </a:bodyPr>
          <a:lstStyle/>
          <a:p>
            <a:pPr marL="342900" indent="-342900">
              <a:spcBef>
                <a:spcPct val="0"/>
              </a:spcBef>
              <a:buFont typeface="Wingdings" panose="05000000000000000000" pitchFamily="2" charset="2"/>
              <a:buChar char="v"/>
            </a:pP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Мәтіннен зат </a:t>
            </a: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есім жалғаулы сөздерді </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анықтадыңыздар;</a:t>
            </a:r>
            <a:endPar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ru-RU" sz="2000" dirty="0">
              <a:ln>
                <a:solidFill>
                  <a:srgbClr val="00B0F0"/>
                </a:solidFill>
              </a:ln>
              <a:solidFill>
                <a:srgbClr val="0070C0"/>
              </a:solidFill>
            </a:endParaRPr>
          </a:p>
        </p:txBody>
      </p:sp>
      <p:sp>
        <p:nvSpPr>
          <p:cNvPr id="10" name="Прямоугольник 9"/>
          <p:cNvSpPr/>
          <p:nvPr/>
        </p:nvSpPr>
        <p:spPr>
          <a:xfrm>
            <a:off x="998088" y="3233017"/>
            <a:ext cx="10348785" cy="830997"/>
          </a:xfrm>
          <a:prstGeom prst="rect">
            <a:avLst/>
          </a:prstGeom>
        </p:spPr>
        <p:txBody>
          <a:bodyPr wrap="square">
            <a:spAutoFit/>
          </a:bodyPr>
          <a:lstStyle/>
          <a:p>
            <a:pPr marL="285750" indent="-285750">
              <a:buFont typeface="Wingdings" panose="05000000000000000000" pitchFamily="2" charset="2"/>
              <a:buChar char="v"/>
            </a:pP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Мәтінде көтерілген </a:t>
            </a: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мәселе бойынша өз </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ойларыңызды білдіріп, шағын мәтін жаздыңыздар;</a:t>
            </a:r>
            <a:endPar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Прямоугольник 11"/>
          <p:cNvSpPr/>
          <p:nvPr/>
        </p:nvSpPr>
        <p:spPr>
          <a:xfrm>
            <a:off x="1070883" y="5300828"/>
            <a:ext cx="9889840" cy="1107996"/>
          </a:xfrm>
          <a:prstGeom prst="rect">
            <a:avLst/>
          </a:prstGeom>
        </p:spPr>
        <p:txBody>
          <a:bodyPr wrap="square">
            <a:spAutoFit/>
          </a:bodyPr>
          <a:lstStyle/>
          <a:p>
            <a:pPr marL="285750" lvl="0" indent="-285750">
              <a:buFont typeface="Wingdings" panose="05000000000000000000" pitchFamily="2" charset="2"/>
              <a:buChar char="v"/>
              <a:defRPr/>
            </a:pP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Мәтіннен зат </a:t>
            </a: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есімдердің мағыналық </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түрлерін</a:t>
            </a: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ажырата алдыңыздар.</a:t>
            </a:r>
            <a:endPar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ru-RU" dirty="0">
              <a:ln>
                <a:solidFill>
                  <a:srgbClr val="00B0F0"/>
                </a:solidFill>
              </a:ln>
              <a:solidFill>
                <a:srgbClr val="C00000"/>
              </a:solidFill>
            </a:endParaRPr>
          </a:p>
        </p:txBody>
      </p:sp>
      <p:sp>
        <p:nvSpPr>
          <p:cNvPr id="11" name="Прямоугольник 10"/>
          <p:cNvSpPr/>
          <p:nvPr/>
        </p:nvSpPr>
        <p:spPr>
          <a:xfrm>
            <a:off x="1081374" y="4306648"/>
            <a:ext cx="9682022" cy="830997"/>
          </a:xfrm>
          <a:prstGeom prst="rect">
            <a:avLst/>
          </a:prstGeom>
        </p:spPr>
        <p:txBody>
          <a:bodyPr wrap="square">
            <a:spAutoFit/>
          </a:bodyPr>
          <a:lstStyle/>
          <a:p>
            <a:pPr marL="285750" indent="-285750">
              <a:buFont typeface="Wingdings" panose="05000000000000000000" pitchFamily="2" charset="2"/>
              <a:buChar char="v"/>
            </a:pP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Мәнмәтінде </a:t>
            </a: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зат есімнің жалғауларын қолданып, түрлерін </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анықтадыңыздар</a:t>
            </a:r>
            <a:r>
              <a:rPr lang="kk-KZ" altLang="ru-RU" sz="2400" b="1" dirty="0" smtClean="0">
                <a:solidFill>
                  <a:srgbClr val="0070C0"/>
                </a:solidFill>
                <a:latin typeface="Tahoma" panose="020B0604030504040204" pitchFamily="34" charset="0"/>
                <a:cs typeface="Tahoma" panose="020B0604030504040204" pitchFamily="34" charset="0"/>
              </a:rPr>
              <a:t>;</a:t>
            </a:r>
            <a:endParaRPr lang="ru-RU" sz="2400" dirty="0">
              <a:solidFill>
                <a:srgbClr val="0070C0"/>
              </a:solidFill>
            </a:endParaRPr>
          </a:p>
        </p:txBody>
      </p:sp>
      <p:sp>
        <p:nvSpPr>
          <p:cNvPr id="14" name="Стрелка углом вверх 13"/>
          <p:cNvSpPr/>
          <p:nvPr/>
        </p:nvSpPr>
        <p:spPr>
          <a:xfrm rot="16200000">
            <a:off x="8936110" y="3533029"/>
            <a:ext cx="4981433" cy="52393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960406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363794" y="6504823"/>
            <a:ext cx="11706201" cy="137269"/>
          </a:xfrm>
          <a:prstGeom prst="rect">
            <a:avLst/>
          </a:prstGeom>
        </p:spPr>
      </p:pic>
      <p:sp>
        <p:nvSpPr>
          <p:cNvPr id="5" name="Прямоугольник 4"/>
          <p:cNvSpPr/>
          <p:nvPr/>
        </p:nvSpPr>
        <p:spPr>
          <a:xfrm>
            <a:off x="0" y="20474"/>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Қосымша тапсырма</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965913" y="1663758"/>
            <a:ext cx="10092376" cy="1200329"/>
          </a:xfrm>
          <a:prstGeom prst="rect">
            <a:avLst/>
          </a:prstGeom>
        </p:spPr>
        <p:txBody>
          <a:bodyPr wrap="square">
            <a:spAutoFit/>
          </a:bodyPr>
          <a:lstStyle/>
          <a:p>
            <a:pPr marL="457200" indent="-457200" algn="just">
              <a:buFont typeface="Wingdings" panose="05000000000000000000" pitchFamily="2" charset="2"/>
              <a:buChar char="v"/>
            </a:pP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Қиял мен шындық бірлігін сіз де бейнелей аласыз! </a:t>
            </a:r>
            <a:r>
              <a:rPr lang="en-US"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QR</a:t>
            </a:r>
            <a:r>
              <a:rPr lang="kk-KZ"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код арқылы Бен Хейн картиналарына қарай отырып, өз қиялыңызға да қанат бітіріп көріңіз.</a:t>
            </a:r>
            <a:endPar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Стрелка углом вверх 6"/>
          <p:cNvSpPr/>
          <p:nvPr/>
        </p:nvSpPr>
        <p:spPr>
          <a:xfrm rot="5400000">
            <a:off x="-1314866" y="3401841"/>
            <a:ext cx="4396338" cy="52393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34019" y="3062206"/>
            <a:ext cx="2556164" cy="2556164"/>
          </a:xfrm>
          <a:prstGeom prst="rect">
            <a:avLst/>
          </a:prstGeom>
        </p:spPr>
      </p:pic>
    </p:spTree>
    <p:extLst>
      <p:ext uri="{BB962C8B-B14F-4D97-AF65-F5344CB8AC3E}">
        <p14:creationId xmlns:p14="http://schemas.microsoft.com/office/powerpoint/2010/main" val="205255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221673" y="6534583"/>
            <a:ext cx="11706201" cy="137269"/>
          </a:xfrm>
          <a:prstGeom prst="rect">
            <a:avLst/>
          </a:prstGeom>
        </p:spPr>
      </p:pic>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О</a:t>
            </a:r>
            <a:r>
              <a:rPr lang="kk-KZ" altLang="ru-RU" sz="3200" b="1" dirty="0" smtClean="0">
                <a:solidFill>
                  <a:schemeClr val="bg1"/>
                </a:solidFill>
                <a:latin typeface="Tahoma" panose="020B0604030504040204" pitchFamily="34" charset="0"/>
                <a:cs typeface="Tahoma" panose="020B0604030504040204" pitchFamily="34" charset="0"/>
              </a:rPr>
              <a:t>қу мақсаты</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516195" y="2168958"/>
            <a:ext cx="10328785" cy="1200329"/>
          </a:xfrm>
          <a:prstGeom prst="rect">
            <a:avLst/>
          </a:prstGeom>
        </p:spPr>
        <p:txBody>
          <a:bodyPr wrap="square">
            <a:spAutoFit/>
          </a:bodyPr>
          <a:lstStyle/>
          <a:p>
            <a:pPr marL="342900" indent="-342900" algn="just">
              <a:buFont typeface="Wingdings" panose="05000000000000000000" pitchFamily="2" charset="2"/>
              <a:buChar char="q"/>
            </a:pP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5.4.2.2 зат есімдердің мағыналық түрлерін мәнмәтін аясында жалғаулар арқылы түрлендіріп қолдану (зат есімнің жалғаулары</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0" y="3536337"/>
            <a:ext cx="12192000" cy="61939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Бүгінгі сабақта</a:t>
            </a:r>
            <a:endParaRPr lang="kk-KZ"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Прямоугольник 7"/>
          <p:cNvSpPr/>
          <p:nvPr/>
        </p:nvSpPr>
        <p:spPr>
          <a:xfrm>
            <a:off x="452730" y="5342054"/>
            <a:ext cx="10328785" cy="830997"/>
          </a:xfrm>
          <a:prstGeom prst="rect">
            <a:avLst/>
          </a:prstGeom>
        </p:spPr>
        <p:txBody>
          <a:bodyPr wrap="square">
            <a:spAutoFit/>
          </a:bodyPr>
          <a:lstStyle/>
          <a:p>
            <a:pPr marL="342900" indent="-342900" algn="just">
              <a:buFont typeface="Wingdings" panose="05000000000000000000" pitchFamily="2" charset="2"/>
              <a:buChar char="q"/>
            </a:pP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м</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әнмәтінде зат есімнің жалғауларын қолданып, түрлерін анықтайсыздар.</a:t>
            </a:r>
            <a:endPar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9" name="Стрелка углом вверх 8"/>
          <p:cNvSpPr/>
          <p:nvPr/>
        </p:nvSpPr>
        <p:spPr>
          <a:xfrm rot="5400000">
            <a:off x="-530167" y="5080429"/>
            <a:ext cx="1965795" cy="466587"/>
          </a:xfrm>
          <a:prstGeom prst="bentUpArrow">
            <a:avLst>
              <a:gd name="adj1" fmla="val 2500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516195" y="1260012"/>
            <a:ext cx="10328785" cy="830997"/>
          </a:xfrm>
          <a:prstGeom prst="rect">
            <a:avLst/>
          </a:prstGeom>
        </p:spPr>
        <p:txBody>
          <a:bodyPr wrap="square">
            <a:spAutoFit/>
          </a:bodyPr>
          <a:lstStyle/>
          <a:p>
            <a:pPr marL="342900" indent="-342900" algn="just">
              <a:buFont typeface="Wingdings" panose="05000000000000000000" pitchFamily="2" charset="2"/>
              <a:buChar char="q"/>
            </a:pP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5.1.5.1 тыңдалған мәтін мазмұны негізінде сұрақтарға жауап беру, көтерілген мәселе бойынша өз ойын білдіру</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 name="Прямоугольник 10"/>
          <p:cNvSpPr/>
          <p:nvPr/>
        </p:nvSpPr>
        <p:spPr>
          <a:xfrm>
            <a:off x="452730" y="4587124"/>
            <a:ext cx="11157380" cy="830997"/>
          </a:xfrm>
          <a:prstGeom prst="rect">
            <a:avLst/>
          </a:prstGeom>
        </p:spPr>
        <p:txBody>
          <a:bodyPr wrap="square">
            <a:spAutoFit/>
          </a:bodyPr>
          <a:lstStyle/>
          <a:p>
            <a:pPr marL="342900" indent="-342900" algn="just">
              <a:buFont typeface="Wingdings" panose="05000000000000000000" pitchFamily="2" charset="2"/>
              <a:buChar char="q"/>
            </a:pP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м</a:t>
            </a:r>
            <a:r>
              <a:rPr lang="kk-KZ"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әтін бойынша сұрақтарға жауап беріп, көтерілген мәселеге байланысты ой түйіндейсіздер; </a:t>
            </a:r>
            <a:endPar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2182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206029" y="6175040"/>
            <a:ext cx="11706201" cy="137269"/>
          </a:xfrm>
          <a:prstGeom prst="rect">
            <a:avLst/>
          </a:prstGeom>
        </p:spPr>
      </p:pic>
      <p:sp>
        <p:nvSpPr>
          <p:cNvPr id="3" name="Прямоугольник 2"/>
          <p:cNvSpPr/>
          <p:nvPr/>
        </p:nvSpPr>
        <p:spPr>
          <a:xfrm>
            <a:off x="363795" y="6445046"/>
            <a:ext cx="11390670" cy="119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Бағалау критерийі</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538821" y="1959891"/>
            <a:ext cx="10328785" cy="2062103"/>
          </a:xfrm>
          <a:prstGeom prst="rect">
            <a:avLst/>
          </a:prstGeom>
        </p:spPr>
        <p:txBody>
          <a:bodyPr wrap="square">
            <a:spAutoFit/>
          </a:bodyPr>
          <a:lstStyle/>
          <a:p>
            <a:pPr marL="342900" indent="-342900" algn="just">
              <a:buFont typeface="Wingdings" panose="05000000000000000000" pitchFamily="2" charset="2"/>
              <a:buChar char="v"/>
            </a:pPr>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м</a:t>
            </a: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әтін бойынша сұрақтарға жауап береді;</a:t>
            </a:r>
          </a:p>
          <a:p>
            <a:pPr marL="342900" indent="-342900" algn="just">
              <a:buFont typeface="Wingdings" panose="05000000000000000000" pitchFamily="2" charset="2"/>
              <a:buChar char="v"/>
            </a:pPr>
            <a:endPar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к</a:t>
            </a: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өтерілген мәселеге байланысты өз ойларын айтады;</a:t>
            </a:r>
            <a:endPar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538821" y="4137960"/>
            <a:ext cx="11444159" cy="584775"/>
          </a:xfrm>
          <a:prstGeom prst="rect">
            <a:avLst/>
          </a:prstGeom>
        </p:spPr>
        <p:txBody>
          <a:bodyPr wrap="none">
            <a:spAutoFit/>
          </a:bodyPr>
          <a:lstStyle/>
          <a:p>
            <a:pPr marL="457200" indent="-457200" algn="just">
              <a:buFont typeface="Wingdings" panose="05000000000000000000" pitchFamily="2" charset="2"/>
              <a:buChar char="v"/>
            </a:pPr>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мәнмәтінде зат есімнің </a:t>
            </a: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жалғауларын қолданады. </a:t>
            </a:r>
          </a:p>
        </p:txBody>
      </p:sp>
      <p:sp>
        <p:nvSpPr>
          <p:cNvPr id="11" name="Стрелка углом вверх 10"/>
          <p:cNvSpPr/>
          <p:nvPr/>
        </p:nvSpPr>
        <p:spPr>
          <a:xfrm rot="5400000">
            <a:off x="-1480005" y="3287435"/>
            <a:ext cx="4037652" cy="554242"/>
          </a:xfrm>
          <a:prstGeom prst="bentUpArrow">
            <a:avLst>
              <a:gd name="adj1" fmla="val 3166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6216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1419850" y="1425613"/>
            <a:ext cx="9371121" cy="5171479"/>
          </a:xfrm>
          <a:prstGeom prst="rect">
            <a:avLst/>
          </a:prstGeom>
        </p:spPr>
      </p:pic>
      <p:sp>
        <p:nvSpPr>
          <p:cNvPr id="5" name="Прямоугольник 4"/>
          <p:cNvSpPr/>
          <p:nvPr/>
        </p:nvSpPr>
        <p:spPr>
          <a:xfrm>
            <a:off x="0" y="-22092"/>
            <a:ext cx="12192000" cy="76200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Психологиялық ахуал</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820945" y="693171"/>
            <a:ext cx="9389942" cy="523220"/>
          </a:xfrm>
          <a:prstGeom prst="rect">
            <a:avLst/>
          </a:prstGeom>
          <a:noFill/>
          <a:ln w="76200">
            <a:noFill/>
          </a:ln>
        </p:spPr>
        <p:txBody>
          <a:bodyPr wrap="square">
            <a:spAutoFit/>
          </a:bodyPr>
          <a:lstStyle/>
          <a:p>
            <a:r>
              <a:rPr lang="ru-RU"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«Қиялдағы мамандықтар көгінде»</a:t>
            </a:r>
            <a:endParaRPr lang="ru-RU"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Рисунок 1"/>
          <p:cNvPicPr>
            <a:picLocks noChangeAspect="1"/>
          </p:cNvPicPr>
          <p:nvPr/>
        </p:nvPicPr>
        <p:blipFill>
          <a:blip r:embed="rId3"/>
          <a:stretch>
            <a:fillRect/>
          </a:stretch>
        </p:blipFill>
        <p:spPr>
          <a:xfrm>
            <a:off x="1323109" y="1358190"/>
            <a:ext cx="9545782" cy="52389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995055" y="1798703"/>
            <a:ext cx="1634836" cy="830997"/>
          </a:xfrm>
          <a:prstGeom prst="rect">
            <a:avLst/>
          </a:prstGeom>
          <a:noFill/>
        </p:spPr>
        <p:txBody>
          <a:bodyPr wrap="square" rtlCol="0">
            <a:spAutoFit/>
          </a:bodyPr>
          <a:lstStyle/>
          <a:p>
            <a:pPr fontAlgn="base"/>
            <a:r>
              <a:rPr lang="ru-RU" sz="2400" b="1" dirty="0" smtClean="0">
                <a:solidFill>
                  <a:schemeClr val="bg1"/>
                </a:solidFill>
              </a:rPr>
              <a:t>Марстағы фермер</a:t>
            </a:r>
            <a:endParaRPr lang="ru-RU" sz="2400" b="1" dirty="0">
              <a:solidFill>
                <a:schemeClr val="bg1"/>
              </a:solidFill>
            </a:endParaRPr>
          </a:p>
        </p:txBody>
      </p:sp>
      <p:sp>
        <p:nvSpPr>
          <p:cNvPr id="8" name="TextBox 7"/>
          <p:cNvSpPr txBox="1"/>
          <p:nvPr/>
        </p:nvSpPr>
        <p:spPr>
          <a:xfrm>
            <a:off x="1717964" y="3629663"/>
            <a:ext cx="3065263" cy="461665"/>
          </a:xfrm>
          <a:prstGeom prst="rect">
            <a:avLst/>
          </a:prstGeom>
          <a:noFill/>
        </p:spPr>
        <p:txBody>
          <a:bodyPr wrap="none" rtlCol="0">
            <a:spAutoFit/>
          </a:bodyPr>
          <a:lstStyle/>
          <a:p>
            <a:r>
              <a:rPr lang="kk-KZ" sz="2400" b="1" dirty="0" smtClean="0">
                <a:solidFill>
                  <a:schemeClr val="bg1"/>
                </a:solidFill>
                <a:latin typeface="Bahnschrift" panose="020B0502040204020203" pitchFamily="34" charset="0"/>
              </a:rPr>
              <a:t>Робот құрастырғыш</a:t>
            </a:r>
            <a:endParaRPr lang="ru-RU" sz="2400" b="1" dirty="0">
              <a:solidFill>
                <a:schemeClr val="bg1"/>
              </a:solidFill>
              <a:latin typeface="Bahnschrift" panose="020B0502040204020203" pitchFamily="34" charset="0"/>
            </a:endParaRPr>
          </a:p>
        </p:txBody>
      </p:sp>
      <p:sp>
        <p:nvSpPr>
          <p:cNvPr id="9" name="TextBox 8"/>
          <p:cNvSpPr txBox="1"/>
          <p:nvPr/>
        </p:nvSpPr>
        <p:spPr>
          <a:xfrm>
            <a:off x="7384472" y="1798703"/>
            <a:ext cx="2826415" cy="461665"/>
          </a:xfrm>
          <a:prstGeom prst="rect">
            <a:avLst/>
          </a:prstGeom>
          <a:noFill/>
        </p:spPr>
        <p:txBody>
          <a:bodyPr wrap="none" rtlCol="0">
            <a:spAutoFit/>
          </a:bodyPr>
          <a:lstStyle/>
          <a:p>
            <a:r>
              <a:rPr lang="kk-KZ" sz="2400" b="1" dirty="0" smtClean="0">
                <a:solidFill>
                  <a:schemeClr val="bg1"/>
                </a:solidFill>
                <a:latin typeface="Bahnschrift" panose="020B0502040204020203" pitchFamily="34" charset="0"/>
              </a:rPr>
              <a:t>Аватар операторы</a:t>
            </a:r>
            <a:endParaRPr lang="ru-RU" sz="2400" b="1" dirty="0">
              <a:solidFill>
                <a:schemeClr val="bg1"/>
              </a:solidFill>
              <a:latin typeface="Bahnschrift" panose="020B0502040204020203" pitchFamily="34" charset="0"/>
            </a:endParaRPr>
          </a:p>
        </p:txBody>
      </p:sp>
      <p:sp>
        <p:nvSpPr>
          <p:cNvPr id="4" name="Прямоугольник 3"/>
          <p:cNvSpPr/>
          <p:nvPr/>
        </p:nvSpPr>
        <p:spPr>
          <a:xfrm>
            <a:off x="4394340" y="4882059"/>
            <a:ext cx="3167855" cy="461665"/>
          </a:xfrm>
          <a:prstGeom prst="rect">
            <a:avLst/>
          </a:prstGeom>
        </p:spPr>
        <p:txBody>
          <a:bodyPr wrap="none">
            <a:spAutoFit/>
          </a:bodyPr>
          <a:lstStyle/>
          <a:p>
            <a:pPr fontAlgn="base"/>
            <a:r>
              <a:rPr lang="ru-RU" sz="2400" b="1" dirty="0" smtClean="0">
                <a:solidFill>
                  <a:schemeClr val="bg1"/>
                </a:solidFill>
                <a:latin typeface="Bahnschrift" panose="020B0502040204020203" pitchFamily="34" charset="0"/>
              </a:rPr>
              <a:t>Адам жадын өшіргіш</a:t>
            </a:r>
            <a:endParaRPr lang="ru-RU" sz="2400" b="1" dirty="0">
              <a:solidFill>
                <a:schemeClr val="bg1"/>
              </a:solidFill>
              <a:effectLst/>
              <a:latin typeface="Bahnschrift" panose="020B0502040204020203" pitchFamily="34" charset="0"/>
            </a:endParaRPr>
          </a:p>
        </p:txBody>
      </p:sp>
      <p:sp>
        <p:nvSpPr>
          <p:cNvPr id="10" name="Прямоугольник 9"/>
          <p:cNvSpPr/>
          <p:nvPr/>
        </p:nvSpPr>
        <p:spPr>
          <a:xfrm>
            <a:off x="7886009" y="3214291"/>
            <a:ext cx="2904962" cy="461665"/>
          </a:xfrm>
          <a:prstGeom prst="rect">
            <a:avLst/>
          </a:prstGeom>
        </p:spPr>
        <p:txBody>
          <a:bodyPr wrap="none">
            <a:spAutoFit/>
          </a:bodyPr>
          <a:lstStyle/>
          <a:p>
            <a:pPr fontAlgn="base"/>
            <a:r>
              <a:rPr lang="ru-RU" sz="2400" b="1" dirty="0" smtClean="0">
                <a:solidFill>
                  <a:schemeClr val="bg1"/>
                </a:solidFill>
                <a:latin typeface="Bahnschrift" panose="020B0502040204020203" pitchFamily="34" charset="0"/>
              </a:rPr>
              <a:t>Адам түсін сорғыш</a:t>
            </a:r>
            <a:endParaRPr lang="ru-RU" sz="2400" b="1" dirty="0">
              <a:solidFill>
                <a:schemeClr val="bg1"/>
              </a:solidFill>
              <a:effectLst/>
              <a:latin typeface="Bahnschrift" panose="020B0502040204020203" pitchFamily="34" charset="0"/>
            </a:endParaRPr>
          </a:p>
        </p:txBody>
      </p:sp>
      <p:sp>
        <p:nvSpPr>
          <p:cNvPr id="12" name="Прямоугольник 11"/>
          <p:cNvSpPr/>
          <p:nvPr/>
        </p:nvSpPr>
        <p:spPr>
          <a:xfrm>
            <a:off x="4685285" y="5478403"/>
            <a:ext cx="2132315" cy="461665"/>
          </a:xfrm>
          <a:prstGeom prst="rect">
            <a:avLst/>
          </a:prstGeom>
        </p:spPr>
        <p:txBody>
          <a:bodyPr wrap="none">
            <a:spAutoFit/>
          </a:bodyPr>
          <a:lstStyle/>
          <a:p>
            <a:pPr fontAlgn="base"/>
            <a:r>
              <a:rPr lang="ru-RU" sz="2400" b="1" dirty="0" smtClean="0">
                <a:solidFill>
                  <a:schemeClr val="bg1"/>
                </a:solidFill>
                <a:latin typeface="Bahnschrift" panose="020B0502040204020203" pitchFamily="34" charset="0"/>
              </a:rPr>
              <a:t>Онтоинженер</a:t>
            </a:r>
            <a:endParaRPr lang="ru-RU" sz="2400" b="1" dirty="0">
              <a:solidFill>
                <a:schemeClr val="bg1"/>
              </a:solidFill>
              <a:effectLst/>
              <a:latin typeface="Bahnschrift" panose="020B0502040204020203" pitchFamily="34" charset="0"/>
            </a:endParaRPr>
          </a:p>
        </p:txBody>
      </p:sp>
    </p:spTree>
    <p:extLst>
      <p:ext uri="{BB962C8B-B14F-4D97-AF65-F5344CB8AC3E}">
        <p14:creationId xmlns:p14="http://schemas.microsoft.com/office/powerpoint/2010/main" val="202721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4"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59526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Мәтінді оқыңыз.</a:t>
            </a:r>
            <a:endParaRPr lang="ru-RU" altLang="ru-RU" sz="1600" b="1" dirty="0">
              <a:solidFill>
                <a:schemeClr val="bg1"/>
              </a:solidFill>
              <a:latin typeface="Tahoma" panose="020B0604030504040204" pitchFamily="34" charset="0"/>
              <a:cs typeface="Tahoma" panose="020B0604030504040204" pitchFamily="34" charset="0"/>
            </a:endParaRPr>
          </a:p>
        </p:txBody>
      </p:sp>
      <p:sp>
        <p:nvSpPr>
          <p:cNvPr id="11" name="Стрелка углом вверх 10"/>
          <p:cNvSpPr/>
          <p:nvPr/>
        </p:nvSpPr>
        <p:spPr>
          <a:xfrm rot="5400000">
            <a:off x="-2515434" y="3651507"/>
            <a:ext cx="5690978" cy="355310"/>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330055" y="983673"/>
            <a:ext cx="11316626" cy="5632311"/>
          </a:xfrm>
          <a:prstGeom prst="rect">
            <a:avLst/>
          </a:prstGeom>
        </p:spPr>
        <p:txBody>
          <a:bodyPr wrap="square">
            <a:spAutoFit/>
          </a:bodyPr>
          <a:lstStyle/>
          <a:p>
            <a:r>
              <a:rPr lang="ru-RU" sz="2400" dirty="0" smtClean="0">
                <a:solidFill>
                  <a:srgbClr val="002060"/>
                </a:solidFill>
                <a:latin typeface="Bahnschrift" panose="020B0502040204020203" pitchFamily="34" charset="0"/>
              </a:rPr>
              <a:t>Бельгиялық суретші </a:t>
            </a:r>
            <a:r>
              <a:rPr lang="ru-RU" sz="2400" dirty="0">
                <a:solidFill>
                  <a:srgbClr val="002060"/>
                </a:solidFill>
                <a:latin typeface="Bahnschrift" panose="020B0502040204020203" pitchFamily="34" charset="0"/>
              </a:rPr>
              <a:t>Бен Хейн фотосурет пен қарындашпен салған суреттерді біріктіре отырып, қиял мен шындықтың араласқан әлемін жасап шығарды.Бұл картиналардың ешқандай құпиясы жоқ. Әуелі Бен қағазға салар дүниесінің нобайын сызып алады. Содан соң нысанын шынайы бейнесінде суретке түсіріп алады. Артынан суретін фотошопта өңдеп, қаныққан түрлі түстер үстемелейді. Соның нәтижесінде таңғажайып туынды дүниеге келеді. Бары сол ғана. Әрине бұл үшін үлкен </a:t>
            </a:r>
            <a:r>
              <a:rPr lang="ru-RU" sz="2400" dirty="0" smtClean="0">
                <a:solidFill>
                  <a:srgbClr val="002060"/>
                </a:solidFill>
                <a:latin typeface="Bahnschrift" panose="020B0502040204020203" pitchFamily="34" charset="0"/>
              </a:rPr>
              <a:t>ерік-жігермен </a:t>
            </a:r>
            <a:r>
              <a:rPr lang="ru-RU" sz="2400" dirty="0">
                <a:solidFill>
                  <a:srgbClr val="002060"/>
                </a:solidFill>
                <a:latin typeface="Bahnschrift" panose="020B0502040204020203" pitchFamily="34" charset="0"/>
              </a:rPr>
              <a:t>қатар табиғи таланттың да керегі анық. Бен 2010 жылы алғашқы картинасын </a:t>
            </a:r>
            <a:r>
              <a:rPr lang="ru-RU" sz="2400" dirty="0" smtClean="0">
                <a:solidFill>
                  <a:srgbClr val="002060"/>
                </a:solidFill>
                <a:latin typeface="Bahnschrift" panose="020B0502040204020203" pitchFamily="34" charset="0"/>
              </a:rPr>
              <a:t>жасап </a:t>
            </a:r>
            <a:r>
              <a:rPr lang="ru-RU" sz="2400" dirty="0">
                <a:solidFill>
                  <a:srgbClr val="002060"/>
                </a:solidFill>
                <a:latin typeface="Bahnschrift" panose="020B0502040204020203" pitchFamily="34" charset="0"/>
              </a:rPr>
              <a:t>шығарды. Қазір суретшінің коллекциясында 100-ге жуық картиналар бар. Олардың тақырыбы: махаббат, еркіндік, достық, өлімнен кейінгі өмір, және т.б</a:t>
            </a:r>
            <a:r>
              <a:rPr lang="ru-RU" sz="2400" dirty="0" smtClean="0">
                <a:solidFill>
                  <a:srgbClr val="002060"/>
                </a:solidFill>
                <a:latin typeface="Bahnschrift" panose="020B0502040204020203" pitchFamily="34" charset="0"/>
              </a:rPr>
              <a:t>. «</a:t>
            </a:r>
            <a:r>
              <a:rPr lang="ru-RU" sz="2400" dirty="0">
                <a:solidFill>
                  <a:srgbClr val="002060"/>
                </a:solidFill>
                <a:latin typeface="Bahnschrift" panose="020B0502040204020203" pitchFamily="34" charset="0"/>
              </a:rPr>
              <a:t>Мен өнерімді халық үшін жасаймын. Олар бір сәт күйбең тірліктен бойларын суытып, қиял әлеміне енсе деймін. Мен көп жылдар бұрын өлең шығарғанмын. Енді бүгін өз туындыларым арқылы поэтикалық және философиялық ойлар айтқым келеді. Әрбір картинам әсем әуен мен өрнекті өлең секілді көңіл пернесін дәл басып, тарихтан сыр шерткенін қалаймын.</a:t>
            </a:r>
          </a:p>
        </p:txBody>
      </p:sp>
      <p:sp>
        <p:nvSpPr>
          <p:cNvPr id="3" name="TextBox 2"/>
          <p:cNvSpPr txBox="1"/>
          <p:nvPr/>
        </p:nvSpPr>
        <p:spPr>
          <a:xfrm>
            <a:off x="3837709" y="558639"/>
            <a:ext cx="3780202" cy="461665"/>
          </a:xfrm>
          <a:prstGeom prst="rect">
            <a:avLst/>
          </a:prstGeom>
          <a:noFill/>
        </p:spPr>
        <p:txBody>
          <a:bodyPr wrap="none" rtlCol="0">
            <a:spAutoFit/>
          </a:bodyPr>
          <a:lstStyle/>
          <a:p>
            <a:r>
              <a:rPr lang="kk-KZ" sz="2400" dirty="0" smtClean="0">
                <a:solidFill>
                  <a:srgbClr val="FF0000"/>
                </a:solidFill>
                <a:latin typeface="Bahnschrift SemiBold" panose="020B0502040204020203" pitchFamily="34" charset="0"/>
              </a:rPr>
              <a:t>Қиял мен шындық бірлігі</a:t>
            </a:r>
            <a:endParaRPr lang="ru-RU" sz="2400" dirty="0">
              <a:solidFill>
                <a:srgbClr val="FF0000"/>
              </a:solidFill>
              <a:latin typeface="Bahnschrift SemiBold" panose="020B0502040204020203" pitchFamily="34" charset="0"/>
            </a:endParaRPr>
          </a:p>
        </p:txBody>
      </p:sp>
    </p:spTree>
    <p:extLst>
      <p:ext uri="{BB962C8B-B14F-4D97-AF65-F5344CB8AC3E}">
        <p14:creationId xmlns:p14="http://schemas.microsoft.com/office/powerpoint/2010/main" val="262501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4746914" y="3144119"/>
            <a:ext cx="5186796" cy="3169709"/>
          </a:xfrm>
          <a:prstGeom prst="rect">
            <a:avLst/>
          </a:prstGeom>
        </p:spPr>
      </p:pic>
      <p:pic>
        <p:nvPicPr>
          <p:cNvPr id="4" name="Picture 2" descr="http://i023.radikal.ru/1311/e8/3ae672bd9f4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30226" cy="207328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2830226" y="0"/>
            <a:ext cx="5572227" cy="3407959"/>
          </a:xfrm>
          <a:prstGeom prst="rect">
            <a:avLst/>
          </a:prstGeom>
        </p:spPr>
      </p:pic>
      <p:pic>
        <p:nvPicPr>
          <p:cNvPr id="6" name="Рисунок 5"/>
          <p:cNvPicPr>
            <a:picLocks noChangeAspect="1"/>
          </p:cNvPicPr>
          <p:nvPr/>
        </p:nvPicPr>
        <p:blipFill>
          <a:blip r:embed="rId5"/>
          <a:stretch>
            <a:fillRect/>
          </a:stretch>
        </p:blipFill>
        <p:spPr>
          <a:xfrm>
            <a:off x="0" y="2073280"/>
            <a:ext cx="5195455" cy="3468418"/>
          </a:xfrm>
          <a:prstGeom prst="rect">
            <a:avLst/>
          </a:prstGeom>
        </p:spPr>
      </p:pic>
      <p:pic>
        <p:nvPicPr>
          <p:cNvPr id="9" name="Рисунок 8"/>
          <p:cNvPicPr>
            <a:picLocks noChangeAspect="1"/>
          </p:cNvPicPr>
          <p:nvPr/>
        </p:nvPicPr>
        <p:blipFill>
          <a:blip r:embed="rId6"/>
          <a:stretch>
            <a:fillRect/>
          </a:stretch>
        </p:blipFill>
        <p:spPr>
          <a:xfrm>
            <a:off x="7813965" y="0"/>
            <a:ext cx="4378035" cy="3407959"/>
          </a:xfrm>
          <a:prstGeom prst="rect">
            <a:avLst/>
          </a:prstGeom>
        </p:spPr>
      </p:pic>
      <p:sp>
        <p:nvSpPr>
          <p:cNvPr id="10" name="Прямоугольник 9"/>
          <p:cNvSpPr/>
          <p:nvPr/>
        </p:nvSpPr>
        <p:spPr>
          <a:xfrm>
            <a:off x="211912" y="5481239"/>
            <a:ext cx="6347587" cy="1323439"/>
          </a:xfrm>
          <a:prstGeom prst="rect">
            <a:avLst/>
          </a:prstGeom>
          <a:noFill/>
        </p:spPr>
        <p:txBody>
          <a:bodyPr wrap="square" lIns="91440" tIns="45720" rIns="91440" bIns="45720">
            <a:spAutoFit/>
          </a:bodyPr>
          <a:lstStyle/>
          <a:p>
            <a:r>
              <a:rPr lang="ru-RU" sz="4000" b="1" cap="none" spc="0" dirty="0" smtClean="0">
                <a:ln w="0"/>
                <a:solidFill>
                  <a:srgbClr val="C00000"/>
                </a:solidFill>
                <a:effectLst>
                  <a:outerShdw blurRad="38100" dist="25400" dir="5400000" algn="ctr" rotWithShape="0">
                    <a:srgbClr val="6E747A">
                      <a:alpha val="43000"/>
                    </a:srgbClr>
                  </a:outerShdw>
                </a:effectLst>
              </a:rPr>
              <a:t>«Қарындаш</a:t>
            </a:r>
          </a:p>
          <a:p>
            <a:pPr algn="ctr"/>
            <a:r>
              <a:rPr lang="ru-RU" sz="4000" b="1" cap="none" spc="0" dirty="0" smtClean="0">
                <a:ln w="0"/>
                <a:solidFill>
                  <a:srgbClr val="C00000"/>
                </a:solidFill>
                <a:effectLst>
                  <a:outerShdw blurRad="38100" dist="25400" dir="5400000" algn="ctr" rotWithShape="0">
                    <a:srgbClr val="6E747A">
                      <a:alpha val="43000"/>
                    </a:srgbClr>
                  </a:outerShdw>
                </a:effectLst>
              </a:rPr>
              <a:t>камераға қарсы»</a:t>
            </a:r>
            <a:endParaRPr lang="ru-RU" sz="4000" b="1" cap="none" spc="0" dirty="0">
              <a:ln w="0"/>
              <a:solidFill>
                <a:srgbClr val="C00000"/>
              </a:solidFill>
              <a:effectLst>
                <a:outerShdw blurRad="38100" dist="25400" dir="5400000" algn="ctr" rotWithShape="0">
                  <a:srgbClr val="6E747A">
                    <a:alpha val="43000"/>
                  </a:srgbClr>
                </a:outerShdw>
              </a:effectLst>
            </a:endParaRPr>
          </a:p>
        </p:txBody>
      </p:sp>
      <p:pic>
        <p:nvPicPr>
          <p:cNvPr id="1026" name="Picture 2" descr="Карандаш против Камеры. Искусство Бена Хейна"/>
          <p:cNvPicPr>
            <a:picLocks noChangeAspect="1" noChangeArrowheads="1"/>
          </p:cNvPicPr>
          <p:nvPr/>
        </p:nvPicPr>
        <p:blipFill rotWithShape="1">
          <a:blip r:embed="rId7">
            <a:extLst>
              <a:ext uri="{28A0092B-C50C-407E-A947-70E740481C1C}">
                <a14:useLocalDpi xmlns:a14="http://schemas.microsoft.com/office/drawing/2010/main" val="0"/>
              </a:ext>
            </a:extLst>
          </a:blip>
          <a:srcRect l="5515" t="15671" r="3222" b="-1711"/>
          <a:stretch/>
        </p:blipFill>
        <p:spPr bwMode="auto">
          <a:xfrm>
            <a:off x="8703297" y="3260886"/>
            <a:ext cx="3488703" cy="353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Блок-схема: внутренняя память 16"/>
          <p:cNvSpPr/>
          <p:nvPr/>
        </p:nvSpPr>
        <p:spPr>
          <a:xfrm>
            <a:off x="1343668" y="3802132"/>
            <a:ext cx="8215746"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Bahnschrift" panose="020B0502040204020203" pitchFamily="34" charset="0"/>
            </a:endParaRPr>
          </a:p>
        </p:txBody>
      </p:sp>
      <p:sp>
        <p:nvSpPr>
          <p:cNvPr id="14" name="Блок-схема: внутренняя память 13"/>
          <p:cNvSpPr/>
          <p:nvPr/>
        </p:nvSpPr>
        <p:spPr>
          <a:xfrm>
            <a:off x="1380689" y="2566499"/>
            <a:ext cx="8215746"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Bahnschrift" panose="020B0502040204020203" pitchFamily="34" charset="0"/>
            </a:endParaRPr>
          </a:p>
        </p:txBody>
      </p:sp>
      <p:sp>
        <p:nvSpPr>
          <p:cNvPr id="9" name="Блок-схема: внутренняя память 8"/>
          <p:cNvSpPr/>
          <p:nvPr/>
        </p:nvSpPr>
        <p:spPr>
          <a:xfrm>
            <a:off x="1380689" y="1192211"/>
            <a:ext cx="8215746"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565991" y="1110427"/>
            <a:ext cx="10764983" cy="830997"/>
          </a:xfrm>
          <a:prstGeom prst="rect">
            <a:avLst/>
          </a:prstGeom>
        </p:spPr>
        <p:txBody>
          <a:bodyPr wrap="square">
            <a:spAutoFit/>
          </a:bodyPr>
          <a:lstStyle/>
          <a:p>
            <a:r>
              <a:rPr lang="ru-RU" sz="2400" b="1" dirty="0" smtClean="0">
                <a:solidFill>
                  <a:schemeClr val="bg1"/>
                </a:solidFill>
                <a:latin typeface="Bahnschrift" panose="020B0502040204020203" pitchFamily="34" charset="0"/>
              </a:rPr>
              <a:t>Суретші қиял </a:t>
            </a:r>
            <a:r>
              <a:rPr lang="ru-RU" sz="2400" b="1" dirty="0">
                <a:solidFill>
                  <a:schemeClr val="bg1"/>
                </a:solidFill>
                <a:latin typeface="Bahnschrift" panose="020B0502040204020203" pitchFamily="34" charset="0"/>
              </a:rPr>
              <a:t>мен шындықтың араласқан әлемін </a:t>
            </a:r>
            <a:endParaRPr lang="ru-RU" sz="2400" b="1" dirty="0" smtClean="0">
              <a:solidFill>
                <a:schemeClr val="bg1"/>
              </a:solidFill>
              <a:latin typeface="Bahnschrift" panose="020B0502040204020203" pitchFamily="34" charset="0"/>
            </a:endParaRPr>
          </a:p>
          <a:p>
            <a:r>
              <a:rPr lang="ru-RU" sz="2400" b="1" dirty="0" smtClean="0">
                <a:solidFill>
                  <a:schemeClr val="bg1"/>
                </a:solidFill>
                <a:latin typeface="Bahnschrift" panose="020B0502040204020203" pitchFamily="34" charset="0"/>
              </a:rPr>
              <a:t>қалай жасап шығарды?</a:t>
            </a:r>
            <a:endParaRPr lang="ru-RU" b="1" dirty="0">
              <a:solidFill>
                <a:schemeClr val="bg1"/>
              </a:solidFill>
              <a:latin typeface="Bahnschrift" panose="020B0502040204020203" pitchFamily="34" charset="0"/>
            </a:endParaRPr>
          </a:p>
        </p:txBody>
      </p:sp>
      <p:sp>
        <p:nvSpPr>
          <p:cNvPr id="4" name="Прямоугольник 3"/>
          <p:cNvSpPr/>
          <p:nvPr/>
        </p:nvSpPr>
        <p:spPr>
          <a:xfrm>
            <a:off x="0" y="0"/>
            <a:ext cx="12192000" cy="8728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smtClean="0">
                <a:solidFill>
                  <a:schemeClr val="bg1"/>
                </a:solidFill>
                <a:latin typeface="Tahoma" panose="020B0604030504040204" pitchFamily="34" charset="0"/>
                <a:cs typeface="Tahoma" panose="020B0604030504040204" pitchFamily="34" charset="0"/>
              </a:rPr>
              <a:t>      </a:t>
            </a:r>
            <a:r>
              <a:rPr lang="kk-KZ" altLang="ru-RU" sz="2400" b="1" dirty="0" smtClean="0">
                <a:solidFill>
                  <a:schemeClr val="bg1"/>
                </a:solidFill>
                <a:latin typeface="Tahoma" panose="020B0604030504040204" pitchFamily="34" charset="0"/>
                <a:cs typeface="Tahoma" panose="020B0604030504040204" pitchFamily="34" charset="0"/>
              </a:rPr>
              <a:t>1-тапсырма. </a:t>
            </a:r>
            <a:r>
              <a:rPr lang="kk-KZ" alt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М</a:t>
            </a:r>
            <a:r>
              <a:rPr lang="kk-KZ" b="1" dirty="0" smtClean="0">
                <a:solidFill>
                  <a:schemeClr val="bg1"/>
                </a:solidFill>
                <a:latin typeface="Tahoma" panose="020B0604030504040204" pitchFamily="34" charset="0"/>
                <a:ea typeface="Tahoma" panose="020B0604030504040204" pitchFamily="34" charset="0"/>
                <a:cs typeface="Tahoma" panose="020B0604030504040204" pitchFamily="34" charset="0"/>
              </a:rPr>
              <a:t>әтін  </a:t>
            </a:r>
            <a:r>
              <a:rPr lang="kk-KZ" b="1" dirty="0">
                <a:solidFill>
                  <a:schemeClr val="bg1"/>
                </a:solidFill>
                <a:latin typeface="Tahoma" panose="020B0604030504040204" pitchFamily="34" charset="0"/>
                <a:ea typeface="Tahoma" panose="020B0604030504040204" pitchFamily="34" charset="0"/>
                <a:cs typeface="Tahoma" panose="020B0604030504040204" pitchFamily="34" charset="0"/>
              </a:rPr>
              <a:t>бойынша сұрақтарға жауап беріңіздер. Зат есімнің жалғаулары </a:t>
            </a:r>
            <a:r>
              <a:rPr lang="kk-KZ"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spcBef>
                <a:spcPct val="0"/>
              </a:spcBef>
            </a:pPr>
            <a:r>
              <a:rPr lang="kk-KZ"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kk-KZ" b="1" dirty="0" smtClean="0">
                <a:solidFill>
                  <a:schemeClr val="bg1"/>
                </a:solidFill>
                <a:latin typeface="Tahoma" panose="020B0604030504040204" pitchFamily="34" charset="0"/>
                <a:ea typeface="Tahoma" panose="020B0604030504040204" pitchFamily="34" charset="0"/>
                <a:cs typeface="Tahoma" panose="020B0604030504040204" pitchFamily="34" charset="0"/>
              </a:rPr>
              <a:t>                                         кездескен </a:t>
            </a:r>
            <a:r>
              <a:rPr lang="kk-KZ" b="1" dirty="0">
                <a:solidFill>
                  <a:schemeClr val="bg1"/>
                </a:solidFill>
                <a:latin typeface="Tahoma" panose="020B0604030504040204" pitchFamily="34" charset="0"/>
                <a:ea typeface="Tahoma" panose="020B0604030504040204" pitchFamily="34" charset="0"/>
                <a:cs typeface="Tahoma" panose="020B0604030504040204" pitchFamily="34" charset="0"/>
              </a:rPr>
              <a:t>сөздерді теріп жазыңыз</a:t>
            </a:r>
            <a:r>
              <a:rPr lang="kk-KZ"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ru-RU" dirty="0">
              <a:solidFill>
                <a:schemeClr val="bg1"/>
              </a:solidFill>
            </a:endParaRPr>
          </a:p>
        </p:txBody>
      </p:sp>
      <p:sp>
        <p:nvSpPr>
          <p:cNvPr id="7" name="Шестиугольник 6"/>
          <p:cNvSpPr/>
          <p:nvPr/>
        </p:nvSpPr>
        <p:spPr>
          <a:xfrm>
            <a:off x="365841" y="1110210"/>
            <a:ext cx="1200150" cy="1028700"/>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1</a:t>
            </a:r>
            <a:endParaRPr lang="ru-RU" sz="4000" b="1" dirty="0">
              <a:solidFill>
                <a:srgbClr val="002060"/>
              </a:solidFill>
            </a:endParaRPr>
          </a:p>
        </p:txBody>
      </p:sp>
      <p:sp>
        <p:nvSpPr>
          <p:cNvPr id="10" name="Шестиугольник 9"/>
          <p:cNvSpPr/>
          <p:nvPr/>
        </p:nvSpPr>
        <p:spPr>
          <a:xfrm>
            <a:off x="365841" y="2418603"/>
            <a:ext cx="1200150" cy="1028700"/>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2</a:t>
            </a:r>
            <a:endParaRPr lang="ru-RU" sz="4000" b="1" dirty="0">
              <a:solidFill>
                <a:srgbClr val="002060"/>
              </a:solidFill>
            </a:endParaRPr>
          </a:p>
        </p:txBody>
      </p:sp>
      <p:sp>
        <p:nvSpPr>
          <p:cNvPr id="12" name="TextBox 11"/>
          <p:cNvSpPr txBox="1"/>
          <p:nvPr/>
        </p:nvSpPr>
        <p:spPr>
          <a:xfrm>
            <a:off x="1597817" y="2633328"/>
            <a:ext cx="5622563" cy="461665"/>
          </a:xfrm>
          <a:prstGeom prst="rect">
            <a:avLst/>
          </a:prstGeom>
          <a:noFill/>
        </p:spPr>
        <p:txBody>
          <a:bodyPr wrap="square" rtlCol="0">
            <a:spAutoFit/>
          </a:bodyPr>
          <a:lstStyle/>
          <a:p>
            <a:r>
              <a:rPr lang="kk-KZ" sz="2400" b="1" dirty="0">
                <a:solidFill>
                  <a:schemeClr val="bg1"/>
                </a:solidFill>
                <a:latin typeface="Bahnschrift" panose="020B0502040204020203" pitchFamily="34" charset="0"/>
              </a:rPr>
              <a:t>Суреттердің тақырыптары қандай?</a:t>
            </a:r>
            <a:endParaRPr lang="ru-RU" sz="2400" b="1" dirty="0">
              <a:solidFill>
                <a:schemeClr val="bg1"/>
              </a:solidFill>
              <a:latin typeface="Bahnschrift" panose="020B0502040204020203" pitchFamily="34" charset="0"/>
            </a:endParaRPr>
          </a:p>
        </p:txBody>
      </p:sp>
      <p:sp>
        <p:nvSpPr>
          <p:cNvPr id="16" name="Шестиугольник 15"/>
          <p:cNvSpPr/>
          <p:nvPr/>
        </p:nvSpPr>
        <p:spPr>
          <a:xfrm>
            <a:off x="365841" y="3652701"/>
            <a:ext cx="1200150" cy="1028700"/>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3</a:t>
            </a:r>
            <a:endParaRPr lang="ru-RU" sz="4000" b="1" dirty="0">
              <a:solidFill>
                <a:srgbClr val="002060"/>
              </a:solidFill>
            </a:endParaRPr>
          </a:p>
        </p:txBody>
      </p:sp>
      <p:sp>
        <p:nvSpPr>
          <p:cNvPr id="18" name="TextBox 17"/>
          <p:cNvSpPr txBox="1"/>
          <p:nvPr/>
        </p:nvSpPr>
        <p:spPr>
          <a:xfrm>
            <a:off x="1597817" y="3886403"/>
            <a:ext cx="5622563" cy="461665"/>
          </a:xfrm>
          <a:prstGeom prst="rect">
            <a:avLst/>
          </a:prstGeom>
          <a:noFill/>
        </p:spPr>
        <p:txBody>
          <a:bodyPr wrap="square" rtlCol="0">
            <a:spAutoFit/>
          </a:bodyPr>
          <a:lstStyle/>
          <a:p>
            <a:r>
              <a:rPr lang="kk-KZ" sz="2400" b="1" dirty="0" smtClean="0">
                <a:solidFill>
                  <a:schemeClr val="bg1"/>
                </a:solidFill>
                <a:latin typeface="Bahnschrift" panose="020B0502040204020203" pitchFamily="34" charset="0"/>
              </a:rPr>
              <a:t>Суретшінің мақсаты қандай</a:t>
            </a:r>
            <a:r>
              <a:rPr lang="kk-KZ" sz="2400" b="1" dirty="0">
                <a:solidFill>
                  <a:schemeClr val="bg1"/>
                </a:solidFill>
                <a:latin typeface="Bahnschrift" panose="020B0502040204020203" pitchFamily="34" charset="0"/>
              </a:rPr>
              <a:t>?</a:t>
            </a:r>
            <a:endParaRPr lang="ru-RU" sz="2400" b="1" dirty="0">
              <a:solidFill>
                <a:schemeClr val="bg1"/>
              </a:solidFill>
              <a:latin typeface="Bahnschrift" panose="020B0502040204020203" pitchFamily="34" charset="0"/>
            </a:endParaRPr>
          </a:p>
        </p:txBody>
      </p:sp>
      <p:sp>
        <p:nvSpPr>
          <p:cNvPr id="22" name="Блок-схема: внутренняя память 21"/>
          <p:cNvSpPr/>
          <p:nvPr/>
        </p:nvSpPr>
        <p:spPr>
          <a:xfrm>
            <a:off x="1832153" y="5037765"/>
            <a:ext cx="2576945" cy="456171"/>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smtClean="0">
                <a:solidFill>
                  <a:schemeClr val="bg1"/>
                </a:solidFill>
                <a:latin typeface="Bahnschrift" panose="020B0502040204020203" pitchFamily="34" charset="0"/>
              </a:rPr>
              <a:t>Дескрипторы</a:t>
            </a:r>
            <a:endParaRPr lang="ru-RU" sz="2400" b="1" dirty="0">
              <a:solidFill>
                <a:schemeClr val="bg1"/>
              </a:solidFill>
              <a:latin typeface="Bahnschrift" panose="020B0502040204020203" pitchFamily="34" charset="0"/>
            </a:endParaRPr>
          </a:p>
        </p:txBody>
      </p:sp>
      <p:sp>
        <p:nvSpPr>
          <p:cNvPr id="24" name="Стрелка углом вверх 23"/>
          <p:cNvSpPr/>
          <p:nvPr/>
        </p:nvSpPr>
        <p:spPr>
          <a:xfrm rot="5400000">
            <a:off x="189326" y="5911181"/>
            <a:ext cx="1059825" cy="449183"/>
          </a:xfrm>
          <a:prstGeom prst="bentUpArrow">
            <a:avLst>
              <a:gd name="adj1" fmla="val 31660"/>
              <a:gd name="adj2" fmla="val 0"/>
              <a:gd name="adj3"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sp>
        <p:nvSpPr>
          <p:cNvPr id="25" name="TextBox 24"/>
          <p:cNvSpPr txBox="1"/>
          <p:nvPr/>
        </p:nvSpPr>
        <p:spPr>
          <a:xfrm>
            <a:off x="697271" y="5735663"/>
            <a:ext cx="5424883" cy="400110"/>
          </a:xfrm>
          <a:prstGeom prst="rect">
            <a:avLst/>
          </a:prstGeom>
          <a:noFill/>
        </p:spPr>
        <p:txBody>
          <a:bodyPr wrap="none" rtlCol="0">
            <a:spAutoFit/>
          </a:bodyPr>
          <a:lstStyle/>
          <a:p>
            <a:pPr marL="285750" indent="-285750">
              <a:buFont typeface="Wingdings" panose="05000000000000000000" pitchFamily="2" charset="2"/>
              <a:buChar char="v"/>
            </a:pPr>
            <a:r>
              <a:rPr lang="kk-KZ" sz="2000" b="1" dirty="0" smtClean="0">
                <a:solidFill>
                  <a:srgbClr val="002060"/>
                </a:solidFill>
                <a:latin typeface="Bahnschrift" panose="020B0502040204020203" pitchFamily="34" charset="0"/>
              </a:rPr>
              <a:t>Мәтін бойынша сұрақтарға жауап береді;</a:t>
            </a:r>
            <a:endParaRPr lang="ru-RU" sz="2000" b="1" dirty="0">
              <a:solidFill>
                <a:srgbClr val="002060"/>
              </a:solidFill>
              <a:latin typeface="Bahnschrift" panose="020B0502040204020203" pitchFamily="34" charset="0"/>
            </a:endParaRPr>
          </a:p>
        </p:txBody>
      </p:sp>
      <p:sp>
        <p:nvSpPr>
          <p:cNvPr id="26" name="TextBox 25"/>
          <p:cNvSpPr txBox="1"/>
          <p:nvPr/>
        </p:nvSpPr>
        <p:spPr>
          <a:xfrm>
            <a:off x="697271" y="6241007"/>
            <a:ext cx="5280613" cy="400110"/>
          </a:xfrm>
          <a:prstGeom prst="rect">
            <a:avLst/>
          </a:prstGeom>
          <a:noFill/>
        </p:spPr>
        <p:txBody>
          <a:bodyPr wrap="none" rtlCol="0">
            <a:spAutoFit/>
          </a:bodyPr>
          <a:lstStyle/>
          <a:p>
            <a:pPr marL="285750" indent="-285750">
              <a:buFont typeface="Wingdings" panose="05000000000000000000" pitchFamily="2" charset="2"/>
              <a:buChar char="v"/>
            </a:pPr>
            <a:r>
              <a:rPr lang="kk-KZ" sz="2000" b="1" dirty="0" smtClean="0">
                <a:solidFill>
                  <a:srgbClr val="002060"/>
                </a:solidFill>
                <a:latin typeface="Bahnschrift" panose="020B0502040204020203" pitchFamily="34" charset="0"/>
              </a:rPr>
              <a:t>Зат есім жалғаулы сөздерді анықтайды;</a:t>
            </a:r>
            <a:endParaRPr lang="ru-RU" sz="2000" b="1" dirty="0">
              <a:solidFill>
                <a:srgbClr val="002060"/>
              </a:solidFill>
              <a:latin typeface="Bahnschrift" panose="020B0502040204020203" pitchFamily="34" charset="0"/>
            </a:endParaRPr>
          </a:p>
        </p:txBody>
      </p:sp>
    </p:spTree>
    <p:extLst>
      <p:ext uri="{BB962C8B-B14F-4D97-AF65-F5344CB8AC3E}">
        <p14:creationId xmlns:p14="http://schemas.microsoft.com/office/powerpoint/2010/main" val="361264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Блок-схема: внутренняя память 16"/>
          <p:cNvSpPr/>
          <p:nvPr/>
        </p:nvSpPr>
        <p:spPr>
          <a:xfrm>
            <a:off x="1255998" y="3480604"/>
            <a:ext cx="10658910"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Bahnschrift" panose="020B0502040204020203" pitchFamily="34" charset="0"/>
            </a:endParaRPr>
          </a:p>
        </p:txBody>
      </p:sp>
      <p:sp>
        <p:nvSpPr>
          <p:cNvPr id="14" name="Блок-схема: внутренняя память 13"/>
          <p:cNvSpPr/>
          <p:nvPr/>
        </p:nvSpPr>
        <p:spPr>
          <a:xfrm>
            <a:off x="1244525" y="2275085"/>
            <a:ext cx="10670383"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Bahnschrift" panose="020B0502040204020203" pitchFamily="34" charset="0"/>
            </a:endParaRPr>
          </a:p>
        </p:txBody>
      </p:sp>
      <p:sp>
        <p:nvSpPr>
          <p:cNvPr id="9" name="Блок-схема: внутренняя память 8"/>
          <p:cNvSpPr/>
          <p:nvPr/>
        </p:nvSpPr>
        <p:spPr>
          <a:xfrm>
            <a:off x="1244525" y="1069566"/>
            <a:ext cx="10670384"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436216" y="1086186"/>
            <a:ext cx="10764983" cy="707886"/>
          </a:xfrm>
          <a:prstGeom prst="rect">
            <a:avLst/>
          </a:prstGeom>
        </p:spPr>
        <p:txBody>
          <a:bodyPr wrap="square">
            <a:spAutoFit/>
          </a:bodyPr>
          <a:lstStyle/>
          <a:p>
            <a:r>
              <a:rPr lang="ru-RU" sz="2000" dirty="0">
                <a:solidFill>
                  <a:schemeClr val="bg1"/>
                </a:solidFill>
                <a:latin typeface="Bahnschrift" panose="020B0502040204020203" pitchFamily="34" charset="0"/>
              </a:rPr>
              <a:t>Бельгиялық суретші Бен Хейн фотосурет пен қарындашпен салған суреттерді біріктіре отырып, қиял мен шындықтың араласқан әлемін жасап шығарды.</a:t>
            </a:r>
            <a:endParaRPr lang="ru-RU" sz="1600" b="1" dirty="0">
              <a:solidFill>
                <a:schemeClr val="bg1"/>
              </a:solidFill>
              <a:latin typeface="Bahnschrift" panose="020B0502040204020203" pitchFamily="34" charset="0"/>
            </a:endParaRPr>
          </a:p>
        </p:txBody>
      </p:sp>
      <p:sp>
        <p:nvSpPr>
          <p:cNvPr id="4" name="Прямоугольник 3"/>
          <p:cNvSpPr/>
          <p:nvPr/>
        </p:nvSpPr>
        <p:spPr>
          <a:xfrm>
            <a:off x="0" y="0"/>
            <a:ext cx="12192000" cy="8728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Ықтимал жауап</a:t>
            </a:r>
            <a:endParaRPr lang="ru-RU" sz="2800" dirty="0">
              <a:solidFill>
                <a:schemeClr val="bg1"/>
              </a:solidFill>
            </a:endParaRPr>
          </a:p>
        </p:txBody>
      </p:sp>
      <p:sp>
        <p:nvSpPr>
          <p:cNvPr id="10" name="Шестиугольник 9"/>
          <p:cNvSpPr/>
          <p:nvPr/>
        </p:nvSpPr>
        <p:spPr>
          <a:xfrm>
            <a:off x="174312" y="2155182"/>
            <a:ext cx="1079813" cy="877838"/>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2</a:t>
            </a:r>
            <a:endParaRPr lang="ru-RU" sz="4000" b="1" dirty="0">
              <a:solidFill>
                <a:srgbClr val="002060"/>
              </a:solidFill>
            </a:endParaRPr>
          </a:p>
        </p:txBody>
      </p:sp>
      <p:sp>
        <p:nvSpPr>
          <p:cNvPr id="12" name="TextBox 11"/>
          <p:cNvSpPr txBox="1"/>
          <p:nvPr/>
        </p:nvSpPr>
        <p:spPr>
          <a:xfrm>
            <a:off x="1473126" y="2209160"/>
            <a:ext cx="10441782" cy="830997"/>
          </a:xfrm>
          <a:prstGeom prst="rect">
            <a:avLst/>
          </a:prstGeom>
          <a:noFill/>
        </p:spPr>
        <p:txBody>
          <a:bodyPr wrap="square" rtlCol="0">
            <a:spAutoFit/>
          </a:bodyPr>
          <a:lstStyle/>
          <a:p>
            <a:r>
              <a:rPr lang="kk-KZ" sz="2400" dirty="0">
                <a:solidFill>
                  <a:schemeClr val="bg1"/>
                </a:solidFill>
                <a:latin typeface="Bahnschrift" panose="020B0502040204020203" pitchFamily="34" charset="0"/>
              </a:rPr>
              <a:t>Суреттердің </a:t>
            </a:r>
            <a:r>
              <a:rPr lang="kk-KZ" sz="2400" dirty="0" smtClean="0">
                <a:solidFill>
                  <a:schemeClr val="bg1"/>
                </a:solidFill>
                <a:latin typeface="Bahnschrift" panose="020B0502040204020203" pitchFamily="34" charset="0"/>
              </a:rPr>
              <a:t>тақырыптары: </a:t>
            </a:r>
            <a:r>
              <a:rPr lang="ru-RU" sz="2400" dirty="0">
                <a:solidFill>
                  <a:schemeClr val="bg1"/>
                </a:solidFill>
                <a:latin typeface="Bahnschrift" panose="020B0502040204020203" pitchFamily="34" charset="0"/>
              </a:rPr>
              <a:t>махаббат, еркіндік, достық, өлімнен кейінгі өмір, және т.б. </a:t>
            </a:r>
          </a:p>
        </p:txBody>
      </p:sp>
      <p:sp>
        <p:nvSpPr>
          <p:cNvPr id="16" name="Шестиугольник 15"/>
          <p:cNvSpPr/>
          <p:nvPr/>
        </p:nvSpPr>
        <p:spPr>
          <a:xfrm>
            <a:off x="157365" y="3374162"/>
            <a:ext cx="1098634" cy="882296"/>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3</a:t>
            </a:r>
            <a:endParaRPr lang="ru-RU" sz="4000" b="1" dirty="0">
              <a:solidFill>
                <a:srgbClr val="002060"/>
              </a:solidFill>
            </a:endParaRPr>
          </a:p>
        </p:txBody>
      </p:sp>
      <p:sp>
        <p:nvSpPr>
          <p:cNvPr id="18" name="TextBox 17"/>
          <p:cNvSpPr txBox="1"/>
          <p:nvPr/>
        </p:nvSpPr>
        <p:spPr>
          <a:xfrm>
            <a:off x="1579418" y="3403897"/>
            <a:ext cx="10335490" cy="1200329"/>
          </a:xfrm>
          <a:prstGeom prst="rect">
            <a:avLst/>
          </a:prstGeom>
          <a:noFill/>
        </p:spPr>
        <p:txBody>
          <a:bodyPr wrap="square" rtlCol="0">
            <a:spAutoFit/>
          </a:bodyPr>
          <a:lstStyle/>
          <a:p>
            <a:r>
              <a:rPr lang="kk-KZ" sz="2400" dirty="0" smtClean="0">
                <a:solidFill>
                  <a:schemeClr val="bg1"/>
                </a:solidFill>
                <a:latin typeface="Bahnschrift" panose="020B0502040204020203" pitchFamily="34" charset="0"/>
              </a:rPr>
              <a:t>Суретшінің мақсаты: </a:t>
            </a:r>
            <a:r>
              <a:rPr lang="ru-RU" sz="2400" dirty="0">
                <a:solidFill>
                  <a:schemeClr val="bg1"/>
                </a:solidFill>
                <a:latin typeface="Bahnschrift" panose="020B0502040204020203" pitchFamily="34" charset="0"/>
              </a:rPr>
              <a:t>ә</a:t>
            </a:r>
            <a:r>
              <a:rPr lang="ru-RU" sz="2400" dirty="0" smtClean="0">
                <a:solidFill>
                  <a:schemeClr val="bg1"/>
                </a:solidFill>
                <a:latin typeface="Bahnschrift" panose="020B0502040204020203" pitchFamily="34" charset="0"/>
              </a:rPr>
              <a:t>рбір картинасы әсем </a:t>
            </a:r>
            <a:r>
              <a:rPr lang="ru-RU" sz="2400" dirty="0">
                <a:solidFill>
                  <a:schemeClr val="bg1"/>
                </a:solidFill>
                <a:latin typeface="Bahnschrift" panose="020B0502040204020203" pitchFamily="34" charset="0"/>
              </a:rPr>
              <a:t>әуен мен өрнекті өлең секілді көңіл пернесін дәл басып, тарихтан сыр шерткенін </a:t>
            </a:r>
            <a:r>
              <a:rPr lang="ru-RU" sz="2400" dirty="0" smtClean="0">
                <a:solidFill>
                  <a:schemeClr val="bg1"/>
                </a:solidFill>
                <a:latin typeface="Bahnschrift" panose="020B0502040204020203" pitchFamily="34" charset="0"/>
              </a:rPr>
              <a:t>қалады.</a:t>
            </a:r>
            <a:endParaRPr lang="ru-RU" sz="2400" dirty="0">
              <a:solidFill>
                <a:schemeClr val="bg1"/>
              </a:solidFill>
              <a:latin typeface="Bahnschrift" panose="020B0502040204020203" pitchFamily="34" charset="0"/>
            </a:endParaRPr>
          </a:p>
          <a:p>
            <a:endParaRPr lang="ru-RU" sz="2400" dirty="0">
              <a:solidFill>
                <a:schemeClr val="bg1"/>
              </a:solidFill>
              <a:latin typeface="Bahnschrift" panose="020B0502040204020203" pitchFamily="34" charset="0"/>
            </a:endParaRPr>
          </a:p>
        </p:txBody>
      </p:sp>
      <p:sp>
        <p:nvSpPr>
          <p:cNvPr id="19" name="Блок-схема: внутренняя память 18"/>
          <p:cNvSpPr/>
          <p:nvPr/>
        </p:nvSpPr>
        <p:spPr>
          <a:xfrm>
            <a:off x="2056861" y="4420353"/>
            <a:ext cx="7842045" cy="456171"/>
          </a:xfrm>
          <a:prstGeom prst="flowChartInternalStorage">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smtClean="0">
                <a:solidFill>
                  <a:srgbClr val="0070C0"/>
                </a:solidFill>
                <a:latin typeface="Bahnschrift" panose="020B0502040204020203" pitchFamily="34" charset="0"/>
              </a:rPr>
              <a:t>ЗАТ ЕСІМ ЖАЛҒАУЫ БАР СӨЗДЕР</a:t>
            </a:r>
            <a:endParaRPr lang="ru-RU" sz="2400" b="1" dirty="0">
              <a:solidFill>
                <a:srgbClr val="0070C0"/>
              </a:solidFill>
              <a:latin typeface="Bahnschrift" panose="020B0502040204020203" pitchFamily="34" charset="0"/>
            </a:endParaRPr>
          </a:p>
        </p:txBody>
      </p:sp>
      <p:sp>
        <p:nvSpPr>
          <p:cNvPr id="20" name="Стрелка углом вверх 19"/>
          <p:cNvSpPr/>
          <p:nvPr/>
        </p:nvSpPr>
        <p:spPr>
          <a:xfrm rot="5400000">
            <a:off x="-560507" y="5594395"/>
            <a:ext cx="1858297" cy="42255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sp>
        <p:nvSpPr>
          <p:cNvPr id="15" name="TextBox 14"/>
          <p:cNvSpPr txBox="1"/>
          <p:nvPr/>
        </p:nvSpPr>
        <p:spPr>
          <a:xfrm>
            <a:off x="368641" y="5096480"/>
            <a:ext cx="11393868" cy="1569660"/>
          </a:xfrm>
          <a:prstGeom prst="rect">
            <a:avLst/>
          </a:prstGeom>
          <a:noFill/>
        </p:spPr>
        <p:txBody>
          <a:bodyPr wrap="square" rtlCol="0">
            <a:spAutoFit/>
          </a:bodyPr>
          <a:lstStyle/>
          <a:p>
            <a:r>
              <a:rPr lang="kk-KZ" sz="2400" i="1" dirty="0" smtClean="0">
                <a:solidFill>
                  <a:srgbClr val="002060"/>
                </a:solidFill>
                <a:latin typeface="Bahnschrift" panose="020B0502040204020203" pitchFamily="34" charset="0"/>
              </a:rPr>
              <a:t>Қарындаш</a:t>
            </a:r>
            <a:r>
              <a:rPr lang="kk-KZ" sz="2400" i="1" dirty="0" smtClean="0">
                <a:solidFill>
                  <a:srgbClr val="C00000"/>
                </a:solidFill>
                <a:latin typeface="Bahnschrift" panose="020B0502040204020203" pitchFamily="34" charset="0"/>
              </a:rPr>
              <a:t>пен,</a:t>
            </a:r>
            <a:r>
              <a:rPr lang="ru-RU" sz="2400" i="1" dirty="0" smtClean="0">
                <a:solidFill>
                  <a:srgbClr val="002060"/>
                </a:solidFill>
                <a:latin typeface="Bahnschrift" panose="020B0502040204020203" pitchFamily="34" charset="0"/>
              </a:rPr>
              <a:t> сурет</a:t>
            </a:r>
            <a:r>
              <a:rPr lang="ru-RU" sz="2400" i="1" dirty="0" smtClean="0">
                <a:solidFill>
                  <a:srgbClr val="C00000"/>
                </a:solidFill>
                <a:latin typeface="Bahnschrift" panose="020B0502040204020203" pitchFamily="34" charset="0"/>
              </a:rPr>
              <a:t>терді</a:t>
            </a:r>
            <a:r>
              <a:rPr lang="ru-RU" sz="2400" i="1" dirty="0" smtClean="0">
                <a:solidFill>
                  <a:srgbClr val="002060"/>
                </a:solidFill>
                <a:latin typeface="Bahnschrift" panose="020B0502040204020203" pitchFamily="34" charset="0"/>
              </a:rPr>
              <a:t>, шындық</a:t>
            </a:r>
            <a:r>
              <a:rPr lang="ru-RU" sz="2400" i="1" dirty="0" smtClean="0">
                <a:solidFill>
                  <a:srgbClr val="C00000"/>
                </a:solidFill>
                <a:latin typeface="Bahnschrift" panose="020B0502040204020203" pitchFamily="34" charset="0"/>
              </a:rPr>
              <a:t>тың,</a:t>
            </a:r>
            <a:r>
              <a:rPr lang="ru-RU" sz="2400" i="1" dirty="0">
                <a:solidFill>
                  <a:srgbClr val="002060"/>
                </a:solidFill>
                <a:latin typeface="Bahnschrift" panose="020B0502040204020203" pitchFamily="34" charset="0"/>
              </a:rPr>
              <a:t> </a:t>
            </a:r>
            <a:r>
              <a:rPr lang="ru-RU" sz="2400" i="1" dirty="0" smtClean="0">
                <a:solidFill>
                  <a:srgbClr val="002060"/>
                </a:solidFill>
                <a:latin typeface="Bahnschrift" panose="020B0502040204020203" pitchFamily="34" charset="0"/>
              </a:rPr>
              <a:t>әлем</a:t>
            </a:r>
            <a:r>
              <a:rPr lang="ru-RU" sz="2400" i="1" dirty="0" smtClean="0">
                <a:solidFill>
                  <a:srgbClr val="C00000"/>
                </a:solidFill>
                <a:latin typeface="Bahnschrift" panose="020B0502040204020203" pitchFamily="34" charset="0"/>
              </a:rPr>
              <a:t>ін, </a:t>
            </a:r>
            <a:r>
              <a:rPr lang="ru-RU" sz="2400" i="1" dirty="0" smtClean="0">
                <a:solidFill>
                  <a:srgbClr val="002060"/>
                </a:solidFill>
                <a:latin typeface="Bahnschrift" panose="020B0502040204020203" pitchFamily="34" charset="0"/>
              </a:rPr>
              <a:t>картина</a:t>
            </a:r>
            <a:r>
              <a:rPr lang="ru-RU" sz="2400" i="1" dirty="0" smtClean="0">
                <a:solidFill>
                  <a:srgbClr val="C00000"/>
                </a:solidFill>
                <a:latin typeface="Bahnschrift" panose="020B0502040204020203" pitchFamily="34" charset="0"/>
              </a:rPr>
              <a:t>лардың, </a:t>
            </a:r>
            <a:r>
              <a:rPr lang="ru-RU" sz="2400" i="1" dirty="0" smtClean="0">
                <a:solidFill>
                  <a:srgbClr val="002060"/>
                </a:solidFill>
                <a:latin typeface="Bahnschrift" panose="020B0502040204020203" pitchFamily="34" charset="0"/>
              </a:rPr>
              <a:t>құпия</a:t>
            </a:r>
            <a:r>
              <a:rPr lang="ru-RU" sz="2400" i="1" dirty="0" smtClean="0">
                <a:solidFill>
                  <a:srgbClr val="C00000"/>
                </a:solidFill>
                <a:latin typeface="Bahnschrift" panose="020B0502040204020203" pitchFamily="34" charset="0"/>
              </a:rPr>
              <a:t>сы, </a:t>
            </a:r>
            <a:r>
              <a:rPr lang="ru-RU" sz="2400" i="1" dirty="0" smtClean="0">
                <a:solidFill>
                  <a:srgbClr val="002060"/>
                </a:solidFill>
                <a:latin typeface="Bahnschrift" panose="020B0502040204020203" pitchFamily="34" charset="0"/>
              </a:rPr>
              <a:t>дүние</a:t>
            </a:r>
            <a:r>
              <a:rPr lang="ru-RU" sz="2400" i="1" dirty="0" smtClean="0">
                <a:solidFill>
                  <a:srgbClr val="C00000"/>
                </a:solidFill>
                <a:latin typeface="Bahnschrift" panose="020B0502040204020203" pitchFamily="34" charset="0"/>
              </a:rPr>
              <a:t>сінің, </a:t>
            </a:r>
            <a:r>
              <a:rPr lang="ru-RU" sz="2400" i="1" dirty="0" smtClean="0">
                <a:solidFill>
                  <a:srgbClr val="002060"/>
                </a:solidFill>
                <a:latin typeface="Bahnschrift" panose="020B0502040204020203" pitchFamily="34" charset="0"/>
              </a:rPr>
              <a:t>нобай</a:t>
            </a:r>
            <a:r>
              <a:rPr lang="ru-RU" sz="2400" i="1" dirty="0" smtClean="0">
                <a:solidFill>
                  <a:srgbClr val="C00000"/>
                </a:solidFill>
                <a:latin typeface="Bahnschrift" panose="020B0502040204020203" pitchFamily="34" charset="0"/>
              </a:rPr>
              <a:t>ын, </a:t>
            </a:r>
            <a:r>
              <a:rPr lang="ru-RU" sz="2400" i="1" dirty="0" smtClean="0">
                <a:solidFill>
                  <a:srgbClr val="002060"/>
                </a:solidFill>
                <a:latin typeface="Bahnschrift" panose="020B0502040204020203" pitchFamily="34" charset="0"/>
              </a:rPr>
              <a:t>нысан</a:t>
            </a:r>
            <a:r>
              <a:rPr lang="ru-RU" sz="2400" i="1" dirty="0" smtClean="0">
                <a:solidFill>
                  <a:srgbClr val="C00000"/>
                </a:solidFill>
                <a:latin typeface="Bahnschrift" panose="020B0502040204020203" pitchFamily="34" charset="0"/>
              </a:rPr>
              <a:t>ын,</a:t>
            </a:r>
            <a:r>
              <a:rPr lang="ru-RU" sz="2400" i="1" dirty="0" smtClean="0">
                <a:solidFill>
                  <a:srgbClr val="002060"/>
                </a:solidFill>
                <a:latin typeface="Bahnschrift" panose="020B0502040204020203" pitchFamily="34" charset="0"/>
              </a:rPr>
              <a:t>бейне</a:t>
            </a:r>
            <a:r>
              <a:rPr lang="ru-RU" sz="2400" i="1" dirty="0" smtClean="0">
                <a:solidFill>
                  <a:srgbClr val="C00000"/>
                </a:solidFill>
                <a:latin typeface="Bahnschrift" panose="020B0502040204020203" pitchFamily="34" charset="0"/>
              </a:rPr>
              <a:t>сінде</a:t>
            </a:r>
            <a:r>
              <a:rPr lang="ru-RU" sz="2400" i="1" dirty="0" smtClean="0">
                <a:solidFill>
                  <a:srgbClr val="002060"/>
                </a:solidFill>
                <a:latin typeface="Bahnschrift" panose="020B0502040204020203" pitchFamily="34" charset="0"/>
              </a:rPr>
              <a:t>, сурет</a:t>
            </a:r>
            <a:r>
              <a:rPr lang="ru-RU" sz="2400" i="1" dirty="0" smtClean="0">
                <a:solidFill>
                  <a:srgbClr val="C00000"/>
                </a:solidFill>
                <a:latin typeface="Bahnschrift" panose="020B0502040204020203" pitchFamily="34" charset="0"/>
              </a:rPr>
              <a:t>ке, </a:t>
            </a:r>
            <a:r>
              <a:rPr lang="ru-RU" sz="2400" i="1" dirty="0" smtClean="0">
                <a:solidFill>
                  <a:srgbClr val="002060"/>
                </a:solidFill>
                <a:latin typeface="Bahnschrift" panose="020B0502040204020203" pitchFamily="34" charset="0"/>
              </a:rPr>
              <a:t>сурет</a:t>
            </a:r>
            <a:r>
              <a:rPr lang="ru-RU" sz="2400" i="1" dirty="0" smtClean="0">
                <a:solidFill>
                  <a:srgbClr val="C00000"/>
                </a:solidFill>
                <a:latin typeface="Bahnschrift" panose="020B0502040204020203" pitchFamily="34" charset="0"/>
              </a:rPr>
              <a:t>ін</a:t>
            </a:r>
            <a:r>
              <a:rPr lang="ru-RU" sz="2400" i="1" dirty="0" smtClean="0">
                <a:solidFill>
                  <a:srgbClr val="002060"/>
                </a:solidFill>
                <a:latin typeface="Bahnschrift" panose="020B0502040204020203" pitchFamily="34" charset="0"/>
              </a:rPr>
              <a:t>, фотошоп</a:t>
            </a:r>
            <a:r>
              <a:rPr lang="ru-RU" sz="2400" i="1" dirty="0" smtClean="0">
                <a:solidFill>
                  <a:srgbClr val="C00000"/>
                </a:solidFill>
                <a:latin typeface="Bahnschrift" panose="020B0502040204020203" pitchFamily="34" charset="0"/>
              </a:rPr>
              <a:t>та</a:t>
            </a:r>
            <a:r>
              <a:rPr lang="ru-RU" sz="2400" i="1" dirty="0" smtClean="0">
                <a:solidFill>
                  <a:srgbClr val="002060"/>
                </a:solidFill>
                <a:latin typeface="Bahnschrift" panose="020B0502040204020203" pitchFamily="34" charset="0"/>
              </a:rPr>
              <a:t>,</a:t>
            </a:r>
            <a:r>
              <a:rPr lang="ru-RU" sz="2400" i="1" dirty="0" smtClean="0">
                <a:solidFill>
                  <a:srgbClr val="C00000"/>
                </a:solidFill>
                <a:latin typeface="Bahnschrift" panose="020B0502040204020203" pitchFamily="34" charset="0"/>
              </a:rPr>
              <a:t> </a:t>
            </a:r>
            <a:r>
              <a:rPr lang="ru-RU" sz="2400" i="1" dirty="0" smtClean="0">
                <a:solidFill>
                  <a:srgbClr val="002060"/>
                </a:solidFill>
                <a:latin typeface="Bahnschrift" panose="020B0502040204020203" pitchFamily="34" charset="0"/>
              </a:rPr>
              <a:t>түс</a:t>
            </a:r>
            <a:r>
              <a:rPr lang="ru-RU" sz="2400" i="1" dirty="0" smtClean="0">
                <a:solidFill>
                  <a:srgbClr val="C00000"/>
                </a:solidFill>
                <a:latin typeface="Bahnschrift" panose="020B0502040204020203" pitchFamily="34" charset="0"/>
              </a:rPr>
              <a:t>тер, </a:t>
            </a:r>
            <a:r>
              <a:rPr lang="ru-RU" sz="2400" i="1" dirty="0" smtClean="0">
                <a:solidFill>
                  <a:srgbClr val="002060"/>
                </a:solidFill>
                <a:latin typeface="Bahnschrift" panose="020B0502040204020203" pitchFamily="34" charset="0"/>
              </a:rPr>
              <a:t>талант</a:t>
            </a:r>
            <a:r>
              <a:rPr lang="ru-RU" sz="2400" i="1" dirty="0" smtClean="0">
                <a:solidFill>
                  <a:srgbClr val="C00000"/>
                </a:solidFill>
                <a:latin typeface="Bahnschrift" panose="020B0502040204020203" pitchFamily="34" charset="0"/>
              </a:rPr>
              <a:t>тың</a:t>
            </a:r>
            <a:r>
              <a:rPr lang="ru-RU" sz="2400" i="1" dirty="0" smtClean="0">
                <a:solidFill>
                  <a:srgbClr val="002060"/>
                </a:solidFill>
                <a:latin typeface="Bahnschrift" panose="020B0502040204020203" pitchFamily="34" charset="0"/>
              </a:rPr>
              <a:t>, дүние</a:t>
            </a:r>
            <a:r>
              <a:rPr lang="ru-RU" sz="2400" i="1" dirty="0" smtClean="0">
                <a:solidFill>
                  <a:srgbClr val="C00000"/>
                </a:solidFill>
                <a:latin typeface="Bahnschrift" panose="020B0502040204020203" pitchFamily="34" charset="0"/>
              </a:rPr>
              <a:t>ге, </a:t>
            </a:r>
            <a:r>
              <a:rPr lang="ru-RU" sz="2400" i="1" dirty="0" smtClean="0">
                <a:solidFill>
                  <a:srgbClr val="002060"/>
                </a:solidFill>
                <a:latin typeface="Bahnschrift" panose="020B0502040204020203" pitchFamily="34" charset="0"/>
              </a:rPr>
              <a:t>өнерім</a:t>
            </a:r>
            <a:r>
              <a:rPr lang="ru-RU" sz="2400" i="1" dirty="0" smtClean="0">
                <a:solidFill>
                  <a:srgbClr val="C00000"/>
                </a:solidFill>
                <a:latin typeface="Bahnschrift" panose="020B0502040204020203" pitchFamily="34" charset="0"/>
              </a:rPr>
              <a:t>ді </a:t>
            </a:r>
            <a:r>
              <a:rPr lang="ru-RU" sz="2400" i="1" dirty="0" smtClean="0">
                <a:solidFill>
                  <a:srgbClr val="002060"/>
                </a:solidFill>
                <a:latin typeface="Bahnschrift" panose="020B0502040204020203" pitchFamily="34" charset="0"/>
              </a:rPr>
              <a:t>т.б.</a:t>
            </a:r>
          </a:p>
          <a:p>
            <a:r>
              <a:rPr lang="kk-KZ" sz="2400" i="1" dirty="0" smtClean="0">
                <a:solidFill>
                  <a:srgbClr val="002060"/>
                </a:solidFill>
                <a:latin typeface="Bahnschrift" panose="020B0502040204020203" pitchFamily="34" charset="0"/>
              </a:rPr>
              <a:t>Қиялым-</a:t>
            </a:r>
            <a:r>
              <a:rPr lang="kk-KZ" sz="2400" i="1" dirty="0" smtClean="0">
                <a:solidFill>
                  <a:srgbClr val="FF0000"/>
                </a:solidFill>
                <a:latin typeface="Bahnschrift" panose="020B0502040204020203" pitchFamily="34" charset="0"/>
              </a:rPr>
              <a:t>зат есім, негізі з.е., дара з.е.,жалпы з.е., дерексіз з.е. З.е.+т.ж.Іжақ.</a:t>
            </a:r>
            <a:endParaRPr lang="ru-RU" sz="2400" i="1" dirty="0">
              <a:solidFill>
                <a:srgbClr val="FF0000"/>
              </a:solidFill>
              <a:latin typeface="Bahnschrift" panose="020B0502040204020203" pitchFamily="34" charset="0"/>
            </a:endParaRPr>
          </a:p>
        </p:txBody>
      </p:sp>
      <p:sp>
        <p:nvSpPr>
          <p:cNvPr id="7" name="Шестиугольник 6"/>
          <p:cNvSpPr/>
          <p:nvPr/>
        </p:nvSpPr>
        <p:spPr>
          <a:xfrm>
            <a:off x="157364" y="976781"/>
            <a:ext cx="1075459" cy="875046"/>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002060"/>
                </a:solidFill>
              </a:rPr>
              <a:t>1</a:t>
            </a:r>
            <a:endParaRPr lang="ru-RU" sz="4000" b="1" dirty="0">
              <a:solidFill>
                <a:srgbClr val="002060"/>
              </a:solidFill>
            </a:endParaRPr>
          </a:p>
        </p:txBody>
      </p:sp>
    </p:spTree>
    <p:extLst>
      <p:ext uri="{BB962C8B-B14F-4D97-AF65-F5344CB8AC3E}">
        <p14:creationId xmlns:p14="http://schemas.microsoft.com/office/powerpoint/2010/main" val="397033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трелка углом вверх 14"/>
          <p:cNvSpPr/>
          <p:nvPr/>
        </p:nvSpPr>
        <p:spPr>
          <a:xfrm rot="16200000">
            <a:off x="9554757" y="3325852"/>
            <a:ext cx="4557672" cy="393434"/>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96224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2400" b="1" dirty="0" smtClean="0">
                <a:solidFill>
                  <a:schemeClr val="bg1"/>
                </a:solidFill>
                <a:latin typeface="Tahoma" panose="020B0604030504040204" pitchFamily="34" charset="0"/>
                <a:cs typeface="Tahoma" panose="020B0604030504040204" pitchFamily="34" charset="0"/>
              </a:rPr>
              <a:t>2-тапсырма. Суретші бейнелеріне байланысты өз ойларыңызды жазыңыздар. </a:t>
            </a:r>
            <a:endParaRPr lang="ru-RU" altLang="ru-RU" sz="2400" b="1" dirty="0">
              <a:solidFill>
                <a:schemeClr val="bg1"/>
              </a:solidFill>
              <a:latin typeface="Tahoma" panose="020B0604030504040204" pitchFamily="34" charset="0"/>
              <a:cs typeface="Tahoma" panose="020B0604030504040204" pitchFamily="34" charset="0"/>
            </a:endParaRPr>
          </a:p>
        </p:txBody>
      </p:sp>
      <p:sp>
        <p:nvSpPr>
          <p:cNvPr id="4" name="Прямоугольник 3"/>
          <p:cNvSpPr/>
          <p:nvPr/>
        </p:nvSpPr>
        <p:spPr>
          <a:xfrm>
            <a:off x="0" y="1094982"/>
            <a:ext cx="1710725" cy="461665"/>
          </a:xfrm>
          <a:prstGeom prst="rect">
            <a:avLst/>
          </a:prstGeom>
        </p:spPr>
        <p:txBody>
          <a:bodyPr wrap="none">
            <a:spAutoFit/>
          </a:bodyPr>
          <a:lstStyle/>
          <a:p>
            <a:r>
              <a:rPr lang="ru-RU" sz="2400" b="1" dirty="0" smtClean="0">
                <a:solidFill>
                  <a:srgbClr val="FF0000"/>
                </a:solidFill>
                <a:latin typeface="Bahnschrift" panose="020B0502040204020203" pitchFamily="34" charset="0"/>
              </a:rPr>
              <a:t>Еркін жазу</a:t>
            </a:r>
            <a:endParaRPr lang="ru-RU" b="1" dirty="0">
              <a:solidFill>
                <a:srgbClr val="FF0000"/>
              </a:solidFill>
            </a:endParaRPr>
          </a:p>
        </p:txBody>
      </p:sp>
      <p:pic>
        <p:nvPicPr>
          <p:cNvPr id="5" name="Рисунок 4"/>
          <p:cNvPicPr>
            <a:picLocks noChangeAspect="1"/>
          </p:cNvPicPr>
          <p:nvPr/>
        </p:nvPicPr>
        <p:blipFill>
          <a:blip r:embed="rId2"/>
          <a:stretch>
            <a:fillRect/>
          </a:stretch>
        </p:blipFill>
        <p:spPr>
          <a:xfrm>
            <a:off x="689003" y="1529629"/>
            <a:ext cx="4995852" cy="30526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Нереальная реальность Бена Хейна"/>
          <p:cNvPicPr>
            <a:picLocks noChangeAspect="1" noChangeArrowheads="1"/>
          </p:cNvPicPr>
          <p:nvPr/>
        </p:nvPicPr>
        <p:blipFill rotWithShape="1">
          <a:blip r:embed="rId3">
            <a:extLst>
              <a:ext uri="{28A0092B-C50C-407E-A947-70E740481C1C}">
                <a14:useLocalDpi xmlns:a14="http://schemas.microsoft.com/office/drawing/2010/main" val="0"/>
              </a:ext>
            </a:extLst>
          </a:blip>
          <a:srcRect l="9351" t="4790" r="7694" b="9881"/>
          <a:stretch/>
        </p:blipFill>
        <p:spPr bwMode="auto">
          <a:xfrm>
            <a:off x="6373858" y="1529629"/>
            <a:ext cx="5166513" cy="41933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4" name="Блок-схема: внутренняя память 13"/>
          <p:cNvSpPr/>
          <p:nvPr/>
        </p:nvSpPr>
        <p:spPr>
          <a:xfrm>
            <a:off x="1710725" y="5149708"/>
            <a:ext cx="2576945" cy="456171"/>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smtClean="0">
                <a:solidFill>
                  <a:schemeClr val="bg1"/>
                </a:solidFill>
                <a:latin typeface="Bahnschrift" panose="020B0502040204020203" pitchFamily="34" charset="0"/>
              </a:rPr>
              <a:t>Дескрипторы</a:t>
            </a:r>
            <a:endParaRPr lang="ru-RU" sz="2400" b="1" dirty="0">
              <a:solidFill>
                <a:schemeClr val="bg1"/>
              </a:solidFill>
              <a:latin typeface="Bahnschrift" panose="020B0502040204020203" pitchFamily="34" charset="0"/>
            </a:endParaRPr>
          </a:p>
        </p:txBody>
      </p:sp>
      <p:sp>
        <p:nvSpPr>
          <p:cNvPr id="16" name="TextBox 15"/>
          <p:cNvSpPr txBox="1"/>
          <p:nvPr/>
        </p:nvSpPr>
        <p:spPr>
          <a:xfrm>
            <a:off x="697271" y="5735663"/>
            <a:ext cx="6104556" cy="707886"/>
          </a:xfrm>
          <a:prstGeom prst="rect">
            <a:avLst/>
          </a:prstGeom>
          <a:noFill/>
        </p:spPr>
        <p:txBody>
          <a:bodyPr wrap="none" rtlCol="0">
            <a:spAutoFit/>
          </a:bodyPr>
          <a:lstStyle/>
          <a:p>
            <a:pPr marL="285750" indent="-285750">
              <a:buFont typeface="Wingdings" panose="05000000000000000000" pitchFamily="2" charset="2"/>
              <a:buChar char="v"/>
            </a:pPr>
            <a:r>
              <a:rPr lang="kk-KZ" sz="2000" b="1" dirty="0" smtClean="0">
                <a:solidFill>
                  <a:srgbClr val="002060"/>
                </a:solidFill>
                <a:latin typeface="Bahnschrift" panose="020B0502040204020203" pitchFamily="34" charset="0"/>
              </a:rPr>
              <a:t>Бейнелерге қарап, өз ойларын жазады;</a:t>
            </a:r>
          </a:p>
          <a:p>
            <a:pPr marL="285750" indent="-285750">
              <a:buFont typeface="Wingdings" panose="05000000000000000000" pitchFamily="2" charset="2"/>
              <a:buChar char="v"/>
            </a:pPr>
            <a:r>
              <a:rPr lang="kk-KZ" sz="2000" b="1" dirty="0" smtClean="0">
                <a:solidFill>
                  <a:srgbClr val="002060"/>
                </a:solidFill>
                <a:latin typeface="Bahnschrift" panose="020B0502040204020203" pitchFamily="34" charset="0"/>
              </a:rPr>
              <a:t>Мәнмәтінде зат есім жалғауларын қолданады.</a:t>
            </a:r>
            <a:endParaRPr lang="ru-RU" sz="2000" b="1" dirty="0">
              <a:solidFill>
                <a:srgbClr val="002060"/>
              </a:solidFill>
              <a:latin typeface="Bahnschrift" panose="020B0502040204020203" pitchFamily="34" charset="0"/>
            </a:endParaRPr>
          </a:p>
        </p:txBody>
      </p:sp>
      <p:sp>
        <p:nvSpPr>
          <p:cNvPr id="17" name="Стрелка углом вверх 16"/>
          <p:cNvSpPr/>
          <p:nvPr/>
        </p:nvSpPr>
        <p:spPr>
          <a:xfrm rot="5400000">
            <a:off x="139999" y="6020061"/>
            <a:ext cx="1182729" cy="354366"/>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spTree>
    <p:extLst>
      <p:ext uri="{BB962C8B-B14F-4D97-AF65-F5344CB8AC3E}">
        <p14:creationId xmlns:p14="http://schemas.microsoft.com/office/powerpoint/2010/main" val="1444961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2233</TotalTime>
  <Words>860</Words>
  <Application>Microsoft Office PowerPoint</Application>
  <PresentationFormat>Широкоэкранный</PresentationFormat>
  <Paragraphs>93</Paragraphs>
  <Slides>15</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15</vt:i4>
      </vt:variant>
    </vt:vector>
  </HeadingPairs>
  <TitlesOfParts>
    <vt:vector size="26" baseType="lpstr">
      <vt:lpstr>Arial</vt:lpstr>
      <vt:lpstr>Bahnschrift</vt:lpstr>
      <vt:lpstr>Bahnschrift SemiBold</vt:lpstr>
      <vt:lpstr>Calibri</vt:lpstr>
      <vt:lpstr>Calibri Light</vt:lpstr>
      <vt:lpstr>Consolas</vt:lpstr>
      <vt:lpstr>Segoe Print</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User13</dc:creator>
  <cp:lastModifiedBy>User13</cp:lastModifiedBy>
  <cp:revision>114</cp:revision>
  <dcterms:created xsi:type="dcterms:W3CDTF">2020-10-17T18:31:28Z</dcterms:created>
  <dcterms:modified xsi:type="dcterms:W3CDTF">2021-01-09T06:38:28Z</dcterms:modified>
</cp:coreProperties>
</file>