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0" r:id="rId1"/>
  </p:sldMasterIdLst>
  <p:sldIdLst>
    <p:sldId id="259" r:id="rId2"/>
    <p:sldId id="292" r:id="rId3"/>
    <p:sldId id="298" r:id="rId4"/>
    <p:sldId id="293" r:id="rId5"/>
    <p:sldId id="270" r:id="rId6"/>
    <p:sldId id="294" r:id="rId7"/>
    <p:sldId id="271" r:id="rId8"/>
    <p:sldId id="290" r:id="rId9"/>
    <p:sldId id="291" r:id="rId10"/>
    <p:sldId id="286" r:id="rId11"/>
    <p:sldId id="289" r:id="rId12"/>
    <p:sldId id="297" r:id="rId13"/>
    <p:sldId id="296" r:id="rId14"/>
    <p:sldId id="295" r:id="rId15"/>
    <p:sldId id="28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A7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1" y="2130428"/>
            <a:ext cx="10363201"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61BEF0D-F0BB-DE4B-95CE-6DB70DBA9567}" type="datetimeFigureOut">
              <a:rPr lang="en-US" smtClean="0"/>
              <a:pPr/>
              <a:t>1/24/2021</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5C6B4A9-1611-4792-9094-5F34BCA07E0B}" type="datetimeFigureOut">
              <a:rPr lang="en-US" smtClean="0"/>
              <a:pPr/>
              <a:t>1/24/2021</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89333C77-0158-454C-844F-B7AB9BD7DAD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41"/>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41"/>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1BEF0D-F0BB-DE4B-95CE-6DB70DBA9567}" type="datetimeFigureOut">
              <a:rPr lang="en-US" smtClean="0"/>
              <a:pPr/>
              <a:t>1/24/2021</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1BEF0D-F0BB-DE4B-95CE-6DB70DBA9567}" type="datetimeFigureOut">
              <a:rPr lang="en-US" smtClean="0"/>
              <a:pPr/>
              <a:t>1/24/2021</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3"/>
            <a:ext cx="10363201"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61BEF0D-F0BB-DE4B-95CE-6DB70DBA9567}" type="datetimeFigureOut">
              <a:rPr lang="en-US" smtClean="0"/>
              <a:pPr/>
              <a:t>1/24/2021</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1"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B712588-04B1-427B-82EE-E8DB90309F08}" type="datetimeFigureOut">
              <a:rPr lang="en-US" smtClean="0"/>
              <a:pPr/>
              <a:t>1/24/2021</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6FF9F0C5-380F-41C2-899A-BAC0F0927E1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61BEF0D-F0BB-DE4B-95CE-6DB70DBA9567}" type="datetimeFigureOut">
              <a:rPr lang="en-US" smtClean="0"/>
              <a:pPr/>
              <a:t>1/24/2021</a:t>
            </a:fld>
            <a:endParaRPr lang="en-US" dirty="0"/>
          </a:p>
        </p:txBody>
      </p:sp>
      <p:sp>
        <p:nvSpPr>
          <p:cNvPr id="8" name="Нижний колонтитул 7"/>
          <p:cNvSpPr>
            <a:spLocks noGrp="1"/>
          </p:cNvSpPr>
          <p:nvPr>
            <p:ph type="ftr" sz="quarter" idx="11"/>
          </p:nvPr>
        </p:nvSpPr>
        <p:spPr/>
        <p:txBody>
          <a:bodyPr/>
          <a:lstStyle/>
          <a:p>
            <a:endParaRPr lang="en-US" dirty="0"/>
          </a:p>
        </p:txBody>
      </p:sp>
      <p:sp>
        <p:nvSpPr>
          <p:cNvPr id="9" name="Номер слайда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61BEF0D-F0BB-DE4B-95CE-6DB70DBA9567}" type="datetimeFigureOut">
              <a:rPr lang="en-US" smtClean="0"/>
              <a:pPr/>
              <a:t>1/24/2021</a:t>
            </a:fld>
            <a:endParaRPr lang="en-US" dirty="0"/>
          </a:p>
        </p:txBody>
      </p:sp>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61BEF0D-F0BB-DE4B-95CE-6DB70DBA9567}" type="datetimeFigureOut">
              <a:rPr lang="en-US" smtClean="0"/>
              <a:pPr/>
              <a:t>1/24/2021</a:t>
            </a:fld>
            <a:endParaRPr lang="en-US" dirty="0"/>
          </a:p>
        </p:txBody>
      </p:sp>
      <p:sp>
        <p:nvSpPr>
          <p:cNvPr id="3" name="Нижний колонтитул 2"/>
          <p:cNvSpPr>
            <a:spLocks noGrp="1"/>
          </p:cNvSpPr>
          <p:nvPr>
            <p:ph type="ftr" sz="quarter" idx="11"/>
          </p:nvPr>
        </p:nvSpPr>
        <p:spPr/>
        <p:txBody>
          <a:bodyPr/>
          <a:lstStyle/>
          <a:p>
            <a:endParaRPr lang="en-US" dirty="0"/>
          </a:p>
        </p:txBody>
      </p:sp>
      <p:sp>
        <p:nvSpPr>
          <p:cNvPr id="4" name="Номер слайда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5" y="273053"/>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A54C80-263E-416B-A8E0-580EDEADCBDC}" type="datetimeFigureOut">
              <a:rPr lang="en-US" smtClean="0"/>
              <a:pPr/>
              <a:t>1/24/2021</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519954A3-9DFD-4C44-94BA-B95130A3BA1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61BEF0D-F0BB-DE4B-95CE-6DB70DBA9567}" type="datetimeFigureOut">
              <a:rPr lang="en-US" smtClean="0"/>
              <a:pPr/>
              <a:t>1/24/2021</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1" y="1600203"/>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1/24/2021</a:t>
            </a:fld>
            <a:endParaRPr lang="en-US" dirty="0"/>
          </a:p>
        </p:txBody>
      </p:sp>
      <p:sp>
        <p:nvSpPr>
          <p:cNvPr id="5" name="Нижний колонтитул 4"/>
          <p:cNvSpPr>
            <a:spLocks noGrp="1"/>
          </p:cNvSpPr>
          <p:nvPr>
            <p:ph type="ftr" sz="quarter" idx="3"/>
          </p:nvPr>
        </p:nvSpPr>
        <p:spPr>
          <a:xfrm>
            <a:off x="4165601"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462223"/>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9" name="TextBox 8"/>
          <p:cNvSpPr txBox="1"/>
          <p:nvPr/>
        </p:nvSpPr>
        <p:spPr>
          <a:xfrm>
            <a:off x="285205" y="2613259"/>
            <a:ext cx="10476329" cy="646331"/>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kk-KZ" sz="3600" b="1" dirty="0" smtClean="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Сабақтың тақырыбы:       Бәйтерек туралы аңыз</a:t>
            </a:r>
            <a:endParaRPr lang="ru-RU" sz="3600" b="1" dirty="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2" name="Прямоугольник 1"/>
          <p:cNvSpPr/>
          <p:nvPr/>
        </p:nvSpPr>
        <p:spPr>
          <a:xfrm>
            <a:off x="612250" y="338837"/>
            <a:ext cx="11362414" cy="584775"/>
          </a:xfrm>
          <a:prstGeom prst="rect">
            <a:avLst/>
          </a:prstGeom>
        </p:spPr>
        <p:txBody>
          <a:bodyPr wrap="square">
            <a:spAutoFit/>
          </a:bodyPr>
          <a:lstStyle/>
          <a:p>
            <a:r>
              <a:rPr lang="kk-KZ" altLang="en-US" sz="3200" b="1" dirty="0" smtClean="0">
                <a:latin typeface="Times New Roman" pitchFamily="18" charset="0"/>
                <a:cs typeface="Times New Roman" pitchFamily="18" charset="0"/>
              </a:rPr>
              <a:t>Бөлім тақырыбы:                      Қиял әлемі</a:t>
            </a:r>
            <a:endParaRPr lang="ru-RU" altLang="en-US" sz="3200" b="1" dirty="0">
              <a:latin typeface="Times New Roman" pitchFamily="18" charset="0"/>
              <a:cs typeface="Times New Roman" pitchFamily="18" charset="0"/>
            </a:endParaRPr>
          </a:p>
        </p:txBody>
      </p:sp>
      <p:sp>
        <p:nvSpPr>
          <p:cNvPr id="6" name="Прямоугольник 5"/>
          <p:cNvSpPr/>
          <p:nvPr/>
        </p:nvSpPr>
        <p:spPr>
          <a:xfrm>
            <a:off x="1439186" y="552458"/>
            <a:ext cx="8245503" cy="769441"/>
          </a:xfrm>
          <a:prstGeom prst="rect">
            <a:avLst/>
          </a:prstGeom>
        </p:spPr>
        <p:txBody>
          <a:bodyPr wrap="square">
            <a:spAutoFit/>
          </a:bodyPr>
          <a:lstStyle/>
          <a:p>
            <a:r>
              <a:rPr lang="kk-KZ" sz="4400" b="1" dirty="0" smtClean="0">
                <a:solidFill>
                  <a:srgbClr val="92D050"/>
                </a:solidFill>
                <a:latin typeface="Times New Roman" panose="02020603050405020304" pitchFamily="18" charset="0"/>
                <a:cs typeface="Times New Roman" panose="02020603050405020304" pitchFamily="18" charset="0"/>
              </a:rPr>
              <a:t>  </a:t>
            </a:r>
            <a:endParaRPr lang="ru-RU" sz="4400" dirty="0">
              <a:solidFill>
                <a:srgbClr val="92D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9030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9470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4483218" y="292246"/>
            <a:ext cx="2549288"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2</a:t>
            </a: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-тапсырма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6" name="Прямоугольник 5"/>
          <p:cNvSpPr/>
          <p:nvPr/>
        </p:nvSpPr>
        <p:spPr>
          <a:xfrm>
            <a:off x="765983" y="4841134"/>
            <a:ext cx="7434469" cy="1015663"/>
          </a:xfrm>
          <a:prstGeom prst="rect">
            <a:avLst/>
          </a:prstGeom>
        </p:spPr>
        <p:txBody>
          <a:bodyPr wrap="square">
            <a:spAutoFit/>
          </a:bodyPr>
          <a:lstStyle/>
          <a:p>
            <a:r>
              <a:rPr lang="kk-KZ" sz="2000" b="1" dirty="0">
                <a:latin typeface="Times New Roman" panose="02020603050405020304" pitchFamily="18" charset="0"/>
                <a:cs typeface="Times New Roman" panose="02020603050405020304" pitchFamily="18" charset="0"/>
              </a:rPr>
              <a:t>Дескриптор:</a:t>
            </a:r>
            <a:endParaRPr lang="ru-RU" sz="2000" dirty="0">
              <a:latin typeface="Times New Roman" panose="02020603050405020304" pitchFamily="18" charset="0"/>
              <a:cs typeface="Times New Roman" panose="02020603050405020304" pitchFamily="18" charset="0"/>
            </a:endParaRPr>
          </a:p>
          <a:p>
            <a:pPr lvl="0"/>
            <a:r>
              <a:rPr lang="kk-KZ" sz="2000" dirty="0" smtClean="0">
                <a:latin typeface="Times New Roman" panose="02020603050405020304" pitchFamily="18" charset="0"/>
                <a:cs typeface="Times New Roman" panose="02020603050405020304" pitchFamily="18" charset="0"/>
              </a:rPr>
              <a:t>-</a:t>
            </a:r>
            <a:r>
              <a:rPr lang="kk-KZ" sz="2000" dirty="0">
                <a:latin typeface="Times New Roman" panose="02020603050405020304" pitchFamily="18" charset="0"/>
                <a:cs typeface="Times New Roman" panose="02020603050405020304" pitchFamily="18" charset="0"/>
              </a:rPr>
              <a:t>Мәтіннен күрделі сөздерді табады;</a:t>
            </a:r>
            <a:endParaRPr lang="ru-RU" sz="2000" dirty="0">
              <a:latin typeface="Times New Roman" panose="02020603050405020304" pitchFamily="18" charset="0"/>
              <a:cs typeface="Times New Roman" panose="02020603050405020304" pitchFamily="18" charset="0"/>
            </a:endParaRPr>
          </a:p>
          <a:p>
            <a:r>
              <a:rPr lang="kk-KZ" sz="2000" dirty="0" smtClean="0">
                <a:latin typeface="Times New Roman" panose="02020603050405020304" pitchFamily="18" charset="0"/>
                <a:cs typeface="Times New Roman" panose="02020603050405020304" pitchFamily="18" charset="0"/>
              </a:rPr>
              <a:t>-Ережеге </a:t>
            </a:r>
            <a:r>
              <a:rPr lang="kk-KZ" sz="2000" dirty="0">
                <a:latin typeface="Times New Roman" panose="02020603050405020304" pitchFamily="18" charset="0"/>
                <a:cs typeface="Times New Roman" panose="02020603050405020304" pitchFamily="18" charset="0"/>
              </a:rPr>
              <a:t>сай  мағынасын ажыратады.</a:t>
            </a:r>
            <a:endParaRPr lang="ru-RU" sz="20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066800" y="1219885"/>
            <a:ext cx="8410575" cy="830997"/>
          </a:xfrm>
          <a:prstGeom prst="rect">
            <a:avLst/>
          </a:prstGeom>
        </p:spPr>
        <p:txBody>
          <a:bodyPr wrap="square">
            <a:spAutoFit/>
          </a:bodyPr>
          <a:lstStyle/>
          <a:p>
            <a:r>
              <a:rPr lang="kk-KZ" sz="2000" b="1" dirty="0" smtClean="0">
                <a:solidFill>
                  <a:srgbClr val="C00000"/>
                </a:solidFill>
                <a:latin typeface="Times New Roman" panose="02020603050405020304" pitchFamily="18" charset="0"/>
                <a:cs typeface="Times New Roman" panose="02020603050405020304" pitchFamily="18" charset="0"/>
              </a:rPr>
              <a:t>          </a:t>
            </a:r>
            <a:r>
              <a:rPr lang="kk-KZ" sz="2400" b="1" dirty="0" smtClean="0">
                <a:solidFill>
                  <a:srgbClr val="C00000"/>
                </a:solidFill>
                <a:latin typeface="Times New Roman" panose="02020603050405020304" pitchFamily="18" charset="0"/>
                <a:cs typeface="Times New Roman" panose="02020603050405020304" pitchFamily="18" charset="0"/>
              </a:rPr>
              <a:t>Мәтіннен күрделі сөздерді тауып, түрлерін  анықта</a:t>
            </a:r>
            <a:endParaRPr lang="ru-RU" sz="2400" dirty="0">
              <a:solidFill>
                <a:srgbClr val="C00000"/>
              </a:solidFill>
              <a:latin typeface="Times New Roman" panose="02020603050405020304" pitchFamily="18" charset="0"/>
              <a:cs typeface="Times New Roman" panose="02020603050405020304" pitchFamily="18" charset="0"/>
            </a:endParaRPr>
          </a:p>
          <a:p>
            <a:r>
              <a:rPr lang="kk-KZ" sz="2400" b="1" dirty="0">
                <a:solidFill>
                  <a:srgbClr val="C00000"/>
                </a:solidFill>
                <a:latin typeface="Times New Roman" panose="02020603050405020304" pitchFamily="18" charset="0"/>
                <a:cs typeface="Times New Roman" panose="02020603050405020304" pitchFamily="18" charset="0"/>
              </a:rPr>
              <a:t> </a:t>
            </a:r>
            <a:endParaRPr lang="ru-RU" sz="2400" dirty="0">
              <a:solidFill>
                <a:srgbClr val="C00000"/>
              </a:solidFill>
              <a:latin typeface="Times New Roman" panose="02020603050405020304" pitchFamily="18" charset="0"/>
              <a:cs typeface="Times New Roman" panose="02020603050405020304"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698319399"/>
              </p:ext>
            </p:extLst>
          </p:nvPr>
        </p:nvGraphicFramePr>
        <p:xfrm>
          <a:off x="642143" y="2373840"/>
          <a:ext cx="10231437" cy="1626659"/>
        </p:xfrm>
        <a:graphic>
          <a:graphicData uri="http://schemas.openxmlformats.org/drawingml/2006/table">
            <a:tbl>
              <a:tblPr firstRow="1" bandRow="1">
                <a:tableStyleId>{5C22544A-7EE6-4342-B048-85BDC9FD1C3A}</a:tableStyleId>
              </a:tblPr>
              <a:tblGrid>
                <a:gridCol w="3410479">
                  <a:extLst>
                    <a:ext uri="{9D8B030D-6E8A-4147-A177-3AD203B41FA5}">
                      <a16:colId xmlns:a16="http://schemas.microsoft.com/office/drawing/2014/main" val="20000"/>
                    </a:ext>
                  </a:extLst>
                </a:gridCol>
                <a:gridCol w="3410479">
                  <a:extLst>
                    <a:ext uri="{9D8B030D-6E8A-4147-A177-3AD203B41FA5}">
                      <a16:colId xmlns:a16="http://schemas.microsoft.com/office/drawing/2014/main" val="20001"/>
                    </a:ext>
                  </a:extLst>
                </a:gridCol>
                <a:gridCol w="3410479">
                  <a:extLst>
                    <a:ext uri="{9D8B030D-6E8A-4147-A177-3AD203B41FA5}">
                      <a16:colId xmlns:a16="http://schemas.microsoft.com/office/drawing/2014/main" val="20002"/>
                    </a:ext>
                  </a:extLst>
                </a:gridCol>
              </a:tblGrid>
              <a:tr h="807720">
                <a:tc>
                  <a:txBody>
                    <a:bodyPr/>
                    <a:lstStyle/>
                    <a:p>
                      <a:r>
                        <a:rPr lang="kk-KZ" dirty="0" smtClean="0"/>
                        <a:t>Біріккен</a:t>
                      </a:r>
                      <a:r>
                        <a:rPr lang="kk-KZ" baseline="0" dirty="0" smtClean="0"/>
                        <a:t> сөздер</a:t>
                      </a:r>
                      <a:endParaRPr lang="ru-RU" dirty="0"/>
                    </a:p>
                  </a:txBody>
                  <a:tcPr/>
                </a:tc>
                <a:tc>
                  <a:txBody>
                    <a:bodyPr/>
                    <a:lstStyle/>
                    <a:p>
                      <a:r>
                        <a:rPr lang="kk-KZ" dirty="0" smtClean="0"/>
                        <a:t>Қос сөздер</a:t>
                      </a:r>
                      <a:endParaRPr lang="ru-RU" dirty="0"/>
                    </a:p>
                  </a:txBody>
                  <a:tcPr/>
                </a:tc>
                <a:tc>
                  <a:txBody>
                    <a:bodyPr/>
                    <a:lstStyle/>
                    <a:p>
                      <a:r>
                        <a:rPr lang="kk-KZ" dirty="0" smtClean="0"/>
                        <a:t>Тіркесті сөздер</a:t>
                      </a:r>
                      <a:endParaRPr lang="ru-RU" dirty="0"/>
                    </a:p>
                  </a:txBody>
                  <a:tcPr/>
                </a:tc>
                <a:extLst>
                  <a:ext uri="{0D108BD9-81ED-4DB2-BD59-A6C34878D82A}">
                    <a16:rowId xmlns:a16="http://schemas.microsoft.com/office/drawing/2014/main" val="10000"/>
                  </a:ext>
                </a:extLst>
              </a:tr>
              <a:tr h="818939">
                <a:tc>
                  <a:txBody>
                    <a:bodyPr/>
                    <a:lstStyle/>
                    <a:p>
                      <a:endParaRPr lang="ru-RU" dirty="0"/>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87520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4170922" y="444646"/>
            <a:ext cx="3173882"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Өзіңді тексер...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85320" y="4638685"/>
            <a:ext cx="2573337" cy="208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Таблица 4"/>
          <p:cNvGraphicFramePr>
            <a:graphicFrameLocks noGrp="1"/>
          </p:cNvGraphicFramePr>
          <p:nvPr>
            <p:extLst>
              <p:ext uri="{D42A27DB-BD31-4B8C-83A1-F6EECF244321}">
                <p14:modId xmlns:p14="http://schemas.microsoft.com/office/powerpoint/2010/main" val="2551747754"/>
              </p:ext>
            </p:extLst>
          </p:nvPr>
        </p:nvGraphicFramePr>
        <p:xfrm>
          <a:off x="638177" y="1303866"/>
          <a:ext cx="11020422" cy="3249084"/>
        </p:xfrm>
        <a:graphic>
          <a:graphicData uri="http://schemas.openxmlformats.org/drawingml/2006/table">
            <a:tbl>
              <a:tblPr firstRow="1" bandRow="1">
                <a:tableStyleId>{5C22544A-7EE6-4342-B048-85BDC9FD1C3A}</a:tableStyleId>
              </a:tblPr>
              <a:tblGrid>
                <a:gridCol w="3673474">
                  <a:extLst>
                    <a:ext uri="{9D8B030D-6E8A-4147-A177-3AD203B41FA5}">
                      <a16:colId xmlns:a16="http://schemas.microsoft.com/office/drawing/2014/main" val="20000"/>
                    </a:ext>
                  </a:extLst>
                </a:gridCol>
                <a:gridCol w="3673474">
                  <a:extLst>
                    <a:ext uri="{9D8B030D-6E8A-4147-A177-3AD203B41FA5}">
                      <a16:colId xmlns:a16="http://schemas.microsoft.com/office/drawing/2014/main" val="20001"/>
                    </a:ext>
                  </a:extLst>
                </a:gridCol>
                <a:gridCol w="3673474">
                  <a:extLst>
                    <a:ext uri="{9D8B030D-6E8A-4147-A177-3AD203B41FA5}">
                      <a16:colId xmlns:a16="http://schemas.microsoft.com/office/drawing/2014/main" val="20002"/>
                    </a:ext>
                  </a:extLst>
                </a:gridCol>
              </a:tblGrid>
              <a:tr h="370840">
                <a:tc>
                  <a:txBody>
                    <a:bodyPr/>
                    <a:lstStyle/>
                    <a:p>
                      <a:r>
                        <a:rPr lang="kk-KZ" sz="2000" dirty="0" smtClean="0">
                          <a:latin typeface="Times New Roman" panose="02020603050405020304" pitchFamily="18" charset="0"/>
                          <a:cs typeface="Times New Roman" panose="02020603050405020304" pitchFamily="18" charset="0"/>
                        </a:rPr>
                        <a:t>    Біріккен сөздер</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smtClean="0">
                          <a:latin typeface="Times New Roman" panose="02020603050405020304" pitchFamily="18" charset="0"/>
                          <a:cs typeface="Times New Roman" panose="02020603050405020304" pitchFamily="18" charset="0"/>
                        </a:rPr>
                        <a:t>  Қос сөздер</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smtClean="0">
                          <a:latin typeface="Times New Roman" panose="02020603050405020304" pitchFamily="18" charset="0"/>
                          <a:cs typeface="Times New Roman" panose="02020603050405020304" pitchFamily="18" charset="0"/>
                        </a:rPr>
                        <a:t>Тіркесті сөздер</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5763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b="1" dirty="0" smtClean="0">
                          <a:latin typeface="Times New Roman" panose="02020603050405020304" pitchFamily="18" charset="0"/>
                          <a:cs typeface="Times New Roman" panose="02020603050405020304" pitchFamily="18" charset="0"/>
                        </a:rPr>
                        <a:t>Қарақұс</a:t>
                      </a:r>
                      <a:endParaRPr lang="ru-RU" sz="1800" b="1" dirty="0" smtClean="0">
                        <a:latin typeface="Times New Roman" panose="02020603050405020304" pitchFamily="18" charset="0"/>
                        <a:cs typeface="Times New Roman" panose="02020603050405020304" pitchFamily="18" charset="0"/>
                      </a:endParaRP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b="1" dirty="0" smtClean="0">
                          <a:latin typeface="Times New Roman" panose="02020603050405020304" pitchFamily="18" charset="0"/>
                          <a:cs typeface="Times New Roman" panose="02020603050405020304" pitchFamily="18" charset="0"/>
                        </a:rPr>
                        <a:t>Қайғы-қасірет</a:t>
                      </a:r>
                      <a:endParaRPr lang="ru-RU" sz="1800" b="1" dirty="0" smtClean="0">
                        <a:latin typeface="Times New Roman" panose="02020603050405020304" pitchFamily="18" charset="0"/>
                        <a:cs typeface="Times New Roman" panose="02020603050405020304" pitchFamily="18" charset="0"/>
                      </a:endParaRP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b="1" dirty="0" smtClean="0">
                          <a:latin typeface="Times New Roman" panose="02020603050405020304" pitchFamily="18" charset="0"/>
                          <a:cs typeface="Times New Roman" panose="02020603050405020304" pitchFamily="18" charset="0"/>
                        </a:rPr>
                        <a:t>Жер астымен</a:t>
                      </a:r>
                      <a:endParaRPr lang="ru-RU" b="1" dirty="0" smtClean="0">
                        <a:latin typeface="Times New Roman" panose="02020603050405020304" pitchFamily="18" charset="0"/>
                        <a:cs typeface="Times New Roman" panose="02020603050405020304" pitchFamily="18" charset="0"/>
                      </a:endParaRPr>
                    </a:p>
                    <a:p>
                      <a:endParaRPr lang="ru-RU"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460164">
                <a:tc>
                  <a:txBody>
                    <a:bodyPr/>
                    <a:lstStyle/>
                    <a:p>
                      <a:r>
                        <a:rPr lang="kk-KZ" b="1" dirty="0" smtClean="0">
                          <a:latin typeface="Times New Roman" panose="02020603050405020304" pitchFamily="18" charset="0"/>
                          <a:cs typeface="Times New Roman" panose="02020603050405020304" pitchFamily="18" charset="0"/>
                        </a:rPr>
                        <a:t>Күнбатыс</a:t>
                      </a:r>
                      <a:endParaRPr lang="ru-RU"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b="1" dirty="0" smtClean="0">
                          <a:latin typeface="Times New Roman" panose="02020603050405020304" pitchFamily="18" charset="0"/>
                          <a:cs typeface="Times New Roman" panose="02020603050405020304" pitchFamily="18" charset="0"/>
                        </a:rPr>
                        <a:t>Қарқ-қарқ</a:t>
                      </a:r>
                      <a:endParaRPr lang="ru-RU" sz="1800" b="1" dirty="0" smtClean="0">
                        <a:latin typeface="Times New Roman" panose="02020603050405020304" pitchFamily="18" charset="0"/>
                        <a:cs typeface="Times New Roman" panose="02020603050405020304" pitchFamily="18" charset="0"/>
                      </a:endParaRPr>
                    </a:p>
                  </a:txBody>
                  <a:tcPr/>
                </a:tc>
                <a:tc>
                  <a:txBody>
                    <a:bodyPr/>
                    <a:lstStyle/>
                    <a:p>
                      <a:r>
                        <a:rPr lang="kk-KZ" b="1" dirty="0" smtClean="0">
                          <a:latin typeface="Times New Roman" panose="02020603050405020304" pitchFamily="18" charset="0"/>
                          <a:cs typeface="Times New Roman" panose="02020603050405020304" pitchFamily="18" charset="0"/>
                        </a:rPr>
                        <a:t>Жер бетіне</a:t>
                      </a:r>
                      <a:endParaRPr lang="ru-RU"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endParaRPr lang="ru-RU" dirty="0"/>
                    </a:p>
                  </a:txBody>
                  <a:tcPr/>
                </a:tc>
                <a:tc>
                  <a:txBody>
                    <a:bodyPr/>
                    <a:lstStyle/>
                    <a:p>
                      <a:r>
                        <a:rPr lang="kk-KZ" b="1" dirty="0" smtClean="0">
                          <a:latin typeface="Times New Roman" panose="02020603050405020304" pitchFamily="18" charset="0"/>
                          <a:cs typeface="Times New Roman" panose="02020603050405020304" pitchFamily="18" charset="0"/>
                        </a:rPr>
                        <a:t>Жапалақ-жапалақ</a:t>
                      </a:r>
                      <a:endParaRPr lang="ru-RU" b="1" dirty="0">
                        <a:latin typeface="Times New Roman" panose="02020603050405020304" pitchFamily="18" charset="0"/>
                        <a:cs typeface="Times New Roman" panose="02020603050405020304" pitchFamily="18" charset="0"/>
                      </a:endParaRPr>
                    </a:p>
                  </a:txBody>
                  <a:tcPr/>
                </a:tc>
                <a:tc>
                  <a:txBody>
                    <a:bodyPr/>
                    <a:lstStyle/>
                    <a:p>
                      <a:endParaRPr lang="ru-RU"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endParaRPr lang="ru-RU"/>
                    </a:p>
                  </a:txBody>
                  <a:tcPr/>
                </a:tc>
                <a:tc>
                  <a:txBody>
                    <a:bodyPr/>
                    <a:lstStyle/>
                    <a:p>
                      <a:r>
                        <a:rPr lang="kk-KZ" b="1" dirty="0" smtClean="0">
                          <a:latin typeface="Times New Roman" panose="02020603050405020304" pitchFamily="18" charset="0"/>
                          <a:cs typeface="Times New Roman" panose="02020603050405020304" pitchFamily="18" charset="0"/>
                        </a:rPr>
                        <a:t>Жылан-айдаһар</a:t>
                      </a:r>
                      <a:endParaRPr lang="ru-RU" b="1" dirty="0">
                        <a:latin typeface="Times New Roman" panose="02020603050405020304" pitchFamily="18" charset="0"/>
                        <a:cs typeface="Times New Roman" panose="02020603050405020304" pitchFamily="18" charset="0"/>
                      </a:endParaRPr>
                    </a:p>
                  </a:txBody>
                  <a:tcPr/>
                </a:tc>
                <a:tc>
                  <a:txBody>
                    <a:bodyPr/>
                    <a:lstStyle/>
                    <a:p>
                      <a:endParaRPr lang="ru-RU"/>
                    </a:p>
                  </a:txBody>
                  <a:tcPr/>
                </a:tc>
                <a:extLst>
                  <a:ext uri="{0D108BD9-81ED-4DB2-BD59-A6C34878D82A}">
                    <a16:rowId xmlns:a16="http://schemas.microsoft.com/office/drawing/2014/main" val="10004"/>
                  </a:ext>
                </a:extLst>
              </a:tr>
              <a:tr h="370840">
                <a:tc>
                  <a:txBody>
                    <a:bodyPr/>
                    <a:lstStyle/>
                    <a:p>
                      <a:endParaRPr lang="ru-RU"/>
                    </a:p>
                  </a:txBody>
                  <a:tcPr/>
                </a:tc>
                <a:tc>
                  <a:txBody>
                    <a:bodyPr/>
                    <a:lstStyle/>
                    <a:p>
                      <a:r>
                        <a:rPr lang="kk-KZ" b="1" dirty="0" smtClean="0">
                          <a:latin typeface="Times New Roman" panose="02020603050405020304" pitchFamily="18" charset="0"/>
                          <a:cs typeface="Times New Roman" panose="02020603050405020304" pitchFamily="18" charset="0"/>
                        </a:rPr>
                        <a:t>Құйып-құйып</a:t>
                      </a:r>
                      <a:endParaRPr lang="ru-RU" b="1" dirty="0">
                        <a:latin typeface="Times New Roman" panose="02020603050405020304" pitchFamily="18" charset="0"/>
                        <a:cs typeface="Times New Roman" panose="02020603050405020304" pitchFamily="18" charset="0"/>
                      </a:endParaRPr>
                    </a:p>
                  </a:txBody>
                  <a:tcPr/>
                </a:tc>
                <a:tc>
                  <a:txBody>
                    <a:bodyPr/>
                    <a:lstStyle/>
                    <a:p>
                      <a:endParaRPr lang="ru-RU"/>
                    </a:p>
                  </a:txBody>
                  <a:tcPr/>
                </a:tc>
                <a:extLst>
                  <a:ext uri="{0D108BD9-81ED-4DB2-BD59-A6C34878D82A}">
                    <a16:rowId xmlns:a16="http://schemas.microsoft.com/office/drawing/2014/main" val="10005"/>
                  </a:ext>
                </a:extLst>
              </a:tr>
              <a:tr h="509905">
                <a:tc>
                  <a:txBody>
                    <a:bodyPr/>
                    <a:lstStyle/>
                    <a:p>
                      <a:endParaRPr lang="ru-R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b="1" dirty="0" smtClean="0">
                          <a:latin typeface="Times New Roman" panose="02020603050405020304" pitchFamily="18" charset="0"/>
                          <a:cs typeface="Times New Roman" panose="02020603050405020304" pitchFamily="18" charset="0"/>
                        </a:rPr>
                        <a:t>Түп-  тамыры</a:t>
                      </a:r>
                      <a:endParaRPr lang="ru-RU" b="1" dirty="0" smtClean="0">
                        <a:latin typeface="Times New Roman" panose="02020603050405020304" pitchFamily="18" charset="0"/>
                        <a:cs typeface="Times New Roman" panose="02020603050405020304" pitchFamily="18" charset="0"/>
                      </a:endParaRPr>
                    </a:p>
                    <a:p>
                      <a:endParaRPr lang="ru-RU" dirty="0"/>
                    </a:p>
                  </a:txBody>
                  <a:tcPr/>
                </a:tc>
                <a:tc>
                  <a:txBody>
                    <a:bodyPr/>
                    <a:lstStyle/>
                    <a:p>
                      <a:endParaRPr lang="ru-RU"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46028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4428717" y="444646"/>
            <a:ext cx="2658293"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3-тапсырма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5" name="Прямоугольник 4"/>
          <p:cNvSpPr/>
          <p:nvPr/>
        </p:nvSpPr>
        <p:spPr>
          <a:xfrm>
            <a:off x="414343" y="1679575"/>
            <a:ext cx="5900732" cy="40005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lnSpc>
                <a:spcPct val="115000"/>
              </a:lnSpc>
              <a:spcAft>
                <a:spcPts val="0"/>
              </a:spcAft>
              <a:defRPr/>
            </a:pPr>
            <a:r>
              <a:rPr lang="kk-KZ" sz="2400" b="1" i="1" dirty="0" smtClean="0">
                <a:solidFill>
                  <a:srgbClr val="C00000"/>
                </a:solidFill>
                <a:latin typeface="Times New Roman"/>
                <a:ea typeface="Calibri"/>
                <a:cs typeface="Times New Roman"/>
              </a:rPr>
              <a:t>Мәтінді қайта оқып, сұрақтарға жауап бер, күрделі сөздерді қолдан </a:t>
            </a:r>
            <a:r>
              <a:rPr lang="kk-KZ" sz="2400" b="1" i="1" dirty="0" smtClean="0">
                <a:solidFill>
                  <a:srgbClr val="0070C0"/>
                </a:solidFill>
                <a:latin typeface="Times New Roman"/>
                <a:ea typeface="Calibri"/>
                <a:cs typeface="Times New Roman"/>
              </a:rPr>
              <a:t>.</a:t>
            </a:r>
          </a:p>
          <a:p>
            <a:pPr algn="ctr">
              <a:lnSpc>
                <a:spcPct val="115000"/>
              </a:lnSpc>
              <a:spcAft>
                <a:spcPts val="0"/>
              </a:spcAft>
              <a:defRPr/>
            </a:pPr>
            <a:r>
              <a:rPr lang="kk-KZ" sz="2400" b="1" i="1" dirty="0" smtClean="0">
                <a:solidFill>
                  <a:srgbClr val="0070C0"/>
                </a:solidFill>
                <a:latin typeface="Times New Roman"/>
                <a:ea typeface="Calibri"/>
                <a:cs typeface="Times New Roman"/>
              </a:rPr>
              <a:t> </a:t>
            </a:r>
            <a:endParaRPr lang="ru-RU" dirty="0" smtClean="0">
              <a:solidFill>
                <a:srgbClr val="0070C0"/>
              </a:solidFill>
              <a:ea typeface="Calibri"/>
              <a:cs typeface="Times New Roman"/>
            </a:endParaRPr>
          </a:p>
          <a:p>
            <a:pPr marL="342900" indent="-342900">
              <a:lnSpc>
                <a:spcPct val="115000"/>
              </a:lnSpc>
              <a:spcAft>
                <a:spcPts val="0"/>
              </a:spcAft>
              <a:buFont typeface="+mj-lt"/>
              <a:buAutoNum type="arabicPeriod"/>
              <a:defRPr/>
            </a:pPr>
            <a:r>
              <a:rPr lang="kk-KZ" sz="2400" dirty="0" smtClean="0">
                <a:solidFill>
                  <a:srgbClr val="0070C0"/>
                </a:solidFill>
                <a:latin typeface="Times New Roman"/>
                <a:ea typeface="Calibri"/>
                <a:cs typeface="Times New Roman"/>
              </a:rPr>
              <a:t>Аңыздағы қара бұлт ненің белгісі?</a:t>
            </a:r>
            <a:endParaRPr lang="ru-RU" dirty="0">
              <a:solidFill>
                <a:srgbClr val="0070C0"/>
              </a:solidFill>
              <a:ea typeface="Calibri"/>
              <a:cs typeface="Times New Roman"/>
            </a:endParaRPr>
          </a:p>
          <a:p>
            <a:pPr marL="342900" indent="-342900">
              <a:lnSpc>
                <a:spcPct val="115000"/>
              </a:lnSpc>
              <a:spcAft>
                <a:spcPts val="0"/>
              </a:spcAft>
              <a:buFont typeface="+mj-lt"/>
              <a:buAutoNum type="arabicPeriod"/>
              <a:defRPr/>
            </a:pPr>
            <a:r>
              <a:rPr lang="kk-KZ" sz="2400" dirty="0" smtClean="0">
                <a:solidFill>
                  <a:srgbClr val="0070C0"/>
                </a:solidFill>
                <a:latin typeface="Times New Roman"/>
                <a:ea typeface="Calibri"/>
                <a:cs typeface="Times New Roman"/>
              </a:rPr>
              <a:t>Нөсер жауын ненің белгісі?</a:t>
            </a:r>
            <a:endParaRPr lang="ru-RU" dirty="0">
              <a:solidFill>
                <a:srgbClr val="0070C0"/>
              </a:solidFill>
              <a:ea typeface="Calibri"/>
              <a:cs typeface="Times New Roman"/>
            </a:endParaRPr>
          </a:p>
          <a:p>
            <a:pPr marL="342900" indent="-342900">
              <a:lnSpc>
                <a:spcPct val="115000"/>
              </a:lnSpc>
              <a:spcAft>
                <a:spcPts val="0"/>
              </a:spcAft>
              <a:buFont typeface="+mj-lt"/>
              <a:buAutoNum type="arabicPeriod"/>
              <a:defRPr/>
            </a:pPr>
            <a:r>
              <a:rPr lang="kk-KZ" sz="2400" dirty="0" smtClean="0">
                <a:solidFill>
                  <a:srgbClr val="0070C0"/>
                </a:solidFill>
                <a:latin typeface="Times New Roman"/>
                <a:ea typeface="Calibri"/>
                <a:cs typeface="Times New Roman"/>
              </a:rPr>
              <a:t>Жапалақ-жапалақ қар ненің белгісі?</a:t>
            </a:r>
            <a:endParaRPr lang="ru-RU" dirty="0">
              <a:solidFill>
                <a:srgbClr val="0070C0"/>
              </a:solidFill>
              <a:ea typeface="Calibri"/>
              <a:cs typeface="Times New Roman"/>
            </a:endParaRPr>
          </a:p>
          <a:p>
            <a:pPr marL="342900" indent="-342900">
              <a:lnSpc>
                <a:spcPct val="115000"/>
              </a:lnSpc>
              <a:spcAft>
                <a:spcPts val="0"/>
              </a:spcAft>
              <a:buFont typeface="+mj-lt"/>
              <a:buAutoNum type="arabicPeriod"/>
              <a:defRPr/>
            </a:pPr>
            <a:endParaRPr lang="ru-RU" dirty="0">
              <a:solidFill>
                <a:srgbClr val="0070C0"/>
              </a:solidFill>
              <a:ea typeface="Calibri"/>
              <a:cs typeface="Times New Roman"/>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2120160"/>
              </p:ext>
            </p:extLst>
          </p:nvPr>
        </p:nvGraphicFramePr>
        <p:xfrm>
          <a:off x="6648449" y="1679575"/>
          <a:ext cx="4352926" cy="3930650"/>
        </p:xfrm>
        <a:graphic>
          <a:graphicData uri="http://schemas.openxmlformats.org/drawingml/2006/table">
            <a:tbl>
              <a:tblPr/>
              <a:tblGrid>
                <a:gridCol w="2176463">
                  <a:extLst>
                    <a:ext uri="{9D8B030D-6E8A-4147-A177-3AD203B41FA5}">
                      <a16:colId xmlns:a16="http://schemas.microsoft.com/office/drawing/2014/main" val="20000"/>
                    </a:ext>
                  </a:extLst>
                </a:gridCol>
                <a:gridCol w="2176463">
                  <a:extLst>
                    <a:ext uri="{9D8B030D-6E8A-4147-A177-3AD203B41FA5}">
                      <a16:colId xmlns:a16="http://schemas.microsoft.com/office/drawing/2014/main" val="20001"/>
                    </a:ext>
                  </a:extLst>
                </a:gridCol>
              </a:tblGrid>
              <a:tr h="971812">
                <a:tc>
                  <a:txBody>
                    <a:bodyPr/>
                    <a:lstStyle>
                      <a:lvl1pPr eaLnBrk="0" hangingPunct="0">
                        <a:lnSpc>
                          <a:spcPct val="90000"/>
                        </a:lnSpc>
                        <a:spcBef>
                          <a:spcPts val="1000"/>
                        </a:spcBef>
                        <a:buFont typeface="Arial" pitchFamily="34" charset="0"/>
                        <a:defRPr sz="2400">
                          <a:solidFill>
                            <a:schemeClr val="tx1"/>
                          </a:solidFill>
                          <a:latin typeface="Calibri" pitchFamily="34" charset="0"/>
                        </a:defRPr>
                      </a:lvl1pPr>
                      <a:lvl2pPr marL="742950" indent="-285750" eaLnBrk="0" hangingPunct="0">
                        <a:lnSpc>
                          <a:spcPct val="90000"/>
                        </a:lnSpc>
                        <a:spcBef>
                          <a:spcPts val="500"/>
                        </a:spcBef>
                        <a:buFont typeface="Arial" pitchFamily="34" charset="0"/>
                        <a:defRPr sz="2000">
                          <a:solidFill>
                            <a:schemeClr val="tx1"/>
                          </a:solidFill>
                          <a:latin typeface="Calibri" pitchFamily="34" charset="0"/>
                        </a:defRPr>
                      </a:lvl2pPr>
                      <a:lvl3pPr marL="1143000" indent="-228600" eaLnBrk="0" hangingPunct="0">
                        <a:lnSpc>
                          <a:spcPct val="90000"/>
                        </a:lnSpc>
                        <a:spcBef>
                          <a:spcPts val="500"/>
                        </a:spcBef>
                        <a:buFont typeface="Arial" pitchFamily="34" charset="0"/>
                        <a:defRPr>
                          <a:solidFill>
                            <a:schemeClr val="tx1"/>
                          </a:solidFill>
                          <a:latin typeface="Calibri" pitchFamily="34" charset="0"/>
                        </a:defRPr>
                      </a:lvl3pPr>
                      <a:lvl4pPr marL="1600200" indent="-228600" eaLnBrk="0" hangingPunct="0">
                        <a:lnSpc>
                          <a:spcPct val="90000"/>
                        </a:lnSpc>
                        <a:spcBef>
                          <a:spcPts val="500"/>
                        </a:spcBef>
                        <a:buFont typeface="Arial" pitchFamily="34" charset="0"/>
                        <a:defRPr sz="1600">
                          <a:solidFill>
                            <a:schemeClr val="tx1"/>
                          </a:solidFill>
                          <a:latin typeface="Calibri" pitchFamily="34" charset="0"/>
                        </a:defRPr>
                      </a:lvl4pPr>
                      <a:lvl5pPr marL="2057400" indent="-228600" eaLnBrk="0" hangingPunct="0">
                        <a:lnSpc>
                          <a:spcPct val="90000"/>
                        </a:lnSpc>
                        <a:spcBef>
                          <a:spcPts val="500"/>
                        </a:spcBef>
                        <a:buFont typeface="Arial" pitchFamily="34" charset="0"/>
                        <a:defRPr sz="16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kk-KZ" altLang="ru-RU" sz="1800" b="1" i="0" u="none" strike="noStrike" cap="none" normalizeH="0" baseline="0" dirty="0" smtClean="0">
                          <a:ln>
                            <a:noFill/>
                          </a:ln>
                          <a:solidFill>
                            <a:srgbClr val="0070C0"/>
                          </a:solidFill>
                          <a:effectLst/>
                          <a:latin typeface="Times New Roman" pitchFamily="18" charset="0"/>
                          <a:ea typeface="Arial" pitchFamily="34" charset="0"/>
                          <a:cs typeface="Times New Roman" pitchFamily="18" charset="0"/>
                        </a:rPr>
                        <a:t>Бағалау критерийі</a:t>
                      </a:r>
                      <a:endParaRPr kumimoji="0" lang="ru-RU" altLang="ru-RU" sz="18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lnSpc>
                          <a:spcPct val="90000"/>
                        </a:lnSpc>
                        <a:spcBef>
                          <a:spcPts val="1000"/>
                        </a:spcBef>
                        <a:buFont typeface="Arial" pitchFamily="34" charset="0"/>
                        <a:defRPr sz="2400">
                          <a:solidFill>
                            <a:schemeClr val="tx1"/>
                          </a:solidFill>
                          <a:latin typeface="Calibri" pitchFamily="34" charset="0"/>
                        </a:defRPr>
                      </a:lvl1pPr>
                      <a:lvl2pPr marL="742950" indent="-285750" eaLnBrk="0" hangingPunct="0">
                        <a:lnSpc>
                          <a:spcPct val="90000"/>
                        </a:lnSpc>
                        <a:spcBef>
                          <a:spcPts val="500"/>
                        </a:spcBef>
                        <a:buFont typeface="Arial" pitchFamily="34" charset="0"/>
                        <a:defRPr sz="2000">
                          <a:solidFill>
                            <a:schemeClr val="tx1"/>
                          </a:solidFill>
                          <a:latin typeface="Calibri" pitchFamily="34" charset="0"/>
                        </a:defRPr>
                      </a:lvl2pPr>
                      <a:lvl3pPr marL="1143000" indent="-228600" eaLnBrk="0" hangingPunct="0">
                        <a:lnSpc>
                          <a:spcPct val="90000"/>
                        </a:lnSpc>
                        <a:spcBef>
                          <a:spcPts val="500"/>
                        </a:spcBef>
                        <a:buFont typeface="Arial" pitchFamily="34" charset="0"/>
                        <a:defRPr>
                          <a:solidFill>
                            <a:schemeClr val="tx1"/>
                          </a:solidFill>
                          <a:latin typeface="Calibri" pitchFamily="34" charset="0"/>
                        </a:defRPr>
                      </a:lvl3pPr>
                      <a:lvl4pPr marL="1600200" indent="-228600" eaLnBrk="0" hangingPunct="0">
                        <a:lnSpc>
                          <a:spcPct val="90000"/>
                        </a:lnSpc>
                        <a:spcBef>
                          <a:spcPts val="500"/>
                        </a:spcBef>
                        <a:buFont typeface="Arial" pitchFamily="34" charset="0"/>
                        <a:defRPr sz="1600">
                          <a:solidFill>
                            <a:schemeClr val="tx1"/>
                          </a:solidFill>
                          <a:latin typeface="Calibri" pitchFamily="34" charset="0"/>
                        </a:defRPr>
                      </a:lvl4pPr>
                      <a:lvl5pPr marL="2057400" indent="-228600" eaLnBrk="0" hangingPunct="0">
                        <a:lnSpc>
                          <a:spcPct val="90000"/>
                        </a:lnSpc>
                        <a:spcBef>
                          <a:spcPts val="500"/>
                        </a:spcBef>
                        <a:buFont typeface="Arial" pitchFamily="34" charset="0"/>
                        <a:defRPr sz="16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kk-KZ" altLang="ru-RU" sz="1800" b="1" i="0" u="none" strike="noStrike" cap="none" normalizeH="0" baseline="0" dirty="0" smtClean="0">
                          <a:ln>
                            <a:noFill/>
                          </a:ln>
                          <a:solidFill>
                            <a:srgbClr val="0070C0"/>
                          </a:solidFill>
                          <a:effectLst/>
                          <a:latin typeface="Times New Roman" pitchFamily="18" charset="0"/>
                          <a:ea typeface="Arial" pitchFamily="34" charset="0"/>
                          <a:cs typeface="Times New Roman" pitchFamily="18" charset="0"/>
                        </a:rPr>
                        <a:t>Дескрипторлары</a:t>
                      </a:r>
                      <a:endParaRPr kumimoji="0" lang="ru-RU" altLang="ru-RU" sz="18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kk-KZ" altLang="ru-RU" sz="1800" b="1" i="0" u="none" strike="noStrike" cap="none" normalizeH="0" baseline="0" dirty="0" smtClean="0">
                          <a:ln>
                            <a:noFill/>
                          </a:ln>
                          <a:solidFill>
                            <a:srgbClr val="0070C0"/>
                          </a:solidFill>
                          <a:effectLst/>
                          <a:latin typeface="Times New Roman" pitchFamily="18" charset="0"/>
                          <a:ea typeface="Arial" pitchFamily="34" charset="0"/>
                          <a:cs typeface="Times New Roman" pitchFamily="18" charset="0"/>
                        </a:rPr>
                        <a:t> </a:t>
                      </a:r>
                      <a:endParaRPr kumimoji="0" lang="ru-RU" altLang="ru-RU" sz="18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84904">
                <a:tc rowSpan="2">
                  <a:txBody>
                    <a:bodyPr/>
                    <a:lstStyle>
                      <a:lvl1pPr eaLnBrk="0" hangingPunct="0">
                        <a:lnSpc>
                          <a:spcPct val="90000"/>
                        </a:lnSpc>
                        <a:spcBef>
                          <a:spcPts val="1000"/>
                        </a:spcBef>
                        <a:buFont typeface="Arial" pitchFamily="34" charset="0"/>
                        <a:defRPr sz="2400">
                          <a:solidFill>
                            <a:schemeClr val="tx1"/>
                          </a:solidFill>
                          <a:latin typeface="Calibri" pitchFamily="34" charset="0"/>
                        </a:defRPr>
                      </a:lvl1pPr>
                      <a:lvl2pPr marL="742950" indent="-285750" eaLnBrk="0" hangingPunct="0">
                        <a:lnSpc>
                          <a:spcPct val="90000"/>
                        </a:lnSpc>
                        <a:spcBef>
                          <a:spcPts val="500"/>
                        </a:spcBef>
                        <a:buFont typeface="Arial" pitchFamily="34" charset="0"/>
                        <a:defRPr sz="2000">
                          <a:solidFill>
                            <a:schemeClr val="tx1"/>
                          </a:solidFill>
                          <a:latin typeface="Calibri" pitchFamily="34" charset="0"/>
                        </a:defRPr>
                      </a:lvl2pPr>
                      <a:lvl3pPr marL="1143000" indent="-228600" eaLnBrk="0" hangingPunct="0">
                        <a:lnSpc>
                          <a:spcPct val="90000"/>
                        </a:lnSpc>
                        <a:spcBef>
                          <a:spcPts val="500"/>
                        </a:spcBef>
                        <a:buFont typeface="Arial" pitchFamily="34" charset="0"/>
                        <a:defRPr>
                          <a:solidFill>
                            <a:schemeClr val="tx1"/>
                          </a:solidFill>
                          <a:latin typeface="Calibri" pitchFamily="34" charset="0"/>
                        </a:defRPr>
                      </a:lvl3pPr>
                      <a:lvl4pPr marL="1600200" indent="-228600" eaLnBrk="0" hangingPunct="0">
                        <a:lnSpc>
                          <a:spcPct val="90000"/>
                        </a:lnSpc>
                        <a:spcBef>
                          <a:spcPts val="500"/>
                        </a:spcBef>
                        <a:buFont typeface="Arial" pitchFamily="34" charset="0"/>
                        <a:defRPr sz="1600">
                          <a:solidFill>
                            <a:schemeClr val="tx1"/>
                          </a:solidFill>
                          <a:latin typeface="Calibri" pitchFamily="34" charset="0"/>
                        </a:defRPr>
                      </a:lvl4pPr>
                      <a:lvl5pPr marL="2057400" indent="-228600" eaLnBrk="0" hangingPunct="0">
                        <a:lnSpc>
                          <a:spcPct val="90000"/>
                        </a:lnSpc>
                        <a:spcBef>
                          <a:spcPts val="500"/>
                        </a:spcBef>
                        <a:buFont typeface="Arial" pitchFamily="34" charset="0"/>
                        <a:defRPr sz="16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kk-KZ" altLang="ru-RU" sz="18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берілген сұрақ арқылы қажетті ақпаратты анықтау </a:t>
                      </a:r>
                      <a:endParaRPr kumimoji="0" lang="ru-RU" altLang="ru-RU" sz="18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lnSpc>
                          <a:spcPct val="90000"/>
                        </a:lnSpc>
                        <a:spcBef>
                          <a:spcPts val="1000"/>
                        </a:spcBef>
                        <a:buFont typeface="Arial" pitchFamily="34" charset="0"/>
                        <a:defRPr sz="2400">
                          <a:solidFill>
                            <a:schemeClr val="tx1"/>
                          </a:solidFill>
                          <a:latin typeface="Calibri" pitchFamily="34" charset="0"/>
                        </a:defRPr>
                      </a:lvl1pPr>
                      <a:lvl2pPr marL="742950" indent="-285750" eaLnBrk="0" hangingPunct="0">
                        <a:lnSpc>
                          <a:spcPct val="90000"/>
                        </a:lnSpc>
                        <a:spcBef>
                          <a:spcPts val="500"/>
                        </a:spcBef>
                        <a:buFont typeface="Arial" pitchFamily="34" charset="0"/>
                        <a:defRPr sz="2000">
                          <a:solidFill>
                            <a:schemeClr val="tx1"/>
                          </a:solidFill>
                          <a:latin typeface="Calibri" pitchFamily="34" charset="0"/>
                        </a:defRPr>
                      </a:lvl2pPr>
                      <a:lvl3pPr marL="1143000" indent="-228600" eaLnBrk="0" hangingPunct="0">
                        <a:lnSpc>
                          <a:spcPct val="90000"/>
                        </a:lnSpc>
                        <a:spcBef>
                          <a:spcPts val="500"/>
                        </a:spcBef>
                        <a:buFont typeface="Arial" pitchFamily="34" charset="0"/>
                        <a:defRPr>
                          <a:solidFill>
                            <a:schemeClr val="tx1"/>
                          </a:solidFill>
                          <a:latin typeface="Calibri" pitchFamily="34" charset="0"/>
                        </a:defRPr>
                      </a:lvl3pPr>
                      <a:lvl4pPr marL="1600200" indent="-228600" eaLnBrk="0" hangingPunct="0">
                        <a:lnSpc>
                          <a:spcPct val="90000"/>
                        </a:lnSpc>
                        <a:spcBef>
                          <a:spcPts val="500"/>
                        </a:spcBef>
                        <a:buFont typeface="Arial" pitchFamily="34" charset="0"/>
                        <a:defRPr sz="1600">
                          <a:solidFill>
                            <a:schemeClr val="tx1"/>
                          </a:solidFill>
                          <a:latin typeface="Calibri" pitchFamily="34" charset="0"/>
                        </a:defRPr>
                      </a:lvl4pPr>
                      <a:lvl5pPr marL="2057400" indent="-228600" eaLnBrk="0" hangingPunct="0">
                        <a:lnSpc>
                          <a:spcPct val="90000"/>
                        </a:lnSpc>
                        <a:spcBef>
                          <a:spcPts val="500"/>
                        </a:spcBef>
                        <a:buFont typeface="Arial" pitchFamily="34" charset="0"/>
                        <a:defRPr sz="16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altLang="ru-RU" sz="1800" b="1" i="0" u="none" strike="noStrike" cap="none" normalizeH="0" baseline="0" dirty="0" smtClean="0">
                          <a:ln>
                            <a:noFill/>
                          </a:ln>
                          <a:solidFill>
                            <a:srgbClr val="0070C0"/>
                          </a:solidFill>
                          <a:effectLst/>
                          <a:latin typeface="Times New Roman" pitchFamily="18" charset="0"/>
                          <a:cs typeface="Times New Roman" pitchFamily="18" charset="0"/>
                        </a:rPr>
                        <a:t>Мәтін мазмұнын  түсінеді.</a:t>
                      </a:r>
                      <a:endParaRPr kumimoji="0" lang="ru-RU" altLang="ru-RU" sz="18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kk-KZ" altLang="ru-RU" sz="1800" b="1" i="0" u="none" strike="noStrike" cap="none" normalizeH="0" baseline="0" dirty="0" smtClean="0">
                          <a:ln>
                            <a:noFill/>
                          </a:ln>
                          <a:solidFill>
                            <a:srgbClr val="0070C0"/>
                          </a:solidFill>
                          <a:effectLst/>
                          <a:latin typeface="Times New Roman" pitchFamily="18" charset="0"/>
                          <a:cs typeface="Times New Roman" pitchFamily="18" charset="0"/>
                        </a:rPr>
                        <a:t> </a:t>
                      </a:r>
                      <a:endParaRPr kumimoji="0" lang="ru-RU" altLang="ru-RU" sz="1800" b="1" i="0" u="none" strike="noStrike" cap="none" normalizeH="0" baseline="0" dirty="0" smtClean="0">
                        <a:ln>
                          <a:noFill/>
                        </a:ln>
                        <a:solidFill>
                          <a:srgbClr val="0070C0"/>
                        </a:solidFill>
                        <a:effectLst/>
                        <a:latin typeface="Calibri" pitchFamily="34" charset="0"/>
                        <a:cs typeface="Calibri"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73934">
                <a:tc vMerge="1">
                  <a:txBody>
                    <a:bodyPr/>
                    <a:lstStyle/>
                    <a:p>
                      <a:endParaRPr lang="ru-RU"/>
                    </a:p>
                  </a:txBody>
                  <a:tcPr/>
                </a:tc>
                <a:tc>
                  <a:txBody>
                    <a:bodyPr/>
                    <a:lstStyle>
                      <a:lvl1pPr eaLnBrk="0" hangingPunct="0">
                        <a:lnSpc>
                          <a:spcPct val="90000"/>
                        </a:lnSpc>
                        <a:spcBef>
                          <a:spcPts val="1000"/>
                        </a:spcBef>
                        <a:buFont typeface="Arial" pitchFamily="34" charset="0"/>
                        <a:defRPr sz="2400">
                          <a:solidFill>
                            <a:schemeClr val="tx1"/>
                          </a:solidFill>
                          <a:latin typeface="Calibri" pitchFamily="34" charset="0"/>
                        </a:defRPr>
                      </a:lvl1pPr>
                      <a:lvl2pPr marL="742950" indent="-285750" eaLnBrk="0" hangingPunct="0">
                        <a:lnSpc>
                          <a:spcPct val="90000"/>
                        </a:lnSpc>
                        <a:spcBef>
                          <a:spcPts val="500"/>
                        </a:spcBef>
                        <a:buFont typeface="Arial" pitchFamily="34" charset="0"/>
                        <a:defRPr sz="2000">
                          <a:solidFill>
                            <a:schemeClr val="tx1"/>
                          </a:solidFill>
                          <a:latin typeface="Calibri" pitchFamily="34" charset="0"/>
                        </a:defRPr>
                      </a:lvl2pPr>
                      <a:lvl3pPr marL="1143000" indent="-228600" eaLnBrk="0" hangingPunct="0">
                        <a:lnSpc>
                          <a:spcPct val="90000"/>
                        </a:lnSpc>
                        <a:spcBef>
                          <a:spcPts val="500"/>
                        </a:spcBef>
                        <a:buFont typeface="Arial" pitchFamily="34" charset="0"/>
                        <a:defRPr>
                          <a:solidFill>
                            <a:schemeClr val="tx1"/>
                          </a:solidFill>
                          <a:latin typeface="Calibri" pitchFamily="34" charset="0"/>
                        </a:defRPr>
                      </a:lvl3pPr>
                      <a:lvl4pPr marL="1600200" indent="-228600" eaLnBrk="0" hangingPunct="0">
                        <a:lnSpc>
                          <a:spcPct val="90000"/>
                        </a:lnSpc>
                        <a:spcBef>
                          <a:spcPts val="500"/>
                        </a:spcBef>
                        <a:buFont typeface="Arial" pitchFamily="34" charset="0"/>
                        <a:defRPr sz="1600">
                          <a:solidFill>
                            <a:schemeClr val="tx1"/>
                          </a:solidFill>
                          <a:latin typeface="Calibri" pitchFamily="34" charset="0"/>
                        </a:defRPr>
                      </a:lvl4pPr>
                      <a:lvl5pPr marL="2057400" indent="-228600" eaLnBrk="0" hangingPunct="0">
                        <a:lnSpc>
                          <a:spcPct val="90000"/>
                        </a:lnSpc>
                        <a:spcBef>
                          <a:spcPts val="500"/>
                        </a:spcBef>
                        <a:buFont typeface="Arial" pitchFamily="34" charset="0"/>
                        <a:defRPr sz="16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defRPr sz="1600">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kk-KZ" altLang="ru-RU" sz="1800" b="1" i="0" u="none" strike="noStrike" cap="none" normalizeH="0" baseline="0" dirty="0" smtClean="0">
                          <a:ln>
                            <a:noFill/>
                          </a:ln>
                          <a:solidFill>
                            <a:srgbClr val="0070C0"/>
                          </a:solidFill>
                          <a:effectLst/>
                          <a:latin typeface="Times New Roman" pitchFamily="18" charset="0"/>
                          <a:cs typeface="Times New Roman" pitchFamily="18" charset="0"/>
                        </a:rPr>
                        <a:t>Қажетті ақпараттарды анықтайды. </a:t>
                      </a:r>
                      <a:endParaRPr kumimoji="0" lang="ru-RU" altLang="ru-RU" sz="1800" b="1" i="0" u="none" strike="noStrike" cap="none" normalizeH="0" baseline="0" dirty="0" smtClean="0">
                        <a:ln>
                          <a:noFill/>
                        </a:ln>
                        <a:solidFill>
                          <a:srgbClr val="0070C0"/>
                        </a:solidFill>
                        <a:effectLst/>
                        <a:latin typeface="Calibri" pitchFamily="34" charset="0"/>
                        <a:cs typeface="Calibri"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11688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5250" y="838106"/>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3547135" y="244621"/>
            <a:ext cx="4421468"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Жауабыңды   тексер...</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 name="Прямоугольник 1"/>
          <p:cNvSpPr/>
          <p:nvPr/>
        </p:nvSpPr>
        <p:spPr>
          <a:xfrm>
            <a:off x="499135" y="1353788"/>
            <a:ext cx="11054690" cy="3985706"/>
          </a:xfrm>
          <a:prstGeom prst="rect">
            <a:avLst/>
          </a:prstGeom>
        </p:spPr>
        <p:txBody>
          <a:bodyPr wrap="square">
            <a:spAutoFit/>
          </a:bodyPr>
          <a:lstStyle/>
          <a:p>
            <a:pPr marL="342900" indent="-342900">
              <a:lnSpc>
                <a:spcPct val="115000"/>
              </a:lnSpc>
              <a:spcAft>
                <a:spcPts val="0"/>
              </a:spcAft>
              <a:buFont typeface="+mj-lt"/>
              <a:buAutoNum type="arabicPeriod"/>
              <a:defRPr/>
            </a:pPr>
            <a:r>
              <a:rPr lang="kk-KZ" sz="2000" b="1" dirty="0">
                <a:solidFill>
                  <a:srgbClr val="C00000"/>
                </a:solidFill>
                <a:latin typeface="Times New Roman"/>
                <a:ea typeface="Calibri"/>
                <a:cs typeface="Times New Roman"/>
              </a:rPr>
              <a:t>Аңыздағы қара бұлт ненің белгісі</a:t>
            </a:r>
            <a:r>
              <a:rPr lang="kk-KZ" sz="2000" b="1" dirty="0" smtClean="0">
                <a:solidFill>
                  <a:srgbClr val="C00000"/>
                </a:solidFill>
                <a:latin typeface="Times New Roman"/>
                <a:ea typeface="Calibri"/>
                <a:cs typeface="Times New Roman"/>
              </a:rPr>
              <a:t>? </a:t>
            </a:r>
          </a:p>
          <a:p>
            <a:pPr>
              <a:lnSpc>
                <a:spcPct val="115000"/>
              </a:lnSpc>
              <a:defRPr/>
            </a:pPr>
            <a:r>
              <a:rPr lang="kk-KZ" sz="2000" dirty="0" smtClean="0">
                <a:solidFill>
                  <a:schemeClr val="accent1"/>
                </a:solidFill>
                <a:latin typeface="Times New Roman" panose="02020603050405020304" pitchFamily="18" charset="0"/>
                <a:cs typeface="Times New Roman" panose="02020603050405020304" pitchFamily="18" charset="0"/>
              </a:rPr>
              <a:t>    </a:t>
            </a:r>
            <a:r>
              <a:rPr lang="kk-KZ" sz="2000" b="1" dirty="0" smtClean="0">
                <a:solidFill>
                  <a:schemeClr val="accent1"/>
                </a:solidFill>
                <a:latin typeface="Times New Roman" panose="02020603050405020304" pitchFamily="18" charset="0"/>
                <a:cs typeface="Times New Roman" panose="02020603050405020304" pitchFamily="18" charset="0"/>
              </a:rPr>
              <a:t>-  </a:t>
            </a:r>
            <a:r>
              <a:rPr lang="kk-KZ" sz="2000" b="1" dirty="0">
                <a:solidFill>
                  <a:schemeClr val="accent1"/>
                </a:solidFill>
                <a:latin typeface="Times New Roman" panose="02020603050405020304" pitchFamily="18" charset="0"/>
                <a:cs typeface="Times New Roman" panose="02020603050405020304" pitchFamily="18" charset="0"/>
              </a:rPr>
              <a:t>Бұл біздің анамыздың қанатының екпінді </a:t>
            </a:r>
            <a:r>
              <a:rPr lang="kk-KZ" sz="2000" b="1" dirty="0" smtClean="0">
                <a:solidFill>
                  <a:schemeClr val="accent1"/>
                </a:solidFill>
                <a:latin typeface="Times New Roman" panose="02020603050405020304" pitchFamily="18" charset="0"/>
                <a:cs typeface="Times New Roman" panose="02020603050405020304" pitchFamily="18" charset="0"/>
              </a:rPr>
              <a:t> желі. </a:t>
            </a:r>
          </a:p>
          <a:p>
            <a:pPr>
              <a:lnSpc>
                <a:spcPct val="115000"/>
              </a:lnSpc>
              <a:defRPr/>
            </a:pPr>
            <a:endParaRPr lang="ru-RU" sz="2000" b="1" dirty="0">
              <a:solidFill>
                <a:schemeClr val="accent1"/>
              </a:solidFill>
            </a:endParaRPr>
          </a:p>
          <a:p>
            <a:pPr>
              <a:lnSpc>
                <a:spcPct val="115000"/>
              </a:lnSpc>
              <a:spcAft>
                <a:spcPts val="0"/>
              </a:spcAft>
              <a:defRPr/>
            </a:pPr>
            <a:r>
              <a:rPr lang="kk-KZ" sz="2000" b="1" dirty="0">
                <a:solidFill>
                  <a:srgbClr val="C00000"/>
                </a:solidFill>
                <a:latin typeface="Times New Roman"/>
                <a:ea typeface="Calibri"/>
                <a:cs typeface="Times New Roman"/>
              </a:rPr>
              <a:t> </a:t>
            </a:r>
            <a:r>
              <a:rPr lang="kk-KZ" sz="2000" b="1" dirty="0" smtClean="0">
                <a:solidFill>
                  <a:srgbClr val="C00000"/>
                </a:solidFill>
                <a:latin typeface="Times New Roman"/>
                <a:ea typeface="Calibri"/>
                <a:cs typeface="Times New Roman"/>
              </a:rPr>
              <a:t>2.  Нөсер </a:t>
            </a:r>
            <a:r>
              <a:rPr lang="kk-KZ" sz="2000" b="1" dirty="0">
                <a:solidFill>
                  <a:srgbClr val="C00000"/>
                </a:solidFill>
                <a:latin typeface="Times New Roman"/>
                <a:ea typeface="Calibri"/>
                <a:cs typeface="Times New Roman"/>
              </a:rPr>
              <a:t>жауын ненің белгісі</a:t>
            </a:r>
            <a:r>
              <a:rPr lang="kk-KZ" sz="2000" b="1" dirty="0" smtClean="0">
                <a:solidFill>
                  <a:srgbClr val="C00000"/>
                </a:solidFill>
                <a:latin typeface="Times New Roman"/>
                <a:ea typeface="Calibri"/>
                <a:cs typeface="Times New Roman"/>
              </a:rPr>
              <a:t>?         </a:t>
            </a:r>
          </a:p>
          <a:p>
            <a:pPr>
              <a:lnSpc>
                <a:spcPct val="115000"/>
              </a:lnSpc>
              <a:spcAft>
                <a:spcPts val="0"/>
              </a:spcAft>
              <a:defRPr/>
            </a:pPr>
            <a:r>
              <a:rPr lang="kk-KZ" sz="2000" dirty="0">
                <a:solidFill>
                  <a:srgbClr val="0070C0"/>
                </a:solidFill>
                <a:latin typeface="Times New Roman"/>
                <a:cs typeface="Times New Roman"/>
              </a:rPr>
              <a:t> </a:t>
            </a:r>
            <a:r>
              <a:rPr lang="kk-KZ" sz="2000" dirty="0" smtClean="0">
                <a:solidFill>
                  <a:srgbClr val="0070C0"/>
                </a:solidFill>
                <a:latin typeface="Times New Roman"/>
                <a:cs typeface="Times New Roman"/>
              </a:rPr>
              <a:t>    </a:t>
            </a:r>
            <a:r>
              <a:rPr lang="kk-KZ" sz="2000" b="1" dirty="0" smtClean="0">
                <a:solidFill>
                  <a:srgbClr val="0070C0"/>
                </a:solidFill>
                <a:latin typeface="Times New Roman"/>
                <a:cs typeface="Times New Roman"/>
              </a:rPr>
              <a:t>-  </a:t>
            </a:r>
            <a:r>
              <a:rPr lang="ru-RU" sz="2000" b="1" dirty="0" err="1" smtClean="0">
                <a:solidFill>
                  <a:srgbClr val="0070C0"/>
                </a:solidFill>
                <a:latin typeface="Times New Roman" panose="02020603050405020304" pitchFamily="18" charset="0"/>
                <a:cs typeface="Times New Roman" panose="02020603050405020304" pitchFamily="18" charset="0"/>
              </a:rPr>
              <a:t>Анамыздың</a:t>
            </a:r>
            <a:r>
              <a:rPr lang="ru-RU" sz="2000" b="1" dirty="0" smtClean="0">
                <a:solidFill>
                  <a:srgbClr val="0070C0"/>
                </a:solidFill>
                <a:latin typeface="Times New Roman" panose="02020603050405020304" pitchFamily="18" charset="0"/>
                <a:cs typeface="Times New Roman" panose="02020603050405020304" pitchFamily="18" charset="0"/>
              </a:rPr>
              <a:t> </a:t>
            </a:r>
            <a:r>
              <a:rPr lang="ru-RU" sz="2000" b="1" dirty="0" err="1">
                <a:solidFill>
                  <a:srgbClr val="0070C0"/>
                </a:solidFill>
                <a:latin typeface="Times New Roman" panose="02020603050405020304" pitchFamily="18" charset="0"/>
                <a:cs typeface="Times New Roman" panose="02020603050405020304" pitchFamily="18" charset="0"/>
              </a:rPr>
              <a:t>көз</a:t>
            </a:r>
            <a:r>
              <a:rPr lang="ru-RU" sz="2000" b="1" dirty="0">
                <a:solidFill>
                  <a:srgbClr val="0070C0"/>
                </a:solidFill>
                <a:latin typeface="Times New Roman" panose="02020603050405020304" pitchFamily="18" charset="0"/>
                <a:cs typeface="Times New Roman" panose="02020603050405020304" pitchFamily="18" charset="0"/>
              </a:rPr>
              <a:t> </a:t>
            </a:r>
            <a:r>
              <a:rPr lang="ru-RU" sz="2000" b="1" dirty="0" err="1">
                <a:solidFill>
                  <a:srgbClr val="0070C0"/>
                </a:solidFill>
                <a:latin typeface="Times New Roman" panose="02020603050405020304" pitchFamily="18" charset="0"/>
                <a:cs typeface="Times New Roman" panose="02020603050405020304" pitchFamily="18" charset="0"/>
              </a:rPr>
              <a:t>жасы</a:t>
            </a:r>
            <a:r>
              <a:rPr lang="ru-RU" sz="2000" b="1" dirty="0">
                <a:solidFill>
                  <a:srgbClr val="0070C0"/>
                </a:solidFill>
                <a:latin typeface="Times New Roman" panose="02020603050405020304" pitchFamily="18" charset="0"/>
                <a:cs typeface="Times New Roman" panose="02020603050405020304" pitchFamily="18" charset="0"/>
              </a:rPr>
              <a:t>. </a:t>
            </a:r>
            <a:r>
              <a:rPr lang="ru-RU" sz="2000" b="1" dirty="0" err="1">
                <a:solidFill>
                  <a:srgbClr val="0070C0"/>
                </a:solidFill>
                <a:latin typeface="Times New Roman" panose="02020603050405020304" pitchFamily="18" charset="0"/>
                <a:cs typeface="Times New Roman" panose="02020603050405020304" pitchFamily="18" charset="0"/>
              </a:rPr>
              <a:t>Жылда-жылда</a:t>
            </a:r>
            <a:r>
              <a:rPr lang="ru-RU" sz="2000" b="1" dirty="0">
                <a:solidFill>
                  <a:srgbClr val="0070C0"/>
                </a:solidFill>
                <a:latin typeface="Times New Roman" panose="02020603050405020304" pitchFamily="18" charset="0"/>
                <a:cs typeface="Times New Roman" panose="02020603050405020304" pitchFamily="18" charset="0"/>
              </a:rPr>
              <a:t> бала </a:t>
            </a:r>
            <a:r>
              <a:rPr lang="ru-RU" sz="2000" b="1" dirty="0" err="1">
                <a:solidFill>
                  <a:srgbClr val="0070C0"/>
                </a:solidFill>
                <a:latin typeface="Times New Roman" panose="02020603050405020304" pitchFamily="18" charset="0"/>
                <a:cs typeface="Times New Roman" panose="02020603050405020304" pitchFamily="18" charset="0"/>
              </a:rPr>
              <a:t>тапсам</a:t>
            </a:r>
            <a:r>
              <a:rPr lang="ru-RU" sz="2000" b="1" dirty="0">
                <a:solidFill>
                  <a:srgbClr val="0070C0"/>
                </a:solidFill>
                <a:latin typeface="Times New Roman" panose="02020603050405020304" pitchFamily="18" charset="0"/>
                <a:cs typeface="Times New Roman" panose="02020603050405020304" pitchFamily="18" charset="0"/>
              </a:rPr>
              <a:t> да, </a:t>
            </a:r>
            <a:r>
              <a:rPr lang="ru-RU" sz="2000" b="1" dirty="0" err="1">
                <a:solidFill>
                  <a:srgbClr val="0070C0"/>
                </a:solidFill>
                <a:latin typeface="Times New Roman" panose="02020603050405020304" pitchFamily="18" charset="0"/>
                <a:cs typeface="Times New Roman" panose="02020603050405020304" pitchFamily="18" charset="0"/>
              </a:rPr>
              <a:t>бірі</a:t>
            </a:r>
            <a:r>
              <a:rPr lang="ru-RU" sz="2000" b="1" dirty="0">
                <a:solidFill>
                  <a:srgbClr val="0070C0"/>
                </a:solidFill>
                <a:latin typeface="Times New Roman" panose="02020603050405020304" pitchFamily="18" charset="0"/>
                <a:cs typeface="Times New Roman" panose="02020603050405020304" pitchFamily="18" charset="0"/>
              </a:rPr>
              <a:t> </a:t>
            </a:r>
            <a:r>
              <a:rPr lang="ru-RU" sz="2000" b="1" dirty="0" err="1">
                <a:solidFill>
                  <a:srgbClr val="0070C0"/>
                </a:solidFill>
                <a:latin typeface="Times New Roman" panose="02020603050405020304" pitchFamily="18" charset="0"/>
                <a:cs typeface="Times New Roman" panose="02020603050405020304" pitchFamily="18" charset="0"/>
              </a:rPr>
              <a:t>ілеспей</a:t>
            </a:r>
            <a:r>
              <a:rPr lang="ru-RU" sz="2000" b="1" dirty="0">
                <a:solidFill>
                  <a:srgbClr val="0070C0"/>
                </a:solidFill>
                <a:latin typeface="Times New Roman" panose="02020603050405020304" pitchFamily="18" charset="0"/>
                <a:cs typeface="Times New Roman" panose="02020603050405020304" pitchFamily="18" charset="0"/>
              </a:rPr>
              <a:t> </a:t>
            </a:r>
            <a:r>
              <a:rPr lang="ru-RU" sz="2000" b="1" dirty="0" err="1">
                <a:solidFill>
                  <a:srgbClr val="0070C0"/>
                </a:solidFill>
                <a:latin typeface="Times New Roman" panose="02020603050405020304" pitchFamily="18" charset="0"/>
                <a:cs typeface="Times New Roman" panose="02020603050405020304" pitchFamily="18" charset="0"/>
              </a:rPr>
              <a:t>койды</a:t>
            </a:r>
            <a:r>
              <a:rPr lang="ru-RU" sz="2000" b="1" dirty="0">
                <a:solidFill>
                  <a:srgbClr val="0070C0"/>
                </a:solidFill>
                <a:latin typeface="Times New Roman" panose="02020603050405020304" pitchFamily="18" charset="0"/>
                <a:cs typeface="Times New Roman" panose="02020603050405020304" pitchFamily="18" charset="0"/>
              </a:rPr>
              <a:t> </a:t>
            </a:r>
            <a:r>
              <a:rPr lang="ru-RU" sz="2000" b="1" dirty="0" err="1">
                <a:solidFill>
                  <a:srgbClr val="0070C0"/>
                </a:solidFill>
                <a:latin typeface="Times New Roman" panose="02020603050405020304" pitchFamily="18" charset="0"/>
                <a:cs typeface="Times New Roman" panose="02020603050405020304" pitchFamily="18" charset="0"/>
              </a:rPr>
              <a:t>деп</a:t>
            </a:r>
            <a:r>
              <a:rPr lang="ru-RU" sz="2000" b="1" dirty="0">
                <a:solidFill>
                  <a:srgbClr val="0070C0"/>
                </a:solidFill>
                <a:latin typeface="Times New Roman" panose="02020603050405020304" pitchFamily="18" charset="0"/>
                <a:cs typeface="Times New Roman" panose="02020603050405020304" pitchFamily="18" charset="0"/>
              </a:rPr>
              <a:t> </a:t>
            </a:r>
            <a:r>
              <a:rPr lang="ru-RU" sz="2000" b="1" dirty="0" err="1">
                <a:solidFill>
                  <a:srgbClr val="0070C0"/>
                </a:solidFill>
                <a:latin typeface="Times New Roman" panose="02020603050405020304" pitchFamily="18" charset="0"/>
                <a:cs typeface="Times New Roman" panose="02020603050405020304" pitchFamily="18" charset="0"/>
              </a:rPr>
              <a:t>жылағаны</a:t>
            </a:r>
            <a:r>
              <a:rPr lang="ru-RU" sz="2000" b="1" dirty="0">
                <a:solidFill>
                  <a:srgbClr val="0070C0"/>
                </a:solidFill>
                <a:latin typeface="Times New Roman" panose="02020603050405020304" pitchFamily="18" charset="0"/>
                <a:cs typeface="Times New Roman" panose="02020603050405020304" pitchFamily="18" charset="0"/>
              </a:rPr>
              <a:t> </a:t>
            </a:r>
            <a:r>
              <a:rPr lang="ru-RU" sz="2000" b="1" dirty="0" smtClean="0">
                <a:solidFill>
                  <a:srgbClr val="0070C0"/>
                </a:solidFill>
                <a:latin typeface="Times New Roman" panose="02020603050405020304" pitchFamily="18" charset="0"/>
                <a:cs typeface="Times New Roman" panose="02020603050405020304" pitchFamily="18" charset="0"/>
              </a:rPr>
              <a:t>.</a:t>
            </a:r>
          </a:p>
          <a:p>
            <a:pPr>
              <a:lnSpc>
                <a:spcPct val="115000"/>
              </a:lnSpc>
              <a:spcAft>
                <a:spcPts val="0"/>
              </a:spcAft>
              <a:defRPr/>
            </a:pPr>
            <a:endParaRPr lang="ru-RU" sz="2000" b="1" dirty="0" smtClean="0">
              <a:solidFill>
                <a:srgbClr val="0070C0"/>
              </a:solidFill>
              <a:ea typeface="Calibri"/>
              <a:cs typeface="Times New Roman"/>
            </a:endParaRPr>
          </a:p>
          <a:p>
            <a:pPr>
              <a:lnSpc>
                <a:spcPct val="115000"/>
              </a:lnSpc>
              <a:spcAft>
                <a:spcPts val="0"/>
              </a:spcAft>
              <a:defRPr/>
            </a:pPr>
            <a:r>
              <a:rPr lang="kk-KZ" sz="2000" b="1" dirty="0" smtClean="0">
                <a:solidFill>
                  <a:srgbClr val="C00000"/>
                </a:solidFill>
                <a:latin typeface="Times New Roman"/>
                <a:ea typeface="Calibri"/>
                <a:cs typeface="Times New Roman"/>
              </a:rPr>
              <a:t>  3. Жапалақ-жапалақ қар ненің белгісі?</a:t>
            </a:r>
            <a:endParaRPr lang="ru-RU" sz="2000" b="1" dirty="0" smtClean="0">
              <a:solidFill>
                <a:srgbClr val="C00000"/>
              </a:solidFill>
              <a:ea typeface="Calibri"/>
              <a:cs typeface="Times New Roman"/>
            </a:endParaRPr>
          </a:p>
          <a:p>
            <a:pPr>
              <a:lnSpc>
                <a:spcPct val="115000"/>
              </a:lnSpc>
              <a:spcAft>
                <a:spcPts val="0"/>
              </a:spcAft>
              <a:defRPr/>
            </a:pPr>
            <a:r>
              <a:rPr lang="kk-KZ" sz="2000" b="1" dirty="0" smtClean="0">
                <a:solidFill>
                  <a:srgbClr val="0070C0"/>
                </a:solidFill>
                <a:ea typeface="Calibri"/>
                <a:cs typeface="Times New Roman"/>
              </a:rPr>
              <a:t>        - </a:t>
            </a:r>
            <a:r>
              <a:rPr lang="ru-RU" sz="2000" b="1" dirty="0" err="1">
                <a:solidFill>
                  <a:srgbClr val="0070C0"/>
                </a:solidFill>
                <a:latin typeface="Times New Roman" panose="02020603050405020304" pitchFamily="18" charset="0"/>
                <a:cs typeface="Times New Roman" panose="02020603050405020304" pitchFamily="18" charset="0"/>
              </a:rPr>
              <a:t>Анамыздың</a:t>
            </a:r>
            <a:r>
              <a:rPr lang="ru-RU" sz="2000" b="1" dirty="0">
                <a:solidFill>
                  <a:srgbClr val="0070C0"/>
                </a:solidFill>
                <a:latin typeface="Times New Roman" panose="02020603050405020304" pitchFamily="18" charset="0"/>
                <a:cs typeface="Times New Roman" panose="02020603050405020304" pitchFamily="18" charset="0"/>
              </a:rPr>
              <a:t> </a:t>
            </a:r>
            <a:r>
              <a:rPr lang="ru-RU" sz="2000" b="1" dirty="0" err="1">
                <a:solidFill>
                  <a:srgbClr val="0070C0"/>
                </a:solidFill>
                <a:latin typeface="Times New Roman" panose="02020603050405020304" pitchFamily="18" charset="0"/>
                <a:cs typeface="Times New Roman" panose="02020603050405020304" pitchFamily="18" charset="0"/>
              </a:rPr>
              <a:t>қуанып</a:t>
            </a:r>
            <a:r>
              <a:rPr lang="ru-RU" sz="2000" b="1" dirty="0">
                <a:solidFill>
                  <a:srgbClr val="0070C0"/>
                </a:solidFill>
                <a:latin typeface="Times New Roman" panose="02020603050405020304" pitchFamily="18" charset="0"/>
                <a:cs typeface="Times New Roman" panose="02020603050405020304" pitchFamily="18" charset="0"/>
              </a:rPr>
              <a:t>, </a:t>
            </a:r>
            <a:r>
              <a:rPr lang="ru-RU" sz="2000" b="1" dirty="0" err="1">
                <a:solidFill>
                  <a:srgbClr val="0070C0"/>
                </a:solidFill>
                <a:latin typeface="Times New Roman" panose="02020603050405020304" pitchFamily="18" charset="0"/>
                <a:cs typeface="Times New Roman" panose="02020603050405020304" pitchFamily="18" charset="0"/>
              </a:rPr>
              <a:t>қарқ-қарқ</a:t>
            </a:r>
            <a:r>
              <a:rPr lang="ru-RU" sz="2000" b="1" dirty="0">
                <a:solidFill>
                  <a:srgbClr val="0070C0"/>
                </a:solidFill>
                <a:latin typeface="Times New Roman" panose="02020603050405020304" pitchFamily="18" charset="0"/>
                <a:cs typeface="Times New Roman" panose="02020603050405020304" pitchFamily="18" charset="0"/>
              </a:rPr>
              <a:t> </a:t>
            </a:r>
            <a:r>
              <a:rPr lang="ru-RU" sz="2000" b="1" dirty="0" err="1" smtClean="0">
                <a:solidFill>
                  <a:srgbClr val="0070C0"/>
                </a:solidFill>
                <a:latin typeface="Times New Roman" panose="02020603050405020304" pitchFamily="18" charset="0"/>
                <a:cs typeface="Times New Roman" panose="02020603050405020304" pitchFamily="18" charset="0"/>
              </a:rPr>
              <a:t>күлгені</a:t>
            </a:r>
            <a:r>
              <a:rPr lang="ru-RU" sz="2000" b="1" dirty="0" smtClean="0">
                <a:solidFill>
                  <a:srgbClr val="0070C0"/>
                </a:solidFill>
                <a:latin typeface="Times New Roman" panose="02020603050405020304" pitchFamily="18" charset="0"/>
                <a:cs typeface="Times New Roman" panose="02020603050405020304" pitchFamily="18" charset="0"/>
              </a:rPr>
              <a:t>.</a:t>
            </a:r>
          </a:p>
          <a:p>
            <a:pPr>
              <a:lnSpc>
                <a:spcPct val="115000"/>
              </a:lnSpc>
              <a:spcAft>
                <a:spcPts val="0"/>
              </a:spcAft>
              <a:defRPr/>
            </a:pPr>
            <a:endParaRPr lang="ru-RU" sz="2000" b="1" dirty="0" smtClean="0">
              <a:solidFill>
                <a:srgbClr val="0070C0"/>
              </a:solidFill>
              <a:latin typeface="Times New Roman" panose="02020603050405020304" pitchFamily="18" charset="0"/>
              <a:cs typeface="Times New Roman" panose="02020603050405020304" pitchFamily="18" charset="0"/>
            </a:endParaRPr>
          </a:p>
          <a:p>
            <a:pPr>
              <a:lnSpc>
                <a:spcPct val="115000"/>
              </a:lnSpc>
              <a:spcAft>
                <a:spcPts val="0"/>
              </a:spcAft>
              <a:defRPr/>
            </a:pPr>
            <a:r>
              <a:rPr lang="kk-KZ" sz="2000" b="1" dirty="0">
                <a:solidFill>
                  <a:srgbClr val="0070C0"/>
                </a:solidFill>
                <a:latin typeface="Times New Roman" panose="02020603050405020304" pitchFamily="18" charset="0"/>
                <a:ea typeface="Calibri"/>
                <a:cs typeface="Times New Roman" panose="02020603050405020304" pitchFamily="18" charset="0"/>
              </a:rPr>
              <a:t> </a:t>
            </a:r>
            <a:r>
              <a:rPr lang="kk-KZ" sz="2000" b="1" dirty="0" smtClean="0">
                <a:solidFill>
                  <a:srgbClr val="0070C0"/>
                </a:solidFill>
                <a:latin typeface="Times New Roman" panose="02020603050405020304" pitchFamily="18" charset="0"/>
                <a:ea typeface="Calibri"/>
                <a:cs typeface="Times New Roman" panose="02020603050405020304" pitchFamily="18" charset="0"/>
              </a:rPr>
              <a:t>Сұраққа жауап барысында  қолданылған  күрделі сөздер:     жылда-жылда –қос сөз,                   қарқ-қарқ –қос сөз, жапалақ-жапалақ- қос сөз.</a:t>
            </a:r>
            <a:endParaRPr lang="ru-RU" sz="2000" b="1" dirty="0">
              <a:solidFill>
                <a:srgbClr val="0070C0"/>
              </a:solidFill>
              <a:ea typeface="Calibri"/>
              <a:cs typeface="Times New Roman"/>
            </a:endParaRPr>
          </a:p>
        </p:txBody>
      </p:sp>
      <p:sp>
        <p:nvSpPr>
          <p:cNvPr id="3" name="Прямоугольник 2"/>
          <p:cNvSpPr/>
          <p:nvPr/>
        </p:nvSpPr>
        <p:spPr>
          <a:xfrm>
            <a:off x="4296245" y="1391269"/>
            <a:ext cx="992579" cy="369332"/>
          </a:xfrm>
          <a:prstGeom prst="rect">
            <a:avLst/>
          </a:prstGeom>
        </p:spPr>
        <p:txBody>
          <a:bodyPr wrap="none">
            <a:spAutoFit/>
          </a:bodyPr>
          <a:lstStyle/>
          <a:p>
            <a:r>
              <a:rPr lang="kk-KZ" dirty="0" smtClean="0">
                <a:solidFill>
                  <a:schemeClr val="accent1"/>
                </a:solidFill>
                <a:latin typeface="Times New Roman" panose="02020603050405020304" pitchFamily="18" charset="0"/>
                <a:cs typeface="Times New Roman" panose="02020603050405020304" pitchFamily="18" charset="0"/>
              </a:rPr>
              <a:t>              </a:t>
            </a:r>
            <a:endParaRPr lang="ru-RU" dirty="0">
              <a:solidFill>
                <a:schemeClr val="accent1"/>
              </a:solidFill>
            </a:endParaRPr>
          </a:p>
        </p:txBody>
      </p:sp>
    </p:spTree>
    <p:extLst>
      <p:ext uri="{BB962C8B-B14F-4D97-AF65-F5344CB8AC3E}">
        <p14:creationId xmlns:p14="http://schemas.microsoft.com/office/powerpoint/2010/main" val="2311688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4074359" y="444646"/>
            <a:ext cx="3367012"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Бүгінгі сабақта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 name="Прямоугольник 1"/>
          <p:cNvSpPr/>
          <p:nvPr/>
        </p:nvSpPr>
        <p:spPr>
          <a:xfrm>
            <a:off x="314325" y="1838236"/>
            <a:ext cx="10887074" cy="1815882"/>
          </a:xfrm>
          <a:prstGeom prst="rect">
            <a:avLst/>
          </a:prstGeom>
        </p:spPr>
        <p:txBody>
          <a:bodyPr wrap="square">
            <a:spAutoFit/>
          </a:bodyPr>
          <a:lstStyle/>
          <a:p>
            <a:r>
              <a:rPr lang="kk-KZ" sz="2800" b="1" dirty="0" smtClean="0">
                <a:solidFill>
                  <a:srgbClr val="00B0F0"/>
                </a:solidFill>
                <a:latin typeface="Times New Roman" panose="02020603050405020304" pitchFamily="18" charset="0"/>
                <a:cs typeface="Times New Roman" panose="02020603050405020304" pitchFamily="18" charset="0"/>
              </a:rPr>
              <a:t>      - Тыңдалған </a:t>
            </a:r>
            <a:r>
              <a:rPr lang="kk-KZ" sz="2800" b="1" dirty="0">
                <a:solidFill>
                  <a:srgbClr val="00B0F0"/>
                </a:solidFill>
                <a:latin typeface="Times New Roman" panose="02020603050405020304" pitchFamily="18" charset="0"/>
                <a:cs typeface="Times New Roman" panose="02020603050405020304" pitchFamily="18" charset="0"/>
              </a:rPr>
              <a:t>мәтіннің мазмұнын </a:t>
            </a:r>
            <a:r>
              <a:rPr lang="kk-KZ" sz="2800" b="1" dirty="0" smtClean="0">
                <a:solidFill>
                  <a:srgbClr val="00B0F0"/>
                </a:solidFill>
                <a:latin typeface="Times New Roman" panose="02020603050405020304" pitchFamily="18" charset="0"/>
                <a:cs typeface="Times New Roman" panose="02020603050405020304" pitchFamily="18" charset="0"/>
              </a:rPr>
              <a:t>түсіндің, </a:t>
            </a:r>
            <a:r>
              <a:rPr lang="kk-KZ" sz="2800" b="1" dirty="0">
                <a:solidFill>
                  <a:srgbClr val="00B0F0"/>
                </a:solidFill>
                <a:latin typeface="Times New Roman" panose="02020603050405020304" pitchFamily="18" charset="0"/>
                <a:cs typeface="Times New Roman" panose="02020603050405020304" pitchFamily="18" charset="0"/>
              </a:rPr>
              <a:t>негізгі және қосымша  ақпаратты </a:t>
            </a:r>
            <a:r>
              <a:rPr lang="kk-KZ" sz="2800" b="1" dirty="0" smtClean="0">
                <a:solidFill>
                  <a:srgbClr val="00B0F0"/>
                </a:solidFill>
                <a:latin typeface="Times New Roman" panose="02020603050405020304" pitchFamily="18" charset="0"/>
                <a:cs typeface="Times New Roman" panose="02020603050405020304" pitchFamily="18" charset="0"/>
              </a:rPr>
              <a:t>анықтадың;</a:t>
            </a:r>
            <a:endParaRPr lang="ru-RU" sz="2800" b="1" dirty="0">
              <a:solidFill>
                <a:srgbClr val="00B0F0"/>
              </a:solidFill>
              <a:latin typeface="Times New Roman" panose="02020603050405020304" pitchFamily="18" charset="0"/>
              <a:cs typeface="Times New Roman" panose="02020603050405020304" pitchFamily="18" charset="0"/>
            </a:endParaRPr>
          </a:p>
          <a:p>
            <a:r>
              <a:rPr lang="kk-KZ" sz="2800" b="1" dirty="0" smtClean="0">
                <a:solidFill>
                  <a:srgbClr val="00B0F0"/>
                </a:solidFill>
                <a:latin typeface="Times New Roman" panose="02020603050405020304" pitchFamily="18" charset="0"/>
                <a:cs typeface="Times New Roman" panose="02020603050405020304" pitchFamily="18" charset="0"/>
              </a:rPr>
              <a:t>      - Күрделі </a:t>
            </a:r>
            <a:r>
              <a:rPr lang="kk-KZ" sz="2800" b="1" dirty="0">
                <a:solidFill>
                  <a:srgbClr val="00B0F0"/>
                </a:solidFill>
                <a:latin typeface="Times New Roman" panose="02020603050405020304" pitchFamily="18" charset="0"/>
                <a:cs typeface="Times New Roman" panose="02020603050405020304" pitchFamily="18" charset="0"/>
              </a:rPr>
              <a:t>сөздерді ауызша және жазбаша тілдесім барысында </a:t>
            </a:r>
            <a:r>
              <a:rPr lang="kk-KZ" sz="2800" b="1" dirty="0" smtClean="0">
                <a:solidFill>
                  <a:srgbClr val="00B0F0"/>
                </a:solidFill>
                <a:latin typeface="Times New Roman" panose="02020603050405020304" pitchFamily="18" charset="0"/>
                <a:cs typeface="Times New Roman" panose="02020603050405020304" pitchFamily="18" charset="0"/>
              </a:rPr>
              <a:t>қолдандың.</a:t>
            </a:r>
            <a:endParaRPr lang="ru-RU" sz="2800" b="1" dirty="0">
              <a:solidFill>
                <a:srgbClr val="00B0F0"/>
              </a:solidFill>
              <a:latin typeface="Times New Roman" panose="02020603050405020304" pitchFamily="18" charset="0"/>
              <a:cs typeface="Times New Roman" panose="02020603050405020304" pitchFamily="18" charset="0"/>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1920" y="4152910"/>
            <a:ext cx="2573337" cy="208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1275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3664888" y="444646"/>
            <a:ext cx="4185954"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Қосымша тапсырма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 name="Прямоугольник 1"/>
          <p:cNvSpPr/>
          <p:nvPr/>
        </p:nvSpPr>
        <p:spPr>
          <a:xfrm>
            <a:off x="500063" y="1499694"/>
            <a:ext cx="10989572" cy="1569660"/>
          </a:xfrm>
          <a:prstGeom prst="rect">
            <a:avLst/>
          </a:prstGeom>
        </p:spPr>
        <p:txBody>
          <a:bodyPr wrap="square">
            <a:spAutoFit/>
          </a:bodyPr>
          <a:lstStyle/>
          <a:p>
            <a:pPr algn="ctr"/>
            <a:r>
              <a:rPr lang="ru-RU" sz="2000" b="1" dirty="0"/>
              <a:t> </a:t>
            </a:r>
            <a:r>
              <a:rPr lang="ru-RU" sz="2400" b="1" dirty="0" smtClean="0">
                <a:solidFill>
                  <a:srgbClr val="00B0F0"/>
                </a:solidFill>
                <a:latin typeface="Times New Roman" panose="02020603050405020304" pitchFamily="18" charset="0"/>
                <a:cs typeface="Times New Roman" panose="02020603050405020304" pitchFamily="18" charset="0"/>
              </a:rPr>
              <a:t> </a:t>
            </a:r>
            <a:r>
              <a:rPr lang="ru-RU" sz="3200" b="1" dirty="0" smtClean="0">
                <a:solidFill>
                  <a:srgbClr val="00B0F0"/>
                </a:solidFill>
                <a:latin typeface="Times New Roman" panose="02020603050405020304" pitchFamily="18" charset="0"/>
                <a:cs typeface="Times New Roman" panose="02020603050405020304" pitchFamily="18" charset="0"/>
              </a:rPr>
              <a:t>«</a:t>
            </a:r>
            <a:r>
              <a:rPr lang="ru-RU" sz="3200" b="1" dirty="0" err="1" smtClean="0">
                <a:solidFill>
                  <a:srgbClr val="00B0F0"/>
                </a:solidFill>
                <a:latin typeface="Times New Roman" panose="02020603050405020304" pitchFamily="18" charset="0"/>
                <a:cs typeface="Times New Roman" panose="02020603050405020304" pitchFamily="18" charset="0"/>
              </a:rPr>
              <a:t>Бәйтерек</a:t>
            </a:r>
            <a:r>
              <a:rPr lang="ru-RU" sz="3200" b="1" dirty="0" smtClean="0">
                <a:solidFill>
                  <a:srgbClr val="00B0F0"/>
                </a:solidFill>
                <a:latin typeface="Times New Roman" panose="02020603050405020304" pitchFamily="18" charset="0"/>
                <a:cs typeface="Times New Roman" panose="02020603050405020304" pitchFamily="18" charset="0"/>
              </a:rPr>
              <a:t> – </a:t>
            </a:r>
            <a:r>
              <a:rPr lang="ru-RU" sz="3200" b="1" dirty="0" err="1" smtClean="0">
                <a:solidFill>
                  <a:srgbClr val="00B0F0"/>
                </a:solidFill>
                <a:latin typeface="Times New Roman" panose="02020603050405020304" pitchFamily="18" charset="0"/>
                <a:cs typeface="Times New Roman" panose="02020603050405020304" pitchFamily="18" charset="0"/>
              </a:rPr>
              <a:t>Елорданың</a:t>
            </a:r>
            <a:r>
              <a:rPr lang="ru-RU" sz="3200" b="1" dirty="0" smtClean="0">
                <a:solidFill>
                  <a:srgbClr val="00B0F0"/>
                </a:solidFill>
                <a:latin typeface="Times New Roman" panose="02020603050405020304" pitchFamily="18" charset="0"/>
                <a:cs typeface="Times New Roman" panose="02020603050405020304" pitchFamily="18" charset="0"/>
              </a:rPr>
              <a:t> </a:t>
            </a:r>
            <a:r>
              <a:rPr lang="ru-RU" sz="3200" b="1" dirty="0" err="1" smtClean="0">
                <a:solidFill>
                  <a:srgbClr val="00B0F0"/>
                </a:solidFill>
                <a:latin typeface="Times New Roman" panose="02020603050405020304" pitchFamily="18" charset="0"/>
                <a:cs typeface="Times New Roman" panose="02020603050405020304" pitchFamily="18" charset="0"/>
              </a:rPr>
              <a:t>мақтанышы</a:t>
            </a:r>
            <a:r>
              <a:rPr lang="ru-RU" sz="3200" b="1" dirty="0" smtClean="0">
                <a:solidFill>
                  <a:srgbClr val="00B0F0"/>
                </a:solidFill>
                <a:latin typeface="Times New Roman" panose="02020603050405020304" pitchFamily="18" charset="0"/>
                <a:cs typeface="Times New Roman" panose="02020603050405020304" pitchFamily="18" charset="0"/>
              </a:rPr>
              <a:t>» </a:t>
            </a:r>
          </a:p>
          <a:p>
            <a:pPr algn="ctr"/>
            <a:r>
              <a:rPr lang="ru-RU" sz="3200" b="1" dirty="0">
                <a:solidFill>
                  <a:srgbClr val="00B0F0"/>
                </a:solidFill>
                <a:latin typeface="Times New Roman" panose="02020603050405020304" pitchFamily="18" charset="0"/>
                <a:cs typeface="Times New Roman" panose="02020603050405020304" pitchFamily="18" charset="0"/>
              </a:rPr>
              <a:t> </a:t>
            </a:r>
            <a:r>
              <a:rPr lang="ru-RU" sz="3200" b="1" dirty="0" smtClean="0">
                <a:solidFill>
                  <a:srgbClr val="00B0F0"/>
                </a:solidFill>
                <a:latin typeface="Times New Roman" panose="02020603050405020304" pitchFamily="18" charset="0"/>
                <a:cs typeface="Times New Roman" panose="02020603050405020304" pitchFamily="18" charset="0"/>
              </a:rPr>
              <a:t> </a:t>
            </a:r>
            <a:r>
              <a:rPr lang="ru-RU" sz="3200" b="1" dirty="0" err="1" smtClean="0">
                <a:solidFill>
                  <a:srgbClr val="00B0F0"/>
                </a:solidFill>
                <a:latin typeface="Times New Roman" panose="02020603050405020304" pitchFamily="18" charset="0"/>
                <a:cs typeface="Times New Roman" panose="02020603050405020304" pitchFamily="18" charset="0"/>
              </a:rPr>
              <a:t>тақырыбына</a:t>
            </a:r>
            <a:r>
              <a:rPr lang="ru-RU" sz="3200" b="1" dirty="0" smtClean="0">
                <a:solidFill>
                  <a:srgbClr val="00B0F0"/>
                </a:solidFill>
                <a:latin typeface="Times New Roman" panose="02020603050405020304" pitchFamily="18" charset="0"/>
                <a:cs typeface="Times New Roman" panose="02020603050405020304" pitchFamily="18" charset="0"/>
              </a:rPr>
              <a:t>  </a:t>
            </a:r>
            <a:r>
              <a:rPr lang="ru-RU" sz="3200" b="1" dirty="0" err="1" smtClean="0">
                <a:solidFill>
                  <a:srgbClr val="00B0F0"/>
                </a:solidFill>
                <a:latin typeface="Times New Roman" panose="02020603050405020304" pitchFamily="18" charset="0"/>
                <a:cs typeface="Times New Roman" panose="02020603050405020304" pitchFamily="18" charset="0"/>
              </a:rPr>
              <a:t>күрделі</a:t>
            </a:r>
            <a:r>
              <a:rPr lang="ru-RU" sz="3200" b="1" dirty="0" smtClean="0">
                <a:solidFill>
                  <a:srgbClr val="00B0F0"/>
                </a:solidFill>
                <a:latin typeface="Times New Roman" panose="02020603050405020304" pitchFamily="18" charset="0"/>
                <a:cs typeface="Times New Roman" panose="02020603050405020304" pitchFamily="18" charset="0"/>
              </a:rPr>
              <a:t>  </a:t>
            </a:r>
            <a:r>
              <a:rPr lang="ru-RU" sz="3200" b="1" dirty="0" err="1" smtClean="0">
                <a:solidFill>
                  <a:srgbClr val="00B0F0"/>
                </a:solidFill>
                <a:latin typeface="Times New Roman" panose="02020603050405020304" pitchFamily="18" charset="0"/>
                <a:cs typeface="Times New Roman" panose="02020603050405020304" pitchFamily="18" charset="0"/>
              </a:rPr>
              <a:t>сөздерді</a:t>
            </a:r>
            <a:r>
              <a:rPr lang="ru-RU" sz="3200" b="1" dirty="0" smtClean="0">
                <a:solidFill>
                  <a:srgbClr val="00B0F0"/>
                </a:solidFill>
                <a:latin typeface="Times New Roman" panose="02020603050405020304" pitchFamily="18" charset="0"/>
                <a:cs typeface="Times New Roman" panose="02020603050405020304" pitchFamily="18" charset="0"/>
              </a:rPr>
              <a:t>                                             </a:t>
            </a:r>
            <a:r>
              <a:rPr lang="ru-RU" sz="3200" b="1" dirty="0" err="1" smtClean="0">
                <a:solidFill>
                  <a:srgbClr val="00B0F0"/>
                </a:solidFill>
                <a:latin typeface="Times New Roman" panose="02020603050405020304" pitchFamily="18" charset="0"/>
                <a:cs typeface="Times New Roman" panose="02020603050405020304" pitchFamily="18" charset="0"/>
              </a:rPr>
              <a:t>қолданып</a:t>
            </a:r>
            <a:r>
              <a:rPr lang="ru-RU" sz="3200" b="1" dirty="0" smtClean="0">
                <a:solidFill>
                  <a:srgbClr val="00B0F0"/>
                </a:solidFill>
                <a:latin typeface="Times New Roman" panose="02020603050405020304" pitchFamily="18" charset="0"/>
                <a:cs typeface="Times New Roman" panose="02020603050405020304" pitchFamily="18" charset="0"/>
              </a:rPr>
              <a:t>,  эссе </a:t>
            </a:r>
            <a:r>
              <a:rPr lang="ru-RU" sz="3200" b="1" dirty="0" err="1" smtClean="0">
                <a:solidFill>
                  <a:srgbClr val="00B0F0"/>
                </a:solidFill>
                <a:latin typeface="Times New Roman" panose="02020603050405020304" pitchFamily="18" charset="0"/>
                <a:cs typeface="Times New Roman" panose="02020603050405020304" pitchFamily="18" charset="0"/>
              </a:rPr>
              <a:t>жаз</a:t>
            </a:r>
            <a:r>
              <a:rPr lang="ru-RU" sz="3200" b="1" dirty="0">
                <a:solidFill>
                  <a:srgbClr val="00B0F0"/>
                </a:solidFill>
                <a:latin typeface="Times New Roman" panose="02020603050405020304" pitchFamily="18" charset="0"/>
                <a:cs typeface="Times New Roman" panose="02020603050405020304" pitchFamily="18" charset="0"/>
              </a:rPr>
              <a:t>.</a:t>
            </a:r>
            <a:r>
              <a:rPr lang="ru-RU" sz="3200" b="1" dirty="0" smtClean="0">
                <a:solidFill>
                  <a:srgbClr val="00B0F0"/>
                </a:solidFill>
                <a:latin typeface="Times New Roman" panose="02020603050405020304" pitchFamily="18" charset="0"/>
                <a:cs typeface="Times New Roman" panose="02020603050405020304" pitchFamily="18" charset="0"/>
              </a:rPr>
              <a:t> </a:t>
            </a:r>
            <a:endParaRPr lang="ru-RU" sz="44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4745" y="4171960"/>
            <a:ext cx="2573337" cy="208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462223"/>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Прямоугольник 7"/>
          <p:cNvSpPr/>
          <p:nvPr/>
        </p:nvSpPr>
        <p:spPr>
          <a:xfrm>
            <a:off x="2512611" y="314146"/>
            <a:ext cx="6758609" cy="120032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kk-KZ" sz="3200" b="1" dirty="0"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САБАҚ     МАҚСАТЫ</a:t>
            </a:r>
            <a:r>
              <a:rPr lang="kk-KZ" sz="3600" b="1" dirty="0"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a:t>
            </a:r>
          </a:p>
          <a:p>
            <a:endParaRPr lang="ru-RU" sz="36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2" name="Прямоугольник 1"/>
          <p:cNvSpPr/>
          <p:nvPr/>
        </p:nvSpPr>
        <p:spPr>
          <a:xfrm>
            <a:off x="1117733" y="338837"/>
            <a:ext cx="8988750" cy="523220"/>
          </a:xfrm>
          <a:prstGeom prst="rect">
            <a:avLst/>
          </a:prstGeom>
        </p:spPr>
        <p:txBody>
          <a:bodyPr wrap="square">
            <a:spAutoFit/>
          </a:bodyPr>
          <a:lstStyle/>
          <a:p>
            <a:pPr algn="ctr"/>
            <a:endParaRPr lang="ru-RU" sz="2800" b="1" dirty="0"/>
          </a:p>
        </p:txBody>
      </p:sp>
      <p:sp>
        <p:nvSpPr>
          <p:cNvPr id="3" name="Прямоугольник 2"/>
          <p:cNvSpPr/>
          <p:nvPr/>
        </p:nvSpPr>
        <p:spPr>
          <a:xfrm>
            <a:off x="1200151" y="2076271"/>
            <a:ext cx="9753600" cy="1569660"/>
          </a:xfrm>
          <a:prstGeom prst="rect">
            <a:avLst/>
          </a:prstGeom>
        </p:spPr>
        <p:txBody>
          <a:bodyPr wrap="square">
            <a:spAutoFit/>
          </a:bodyPr>
          <a:lstStyle/>
          <a:p>
            <a:r>
              <a:rPr lang="kk-KZ" sz="2400" b="1" dirty="0">
                <a:solidFill>
                  <a:srgbClr val="00B0F0"/>
                </a:solidFill>
                <a:latin typeface="Times New Roman" panose="02020603050405020304" pitchFamily="18" charset="0"/>
                <a:cs typeface="Times New Roman" panose="02020603050405020304" pitchFamily="18" charset="0"/>
              </a:rPr>
              <a:t>Тыңдалған мәтіннің мазмұнын түсіну, негізгі және қосымша  ақпаратты анықтау (5.Ж1)</a:t>
            </a:r>
            <a:endParaRPr lang="ru-RU" sz="2400" b="1" dirty="0">
              <a:solidFill>
                <a:srgbClr val="00B0F0"/>
              </a:solidFill>
              <a:latin typeface="Times New Roman" panose="02020603050405020304" pitchFamily="18" charset="0"/>
              <a:cs typeface="Times New Roman" panose="02020603050405020304" pitchFamily="18" charset="0"/>
            </a:endParaRPr>
          </a:p>
          <a:p>
            <a:r>
              <a:rPr lang="kk-KZ" sz="2400" b="1" dirty="0">
                <a:solidFill>
                  <a:srgbClr val="00B0F0"/>
                </a:solidFill>
                <a:latin typeface="Times New Roman" panose="02020603050405020304" pitchFamily="18" charset="0"/>
                <a:cs typeface="Times New Roman" panose="02020603050405020304" pitchFamily="18" charset="0"/>
              </a:rPr>
              <a:t>Күрделі сөздерді ауызша және жазбаша тілдесім барысында қолдану (5.ӘТН.3)</a:t>
            </a:r>
            <a:endParaRPr lang="ru-RU" sz="2400" b="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814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462223"/>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 name="TextBox 2"/>
          <p:cNvSpPr txBox="1"/>
          <p:nvPr/>
        </p:nvSpPr>
        <p:spPr>
          <a:xfrm>
            <a:off x="900973" y="438235"/>
            <a:ext cx="3817455" cy="584775"/>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kk-KZ" sz="3200" b="1" dirty="0" smtClean="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Бағалау критерийі:</a:t>
            </a:r>
            <a:endParaRPr lang="ru-RU" sz="3200" b="1" dirty="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4" name="Прямоугольник 3"/>
          <p:cNvSpPr/>
          <p:nvPr/>
        </p:nvSpPr>
        <p:spPr>
          <a:xfrm>
            <a:off x="900973" y="2454674"/>
            <a:ext cx="6412208" cy="1323439"/>
          </a:xfrm>
          <a:prstGeom prst="rect">
            <a:avLst/>
          </a:prstGeom>
        </p:spPr>
        <p:txBody>
          <a:bodyPr wrap="square">
            <a:spAutoFit/>
          </a:bodyPr>
          <a:lstStyle/>
          <a:p>
            <a:r>
              <a:rPr lang="kk-KZ" b="1" i="1" dirty="0" smtClean="0">
                <a:solidFill>
                  <a:srgbClr val="00B0F0"/>
                </a:solidFill>
                <a:latin typeface="Times New Roman" panose="02020603050405020304" pitchFamily="18" charset="0"/>
                <a:cs typeface="Times New Roman" panose="02020603050405020304" pitchFamily="18" charset="0"/>
              </a:rPr>
              <a:t> </a:t>
            </a:r>
            <a:r>
              <a:rPr lang="kk-KZ" sz="2000" b="1" i="1" dirty="0" smtClean="0">
                <a:solidFill>
                  <a:srgbClr val="00B0F0"/>
                </a:solidFill>
                <a:latin typeface="Times New Roman" panose="02020603050405020304" pitchFamily="18" charset="0"/>
                <a:cs typeface="Times New Roman" panose="02020603050405020304" pitchFamily="18" charset="0"/>
              </a:rPr>
              <a:t>-  тыңдалған </a:t>
            </a:r>
            <a:r>
              <a:rPr lang="kk-KZ" sz="2000" b="1" i="1" dirty="0">
                <a:solidFill>
                  <a:srgbClr val="00B0F0"/>
                </a:solidFill>
                <a:latin typeface="Times New Roman" panose="02020603050405020304" pitchFamily="18" charset="0"/>
                <a:cs typeface="Times New Roman" panose="02020603050405020304" pitchFamily="18" charset="0"/>
              </a:rPr>
              <a:t>мәтіннің мазмұнын түсінеді;</a:t>
            </a:r>
            <a:endParaRPr lang="ru-RU" sz="2000" b="1" i="1" dirty="0">
              <a:solidFill>
                <a:srgbClr val="00B0F0"/>
              </a:solidFill>
              <a:latin typeface="Times New Roman" panose="02020603050405020304" pitchFamily="18" charset="0"/>
              <a:cs typeface="Times New Roman" panose="02020603050405020304" pitchFamily="18" charset="0"/>
            </a:endParaRPr>
          </a:p>
          <a:p>
            <a:r>
              <a:rPr lang="kk-KZ" sz="2000" b="1" i="1" dirty="0">
                <a:solidFill>
                  <a:srgbClr val="00B0F0"/>
                </a:solidFill>
                <a:latin typeface="Times New Roman" panose="02020603050405020304" pitchFamily="18" charset="0"/>
                <a:cs typeface="Times New Roman" panose="02020603050405020304" pitchFamily="18" charset="0"/>
              </a:rPr>
              <a:t>- негізгі және қосымша  ақпаратты анықтайды ;</a:t>
            </a:r>
            <a:endParaRPr lang="ru-RU" sz="2000" b="1" i="1" dirty="0">
              <a:solidFill>
                <a:srgbClr val="00B0F0"/>
              </a:solidFill>
              <a:latin typeface="Times New Roman" panose="02020603050405020304" pitchFamily="18" charset="0"/>
              <a:cs typeface="Times New Roman" panose="02020603050405020304" pitchFamily="18" charset="0"/>
            </a:endParaRPr>
          </a:p>
          <a:p>
            <a:r>
              <a:rPr lang="kk-KZ" sz="2000" b="1" i="1" dirty="0">
                <a:solidFill>
                  <a:srgbClr val="00B0F0"/>
                </a:solidFill>
                <a:latin typeface="Times New Roman" panose="02020603050405020304" pitchFamily="18" charset="0"/>
                <a:cs typeface="Times New Roman" panose="02020603050405020304" pitchFamily="18" charset="0"/>
              </a:rPr>
              <a:t>- күрделі сөздерді ауызша және жазбаша тілдесім барысында қолданады.</a:t>
            </a:r>
            <a:endParaRPr lang="ru-RU" sz="2000" b="1" i="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8169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1265" name="Rectangle 1"/>
          <p:cNvSpPr>
            <a:spLocks noChangeArrowheads="1"/>
          </p:cNvSpPr>
          <p:nvPr/>
        </p:nvSpPr>
        <p:spPr bwMode="auto">
          <a:xfrm>
            <a:off x="3918857" y="313508"/>
            <a:ext cx="3640805"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lang="kk-KZ" sz="3600" b="1"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Бүгінгі сабақта  </a:t>
            </a:r>
            <a:endParaRPr kumimoji="0" lang="kk-KZ" sz="3600" b="1" i="0" u="none" strike="noStrike" normalizeH="0" baseline="0"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033463" y="1692397"/>
            <a:ext cx="9716700" cy="468077"/>
          </a:xfrm>
          <a:prstGeom prst="rect">
            <a:avLst/>
          </a:prstGeom>
        </p:spPr>
        <p:txBody>
          <a:bodyPr wrap="square">
            <a:spAutoFit/>
          </a:bodyPr>
          <a:lstStyle/>
          <a:p>
            <a:pPr lvl="0">
              <a:lnSpc>
                <a:spcPct val="107000"/>
              </a:lnSpc>
              <a:spcAft>
                <a:spcPts val="800"/>
              </a:spcAft>
            </a:pPr>
            <a:r>
              <a:rPr lang="kk-KZ" sz="2400" b="1" dirty="0" smtClean="0">
                <a:latin typeface="Times New Roman" panose="02020603050405020304" pitchFamily="18" charset="0"/>
                <a:ea typeface="Calibri" panose="020F0502020204030204" pitchFamily="34" charset="0"/>
                <a:cs typeface="Times New Roman" panose="02020603050405020304" pitchFamily="18" charset="0"/>
              </a:rPr>
              <a:t>Сенің білетінің:</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2433099" y="3244334"/>
            <a:ext cx="5163953" cy="523220"/>
          </a:xfrm>
          <a:prstGeom prst="rect">
            <a:avLst/>
          </a:prstGeom>
        </p:spPr>
        <p:txBody>
          <a:bodyPr wrap="square">
            <a:spAutoFit/>
          </a:bodyPr>
          <a:lstStyle/>
          <a:p>
            <a:endParaRPr lang="ru-RU" sz="2800" b="1" dirty="0">
              <a:solidFill>
                <a:srgbClr val="C00000"/>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463661" y="2348282"/>
            <a:ext cx="6985013" cy="707886"/>
          </a:xfrm>
          <a:prstGeom prst="rect">
            <a:avLst/>
          </a:prstGeom>
        </p:spPr>
        <p:txBody>
          <a:bodyPr wrap="square">
            <a:spAutoFit/>
          </a:bodyPr>
          <a:lstStyle/>
          <a:p>
            <a:r>
              <a:rPr lang="kk-KZ" sz="2000" b="1" dirty="0" smtClean="0">
                <a:latin typeface="Times New Roman" panose="02020603050405020304" pitchFamily="18" charset="0"/>
                <a:cs typeface="Times New Roman" panose="02020603050405020304" pitchFamily="18" charset="0"/>
              </a:rPr>
              <a:t>*Тыңдалған мәтіннің мазмұнын түсінесің;</a:t>
            </a:r>
            <a:endParaRPr lang="ru-RU" sz="2000" b="1" dirty="0">
              <a:latin typeface="Times New Roman" panose="02020603050405020304" pitchFamily="18" charset="0"/>
              <a:cs typeface="Times New Roman" panose="02020603050405020304" pitchFamily="18" charset="0"/>
            </a:endParaRPr>
          </a:p>
          <a:p>
            <a:r>
              <a:rPr lang="kk-KZ" sz="2000" b="1" dirty="0" smtClean="0">
                <a:latin typeface="Times New Roman" panose="02020603050405020304" pitchFamily="18" charset="0"/>
                <a:cs typeface="Times New Roman" panose="02020603050405020304" pitchFamily="18" charset="0"/>
              </a:rPr>
              <a:t>*Негізгі </a:t>
            </a:r>
            <a:r>
              <a:rPr lang="kk-KZ" sz="2000" b="1" dirty="0">
                <a:latin typeface="Times New Roman" panose="02020603050405020304" pitchFamily="18" charset="0"/>
                <a:cs typeface="Times New Roman" panose="02020603050405020304" pitchFamily="18" charset="0"/>
              </a:rPr>
              <a:t> </a:t>
            </a:r>
            <a:r>
              <a:rPr lang="kk-KZ" sz="2000" b="1" dirty="0" smtClean="0">
                <a:latin typeface="Times New Roman" panose="02020603050405020304" pitchFamily="18" charset="0"/>
                <a:cs typeface="Times New Roman" panose="02020603050405020304" pitchFamily="18" charset="0"/>
              </a:rPr>
              <a:t>және қосымша ақпаратты анықтайсың;</a:t>
            </a:r>
            <a:endParaRPr lang="ru-RU" sz="2000" b="1"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1201267" y="3948199"/>
            <a:ext cx="7714133" cy="1763560"/>
          </a:xfrm>
          <a:prstGeom prst="rect">
            <a:avLst/>
          </a:prstGeom>
        </p:spPr>
        <p:txBody>
          <a:bodyPr wrap="square">
            <a:spAutoFit/>
          </a:bodyPr>
          <a:lstStyle/>
          <a:p>
            <a:pPr>
              <a:lnSpc>
                <a:spcPct val="115000"/>
              </a:lnSpc>
            </a:pPr>
            <a:r>
              <a:rPr lang="kk-KZ" sz="2400" b="1" dirty="0">
                <a:solidFill>
                  <a:srgbClr val="002060"/>
                </a:solidFill>
                <a:latin typeface="Times New Roman" pitchFamily="18" charset="0"/>
                <a:cs typeface="Times New Roman" pitchFamily="18" charset="0"/>
              </a:rPr>
              <a:t>Сенің меңгеретінің:  </a:t>
            </a:r>
            <a:endParaRPr lang="kk-KZ" sz="2400" b="1" dirty="0" smtClean="0">
              <a:solidFill>
                <a:srgbClr val="002060"/>
              </a:solidFill>
              <a:latin typeface="Times New Roman" pitchFamily="18" charset="0"/>
              <a:cs typeface="Times New Roman" pitchFamily="18" charset="0"/>
            </a:endParaRPr>
          </a:p>
          <a:p>
            <a:pPr>
              <a:lnSpc>
                <a:spcPct val="115000"/>
              </a:lnSpc>
            </a:pPr>
            <a:endParaRPr lang="ru-RU" sz="2000" b="1" dirty="0">
              <a:solidFill>
                <a:srgbClr val="002060"/>
              </a:solidFill>
              <a:latin typeface="Times New Roman" pitchFamily="18" charset="0"/>
              <a:cs typeface="Times New Roman" pitchFamily="18" charset="0"/>
            </a:endParaRPr>
          </a:p>
          <a:p>
            <a:pPr lvl="0"/>
            <a:r>
              <a:rPr lang="en-US" b="1" dirty="0">
                <a:latin typeface="Times New Roman" pitchFamily="18" charset="0"/>
                <a:cs typeface="Times New Roman" pitchFamily="18" charset="0"/>
              </a:rPr>
              <a:t>* </a:t>
            </a:r>
            <a:r>
              <a:rPr lang="kk-KZ" b="1" dirty="0">
                <a:latin typeface="Times New Roman" pitchFamily="18" charset="0"/>
                <a:cs typeface="Times New Roman" pitchFamily="18" charset="0"/>
              </a:rPr>
              <a:t>м</a:t>
            </a:r>
            <a:r>
              <a:rPr lang="kk-KZ" b="1" dirty="0" smtClean="0">
                <a:latin typeface="Times New Roman" pitchFamily="18" charset="0"/>
                <a:cs typeface="Times New Roman" pitchFamily="18" charset="0"/>
              </a:rPr>
              <a:t>әтін </a:t>
            </a:r>
            <a:r>
              <a:rPr lang="kk-KZ" b="1" dirty="0">
                <a:latin typeface="Times New Roman" pitchFamily="18" charset="0"/>
                <a:cs typeface="Times New Roman" pitchFamily="18" charset="0"/>
              </a:rPr>
              <a:t>мазмұнын түсінесің;</a:t>
            </a:r>
            <a:endParaRPr lang="ru-RU" sz="1600" b="1" dirty="0">
              <a:latin typeface="Times New Roman" pitchFamily="18" charset="0"/>
              <a:cs typeface="Times New Roman" pitchFamily="18" charset="0"/>
            </a:endParaRPr>
          </a:p>
          <a:p>
            <a:r>
              <a:rPr lang="en-US" b="1" dirty="0">
                <a:latin typeface="Times New Roman" pitchFamily="18" charset="0"/>
                <a:cs typeface="Times New Roman" pitchFamily="18" charset="0"/>
              </a:rPr>
              <a:t>* </a:t>
            </a:r>
            <a:r>
              <a:rPr lang="kk-KZ" sz="2000" b="1" dirty="0">
                <a:latin typeface="Times New Roman" panose="02020603050405020304" pitchFamily="18" charset="0"/>
                <a:cs typeface="Times New Roman" panose="02020603050405020304" pitchFamily="18" charset="0"/>
              </a:rPr>
              <a:t>күрделі сөздерді ауызша және жазбаша тілдесім барысында </a:t>
            </a:r>
            <a:r>
              <a:rPr lang="kk-KZ" sz="2000" b="1" dirty="0" smtClean="0">
                <a:latin typeface="Times New Roman" panose="02020603050405020304" pitchFamily="18" charset="0"/>
                <a:cs typeface="Times New Roman" panose="02020603050405020304" pitchFamily="18" charset="0"/>
              </a:rPr>
              <a:t>қолданасың.</a:t>
            </a:r>
            <a:endParaRPr lang="ru-RU" sz="2000" b="1" dirty="0">
              <a:latin typeface="Times New Roman" panose="02020603050405020304" pitchFamily="18" charset="0"/>
              <a:cs typeface="Times New Roman" panose="02020603050405020304" pitchFamily="18"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9570" y="4276735"/>
            <a:ext cx="2573337" cy="208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2379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1265" name="Rectangle 1"/>
          <p:cNvSpPr>
            <a:spLocks noChangeArrowheads="1"/>
          </p:cNvSpPr>
          <p:nvPr/>
        </p:nvSpPr>
        <p:spPr bwMode="auto">
          <a:xfrm>
            <a:off x="3918857" y="313508"/>
            <a:ext cx="2884444"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lang="kk-KZ" sz="3600" b="1"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Ой  шақыру </a:t>
            </a:r>
            <a:endParaRPr kumimoji="0" lang="kk-KZ" sz="3600" b="1" i="0" u="none" strike="noStrike" normalizeH="0" baseline="0"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2433099" y="3244334"/>
            <a:ext cx="5163953" cy="523220"/>
          </a:xfrm>
          <a:prstGeom prst="rect">
            <a:avLst/>
          </a:prstGeom>
        </p:spPr>
        <p:txBody>
          <a:bodyPr wrap="square">
            <a:spAutoFit/>
          </a:bodyPr>
          <a:lstStyle/>
          <a:p>
            <a:endParaRPr lang="ru-RU" sz="2800" b="1" dirty="0">
              <a:solidFill>
                <a:srgbClr val="C00000"/>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667375" y="2282947"/>
            <a:ext cx="5962650" cy="2123658"/>
          </a:xfrm>
          <a:prstGeom prst="rect">
            <a:avLst/>
          </a:prstGeom>
        </p:spPr>
        <p:txBody>
          <a:bodyPr wrap="square">
            <a:spAutoFit/>
          </a:bodyPr>
          <a:lstStyle/>
          <a:p>
            <a:r>
              <a:rPr lang="kk-KZ" sz="2400" b="1" dirty="0" smtClean="0">
                <a:solidFill>
                  <a:srgbClr val="00B0F0"/>
                </a:solidFill>
                <a:latin typeface="Times New Roman" panose="02020603050405020304" pitchFamily="18" charset="0"/>
                <a:cs typeface="Times New Roman" panose="02020603050405020304" pitchFamily="18" charset="0"/>
              </a:rPr>
              <a:t>- </a:t>
            </a:r>
            <a:r>
              <a:rPr lang="kk-KZ" sz="2800" b="1" dirty="0" smtClean="0">
                <a:solidFill>
                  <a:srgbClr val="00B0F0"/>
                </a:solidFill>
                <a:latin typeface="Times New Roman" panose="02020603050405020304" pitchFamily="18" charset="0"/>
                <a:cs typeface="Times New Roman" panose="02020603050405020304" pitchFamily="18" charset="0"/>
              </a:rPr>
              <a:t>Оқушылар</a:t>
            </a:r>
            <a:r>
              <a:rPr lang="kk-KZ" sz="2800" b="1" dirty="0">
                <a:solidFill>
                  <a:srgbClr val="00B0F0"/>
                </a:solidFill>
                <a:latin typeface="Times New Roman" panose="02020603050405020304" pitchFamily="18" charset="0"/>
                <a:cs typeface="Times New Roman" panose="02020603050405020304" pitchFamily="18" charset="0"/>
              </a:rPr>
              <a:t>, Елордамыздағы сәулет өнерінің тамаша үлгісі-«Бәйтерек» монументі жайлы не білесіңдер?</a:t>
            </a:r>
            <a:endParaRPr lang="ru-RU" sz="2800" b="1" dirty="0">
              <a:solidFill>
                <a:srgbClr val="00B0F0"/>
              </a:solidFill>
              <a:latin typeface="Times New Roman" panose="02020603050405020304" pitchFamily="18" charset="0"/>
              <a:cs typeface="Times New Roman" panose="02020603050405020304" pitchFamily="18" charset="0"/>
            </a:endParaRPr>
          </a:p>
          <a:p>
            <a:r>
              <a:rPr lang="kk-KZ" sz="2000" b="1" dirty="0">
                <a:solidFill>
                  <a:srgbClr val="00B0F0"/>
                </a:solidFill>
                <a:latin typeface="Times New Roman" panose="02020603050405020304" pitchFamily="18" charset="0"/>
                <a:cs typeface="Times New Roman" panose="02020603050405020304" pitchFamily="18" charset="0"/>
              </a:rPr>
              <a:t> </a:t>
            </a:r>
            <a:endParaRPr lang="ru-RU" sz="2000" b="1" dirty="0">
              <a:solidFill>
                <a:srgbClr val="00B0F0"/>
              </a:solidFill>
              <a:latin typeface="Times New Roman" panose="02020603050405020304" pitchFamily="18" charset="0"/>
              <a:cs typeface="Times New Roman" panose="02020603050405020304" pitchFamily="18" charset="0"/>
            </a:endParaRPr>
          </a:p>
        </p:txBody>
      </p:sp>
      <p:pic>
        <p:nvPicPr>
          <p:cNvPr id="8" name="Рисунок 8" descr="Түркі әлемінің ақсақалы –Нұрсұлтан Назарбаев, ал оның қолтаңбасы –  таңғажайып шаһар Астана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977" y="1684338"/>
            <a:ext cx="4275139"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9030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886" y="130903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1265" name="Rectangle 1"/>
          <p:cNvSpPr>
            <a:spLocks noChangeArrowheads="1"/>
          </p:cNvSpPr>
          <p:nvPr/>
        </p:nvSpPr>
        <p:spPr bwMode="auto">
          <a:xfrm>
            <a:off x="3918857" y="313508"/>
            <a:ext cx="2884444"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lang="kk-KZ" sz="3600" b="1"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Ой  шақыру </a:t>
            </a:r>
            <a:endParaRPr kumimoji="0" lang="kk-KZ" sz="3600" b="1" i="0" u="none" strike="noStrike" normalizeH="0" baseline="0"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514349" y="1817706"/>
            <a:ext cx="11420476" cy="5078313"/>
          </a:xfrm>
          <a:prstGeom prst="rect">
            <a:avLst/>
          </a:prstGeom>
        </p:spPr>
        <p:txBody>
          <a:bodyPr wrap="square">
            <a:spAutoFit/>
          </a:bodyPr>
          <a:lstStyle/>
          <a:p>
            <a:pPr>
              <a:buNone/>
            </a:pPr>
            <a:r>
              <a:rPr lang="ru-RU" sz="2400" dirty="0" smtClean="0">
                <a:solidFill>
                  <a:srgbClr val="C00000"/>
                </a:solidFill>
                <a:latin typeface="Times New Roman" panose="02020603050405020304" pitchFamily="18" charset="0"/>
                <a:cs typeface="Times New Roman" panose="02020603050405020304" pitchFamily="18" charset="0"/>
              </a:rPr>
              <a:t> - </a:t>
            </a:r>
            <a:r>
              <a:rPr lang="ru-RU" sz="2400" dirty="0" err="1" smtClean="0">
                <a:solidFill>
                  <a:srgbClr val="C00000"/>
                </a:solidFill>
                <a:latin typeface="Times New Roman" panose="02020603050405020304" pitchFamily="18" charset="0"/>
                <a:cs typeface="Times New Roman" panose="02020603050405020304" pitchFamily="18" charset="0"/>
              </a:rPr>
              <a:t>Дұрыс</a:t>
            </a:r>
            <a:r>
              <a:rPr lang="ru-RU" sz="2400" dirty="0" smtClean="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айтасыңдар</a:t>
            </a:r>
            <a:r>
              <a:rPr lang="ru-RU" sz="2400" dirty="0">
                <a:solidFill>
                  <a:srgbClr val="C00000"/>
                </a:solidFill>
                <a:latin typeface="Times New Roman" panose="02020603050405020304" pitchFamily="18" charset="0"/>
                <a:cs typeface="Times New Roman" panose="02020603050405020304" pitchFamily="18" charset="0"/>
              </a:rPr>
              <a:t>! </a:t>
            </a:r>
          </a:p>
          <a:p>
            <a:pPr>
              <a:buNone/>
            </a:pP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Есіл</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өзенінің</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сол</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жағалауынан</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көкке</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қарай</a:t>
            </a:r>
            <a:r>
              <a:rPr lang="ru-RU" sz="2400" dirty="0">
                <a:solidFill>
                  <a:srgbClr val="C00000"/>
                </a:solidFill>
                <a:latin typeface="Times New Roman" panose="02020603050405020304" pitchFamily="18" charset="0"/>
                <a:cs typeface="Times New Roman" panose="02020603050405020304" pitchFamily="18" charset="0"/>
              </a:rPr>
              <a:t> бой </a:t>
            </a:r>
            <a:r>
              <a:rPr lang="ru-RU" sz="2400" dirty="0" err="1">
                <a:solidFill>
                  <a:srgbClr val="C00000"/>
                </a:solidFill>
                <a:latin typeface="Times New Roman" panose="02020603050405020304" pitchFamily="18" charset="0"/>
                <a:cs typeface="Times New Roman" panose="02020603050405020304" pitchFamily="18" charset="0"/>
              </a:rPr>
              <a:t>созған</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зәулім</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Бәйтеректің</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биіктігі</a:t>
            </a:r>
            <a:r>
              <a:rPr lang="ru-RU" sz="2400" dirty="0">
                <a:solidFill>
                  <a:srgbClr val="C00000"/>
                </a:solidFill>
                <a:latin typeface="Times New Roman" panose="02020603050405020304" pitchFamily="18" charset="0"/>
                <a:cs typeface="Times New Roman" panose="02020603050405020304" pitchFamily="18" charset="0"/>
              </a:rPr>
              <a:t> – 97 метр. </a:t>
            </a:r>
            <a:r>
              <a:rPr lang="ru-RU" sz="2400" dirty="0" err="1">
                <a:solidFill>
                  <a:srgbClr val="C00000"/>
                </a:solidFill>
                <a:latin typeface="Times New Roman" panose="02020603050405020304" pitchFamily="18" charset="0"/>
                <a:cs typeface="Times New Roman" panose="02020603050405020304" pitchFamily="18" charset="0"/>
              </a:rPr>
              <a:t>Ол</a:t>
            </a:r>
            <a:r>
              <a:rPr lang="ru-RU" sz="2400" dirty="0">
                <a:solidFill>
                  <a:srgbClr val="C00000"/>
                </a:solidFill>
                <a:latin typeface="Times New Roman" panose="02020603050405020304" pitchFamily="18" charset="0"/>
                <a:cs typeface="Times New Roman" panose="02020603050405020304" pitchFamily="18" charset="0"/>
              </a:rPr>
              <a:t> Астана </a:t>
            </a:r>
            <a:r>
              <a:rPr lang="ru-RU" sz="2400" dirty="0" err="1">
                <a:solidFill>
                  <a:srgbClr val="C00000"/>
                </a:solidFill>
                <a:latin typeface="Times New Roman" panose="02020603050405020304" pitchFamily="18" charset="0"/>
                <a:cs typeface="Times New Roman" panose="02020603050405020304" pitchFamily="18" charset="0"/>
              </a:rPr>
              <a:t>қаласының</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елорда</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мәртебесіне</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ие</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болған</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smtClean="0">
                <a:solidFill>
                  <a:srgbClr val="C00000"/>
                </a:solidFill>
                <a:latin typeface="Times New Roman" panose="02020603050405020304" pitchFamily="18" charset="0"/>
                <a:cs typeface="Times New Roman" panose="02020603050405020304" pitchFamily="18" charset="0"/>
              </a:rPr>
              <a:t>  1997 </a:t>
            </a:r>
            <a:r>
              <a:rPr lang="ru-RU" sz="2400" dirty="0" err="1">
                <a:solidFill>
                  <a:srgbClr val="C00000"/>
                </a:solidFill>
                <a:latin typeface="Times New Roman" panose="02020603050405020304" pitchFamily="18" charset="0"/>
                <a:cs typeface="Times New Roman" panose="02020603050405020304" pitchFamily="18" charset="0"/>
              </a:rPr>
              <a:t>жылды</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білдіреді</a:t>
            </a:r>
            <a:r>
              <a:rPr lang="ru-RU" sz="2400" dirty="0">
                <a:solidFill>
                  <a:srgbClr val="C00000"/>
                </a:solidFill>
                <a:latin typeface="Times New Roman" panose="02020603050405020304" pitchFamily="18" charset="0"/>
                <a:cs typeface="Times New Roman" panose="02020603050405020304" pitchFamily="18" charset="0"/>
              </a:rPr>
              <a:t>.</a:t>
            </a:r>
          </a:p>
          <a:p>
            <a:pPr>
              <a:buNone/>
            </a:pP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Ғимараттың</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өзі</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үш</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бөліктен</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тұрады</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Бұлардың</a:t>
            </a:r>
            <a:r>
              <a:rPr lang="ru-RU" sz="2400" dirty="0">
                <a:solidFill>
                  <a:srgbClr val="C00000"/>
                </a:solidFill>
                <a:latin typeface="Times New Roman" panose="02020603050405020304" pitchFamily="18" charset="0"/>
                <a:cs typeface="Times New Roman" panose="02020603050405020304" pitchFamily="18" charset="0"/>
              </a:rPr>
              <a:t> да </a:t>
            </a:r>
            <a:r>
              <a:rPr lang="ru-RU" sz="2400" dirty="0" err="1">
                <a:solidFill>
                  <a:srgbClr val="C00000"/>
                </a:solidFill>
                <a:latin typeface="Times New Roman" panose="02020603050405020304" pitchFamily="18" charset="0"/>
                <a:cs typeface="Times New Roman" panose="02020603050405020304" pitchFamily="18" charset="0"/>
              </a:rPr>
              <a:t>өзіндік</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сырлары</a:t>
            </a:r>
            <a:r>
              <a:rPr lang="ru-RU" sz="2400" dirty="0">
                <a:solidFill>
                  <a:srgbClr val="C00000"/>
                </a:solidFill>
                <a:latin typeface="Times New Roman" panose="02020603050405020304" pitchFamily="18" charset="0"/>
                <a:cs typeface="Times New Roman" panose="02020603050405020304" pitchFamily="18" charset="0"/>
              </a:rPr>
              <a:t> бар. </a:t>
            </a:r>
            <a:r>
              <a:rPr lang="ru-RU" sz="2400" dirty="0" err="1">
                <a:solidFill>
                  <a:srgbClr val="C00000"/>
                </a:solidFill>
                <a:latin typeface="Times New Roman" panose="02020603050405020304" pitchFamily="18" charset="0"/>
                <a:cs typeface="Times New Roman" panose="02020603050405020304" pitchFamily="18" charset="0"/>
              </a:rPr>
              <a:t>Нысанның</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жер</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асты</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бөлігі</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ұлттың</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тамыр</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жаюынан</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өзекті</a:t>
            </a:r>
            <a:r>
              <a:rPr lang="ru-RU" sz="2400" dirty="0">
                <a:solidFill>
                  <a:srgbClr val="C00000"/>
                </a:solidFill>
                <a:latin typeface="Times New Roman" panose="02020603050405020304" pitchFamily="18" charset="0"/>
                <a:cs typeface="Times New Roman" panose="02020603050405020304" pitchFamily="18" charset="0"/>
              </a:rPr>
              <a:t> ой </a:t>
            </a:r>
            <a:r>
              <a:rPr lang="ru-RU" sz="2400" dirty="0" err="1">
                <a:solidFill>
                  <a:srgbClr val="C00000"/>
                </a:solidFill>
                <a:latin typeface="Times New Roman" panose="02020603050405020304" pitchFamily="18" charset="0"/>
                <a:cs typeface="Times New Roman" panose="02020603050405020304" pitchFamily="18" charset="0"/>
              </a:rPr>
              <a:t>өрсе</a:t>
            </a:r>
            <a:r>
              <a:rPr lang="ru-RU" sz="2400" dirty="0">
                <a:solidFill>
                  <a:srgbClr val="C00000"/>
                </a:solidFill>
                <a:latin typeface="Times New Roman" panose="02020603050405020304" pitchFamily="18" charset="0"/>
                <a:cs typeface="Times New Roman" panose="02020603050405020304" pitchFamily="18" charset="0"/>
              </a:rPr>
              <a:t>, ал </a:t>
            </a:r>
            <a:r>
              <a:rPr lang="ru-RU" sz="2400" dirty="0" err="1">
                <a:solidFill>
                  <a:srgbClr val="C00000"/>
                </a:solidFill>
                <a:latin typeface="Times New Roman" panose="02020603050405020304" pitchFamily="18" charset="0"/>
                <a:cs typeface="Times New Roman" panose="02020603050405020304" pitchFamily="18" charset="0"/>
              </a:rPr>
              <a:t>екінші-үшінші</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бөліктері</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кейінгі</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өркендеу</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кезеңдерінен</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көріністер</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береді</a:t>
            </a:r>
            <a:r>
              <a:rPr lang="ru-RU" sz="2400" dirty="0">
                <a:solidFill>
                  <a:srgbClr val="C00000"/>
                </a:solidFill>
                <a:latin typeface="Times New Roman" panose="02020603050405020304" pitchFamily="18" charset="0"/>
                <a:cs typeface="Times New Roman" panose="02020603050405020304" pitchFamily="18" charset="0"/>
              </a:rPr>
              <a:t>.</a:t>
            </a:r>
          </a:p>
          <a:p>
            <a:pPr marL="342900" indent="-342900">
              <a:buFontTx/>
              <a:buChar char="-"/>
            </a:pPr>
            <a:r>
              <a:rPr lang="ru-RU" sz="2400" dirty="0" smtClean="0">
                <a:solidFill>
                  <a:srgbClr val="C00000"/>
                </a:solidFill>
                <a:latin typeface="Times New Roman" panose="02020603050405020304" pitchFamily="18" charset="0"/>
                <a:cs typeface="Times New Roman" panose="02020603050405020304" pitchFamily="18" charset="0"/>
              </a:rPr>
              <a:t>«</a:t>
            </a:r>
            <a:r>
              <a:rPr lang="ru-RU" sz="2400" dirty="0" err="1">
                <a:solidFill>
                  <a:srgbClr val="C00000"/>
                </a:solidFill>
                <a:latin typeface="Times New Roman" panose="02020603050405020304" pitchFamily="18" charset="0"/>
                <a:cs typeface="Times New Roman" panose="02020603050405020304" pitchFamily="18" charset="0"/>
              </a:rPr>
              <a:t>Бәйтерек</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монументі</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ертедегі</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көшпенділердің</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дүниетанымын</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танытатын</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терең</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философиялық</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мағынаға</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ие</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Оның</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идеясында</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Самұрық</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қасиетті</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құсы</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туралы</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ежелгі</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қазақ</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аңызы</a:t>
            </a:r>
            <a:r>
              <a:rPr lang="ru-RU" sz="2400" dirty="0">
                <a:solidFill>
                  <a:srgbClr val="C00000"/>
                </a:solidFill>
                <a:latin typeface="Times New Roman" panose="02020603050405020304" pitchFamily="18" charset="0"/>
                <a:cs typeface="Times New Roman" panose="02020603050405020304" pitchFamily="18" charset="0"/>
              </a:rPr>
              <a:t> </a:t>
            </a:r>
            <a:r>
              <a:rPr lang="ru-RU" sz="2400" dirty="0" err="1">
                <a:solidFill>
                  <a:srgbClr val="C00000"/>
                </a:solidFill>
                <a:latin typeface="Times New Roman" panose="02020603050405020304" pitchFamily="18" charset="0"/>
                <a:cs typeface="Times New Roman" panose="02020603050405020304" pitchFamily="18" charset="0"/>
              </a:rPr>
              <a:t>жатыр</a:t>
            </a:r>
            <a:r>
              <a:rPr lang="ru-RU" sz="2400" dirty="0" smtClean="0">
                <a:solidFill>
                  <a:srgbClr val="C00000"/>
                </a:solidFill>
                <a:latin typeface="Times New Roman" panose="02020603050405020304" pitchFamily="18" charset="0"/>
                <a:cs typeface="Times New Roman" panose="02020603050405020304" pitchFamily="18" charset="0"/>
              </a:rPr>
              <a:t>.</a:t>
            </a:r>
          </a:p>
          <a:p>
            <a:pPr marL="342900" indent="-342900">
              <a:buFontTx/>
              <a:buChar char="-"/>
            </a:pPr>
            <a:r>
              <a:rPr lang="kk-KZ" sz="2400" dirty="0" smtClean="0">
                <a:solidFill>
                  <a:srgbClr val="C00000"/>
                </a:solidFill>
                <a:latin typeface="Times New Roman" panose="02020603050405020304" pitchFamily="18" charset="0"/>
                <a:cs typeface="Times New Roman" panose="02020603050405020304" pitchFamily="18" charset="0"/>
              </a:rPr>
              <a:t>Олай болса, </a:t>
            </a:r>
            <a:r>
              <a:rPr lang="kk-KZ" sz="2400" dirty="0">
                <a:ln w="11430"/>
                <a:solidFill>
                  <a:srgbClr val="C00000"/>
                </a:solidFill>
                <a:latin typeface="Times New Roman" pitchFamily="18" charset="0"/>
                <a:cs typeface="Times New Roman" pitchFamily="18" charset="0"/>
              </a:rPr>
              <a:t>Бәйтерек туралы </a:t>
            </a:r>
            <a:r>
              <a:rPr lang="kk-KZ" sz="2400" dirty="0" smtClean="0">
                <a:ln w="11430"/>
                <a:solidFill>
                  <a:srgbClr val="C00000"/>
                </a:solidFill>
                <a:latin typeface="Times New Roman" pitchFamily="18" charset="0"/>
                <a:cs typeface="Times New Roman" pitchFamily="18" charset="0"/>
              </a:rPr>
              <a:t>аңызды тыңдайық!</a:t>
            </a:r>
            <a:endParaRPr lang="ru-RU" sz="2400" dirty="0">
              <a:ln w="11430"/>
              <a:solidFill>
                <a:srgbClr val="C00000"/>
              </a:solidFill>
              <a:latin typeface="Times New Roman" pitchFamily="18" charset="0"/>
              <a:cs typeface="Times New Roman" pitchFamily="18" charset="0"/>
            </a:endParaRPr>
          </a:p>
          <a:p>
            <a:pPr marL="342900" indent="-342900">
              <a:buFontTx/>
              <a:buChar char="-"/>
            </a:pPr>
            <a:endParaRPr lang="ru-RU" sz="2400" dirty="0">
              <a:solidFill>
                <a:srgbClr val="C00000"/>
              </a:solidFill>
              <a:latin typeface="Times New Roman" panose="02020603050405020304" pitchFamily="18" charset="0"/>
              <a:cs typeface="Times New Roman" panose="02020603050405020304" pitchFamily="18" charset="0"/>
            </a:endParaRPr>
          </a:p>
          <a:p>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7337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652247"/>
            <a:ext cx="12192000" cy="805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0241" name="Rectangle 1"/>
          <p:cNvSpPr>
            <a:spLocks noChangeArrowheads="1"/>
          </p:cNvSpPr>
          <p:nvPr/>
        </p:nvSpPr>
        <p:spPr bwMode="auto">
          <a:xfrm>
            <a:off x="3709850" y="0"/>
            <a:ext cx="8482149" cy="36933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Прямоугольник 4"/>
          <p:cNvSpPr/>
          <p:nvPr/>
        </p:nvSpPr>
        <p:spPr>
          <a:xfrm>
            <a:off x="246490" y="1037421"/>
            <a:ext cx="11402171" cy="338554"/>
          </a:xfrm>
          <a:prstGeom prst="rect">
            <a:avLst/>
          </a:prstGeom>
        </p:spPr>
        <p:txBody>
          <a:bodyPr wrap="square">
            <a:spAutoFit/>
          </a:bodyPr>
          <a:lstStyle/>
          <a:p>
            <a:r>
              <a:rPr lang="kk-KZ" sz="1600" dirty="0" smtClean="0">
                <a:latin typeface="Times New Roman" panose="02020603050405020304" pitchFamily="18" charset="0"/>
                <a:cs typeface="Times New Roman" panose="02020603050405020304" pitchFamily="18" charset="0"/>
              </a:rPr>
              <a:t>                 </a:t>
            </a:r>
            <a:endParaRPr lang="ru-RU" sz="16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160621" y="46166"/>
            <a:ext cx="4956357" cy="646331"/>
          </a:xfrm>
          <a:prstGeom prst="rect">
            <a:avLst/>
          </a:prstGeom>
        </p:spPr>
        <p:txBody>
          <a:bodyPr wrap="none">
            <a:spAutoFit/>
          </a:bodyPr>
          <a:lstStyle/>
          <a:p>
            <a:pPr lvl="0"/>
            <a:r>
              <a:rPr lang="kk-KZ" sz="3600" b="1" dirty="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Бәйтерек туралы аңыз</a:t>
            </a:r>
            <a:endParaRPr lang="ru-RU" sz="3600" b="1" dirty="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Прямоугольник 5"/>
          <p:cNvSpPr/>
          <p:nvPr/>
        </p:nvSpPr>
        <p:spPr>
          <a:xfrm>
            <a:off x="171450" y="807928"/>
            <a:ext cx="11839575" cy="6278642"/>
          </a:xfrm>
          <a:prstGeom prst="rect">
            <a:avLst/>
          </a:prstGeom>
        </p:spPr>
        <p:txBody>
          <a:bodyPr wrap="square">
            <a:spAutoFit/>
          </a:bodyPr>
          <a:lstStyle/>
          <a:p>
            <a:r>
              <a:rPr lang="kk-KZ" sz="1600" dirty="0" smtClean="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Бәйтерек туралы аңыз әңгімелер өте көп. Солардың бірінде, басы аспанмен, түп </a:t>
            </a:r>
            <a:r>
              <a:rPr lang="kk-KZ" sz="1600" dirty="0" smtClean="0">
                <a:latin typeface="Times New Roman" panose="02020603050405020304" pitchFamily="18" charset="0"/>
                <a:cs typeface="Times New Roman" panose="02020603050405020304" pitchFamily="18" charset="0"/>
              </a:rPr>
              <a:t>-тамыры </a:t>
            </a:r>
            <a:r>
              <a:rPr lang="kk-KZ" sz="1600" dirty="0">
                <a:latin typeface="Times New Roman" panose="02020603050405020304" pitchFamily="18" charset="0"/>
                <a:cs typeface="Times New Roman" panose="02020603050405020304" pitchFamily="18" charset="0"/>
              </a:rPr>
              <a:t>жер астымен жалғасқан киелі теректің әрбір жапырағы жер жүзінде жасаған әр адамның өмір тіршілігінің нышаны, жер бетінде тіршілік еткен әрбір адам киелі теректің жапырағы жарылғанда өмірге келіп, жапырағы жайқалып өскенде есейіп, кемеліне келіп, жапырағы мезгілсіз сарғайса, қайғы-қасіретке тап болады, жапырағы </a:t>
            </a:r>
            <a:r>
              <a:rPr lang="kk-KZ" sz="1600" dirty="0" smtClean="0">
                <a:latin typeface="Times New Roman" panose="02020603050405020304" pitchFamily="18" charset="0"/>
                <a:cs typeface="Times New Roman" panose="02020603050405020304" pitchFamily="18" charset="0"/>
              </a:rPr>
              <a:t>солса,  </a:t>
            </a:r>
            <a:r>
              <a:rPr lang="kk-KZ" sz="1600" dirty="0">
                <a:latin typeface="Times New Roman" panose="02020603050405020304" pitchFamily="18" charset="0"/>
                <a:cs typeface="Times New Roman" panose="02020603050405020304" pitchFamily="18" charset="0"/>
              </a:rPr>
              <a:t>қартайып, жапырағы үзіліп, жерге түскенде, қазаға ұшырайды делінген. Осылай бәйтеректің жапырағына жан орналастырып, адамның өмір сүру кезеңдерімен үйлестіре бейнелейді.</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Бәйтерек — үш әлемді байланыстырушы дәнекер ретінде әспеттелінеді. Орта дүниені — адам, жоғарғы дүниені — қарақұс, төменгі дүниені — жылан-айдаһар көрсетеді. Қазақ ертегілерде кейіпкер </a:t>
            </a:r>
            <a:r>
              <a:rPr lang="kk-KZ" sz="1600" dirty="0" smtClean="0">
                <a:latin typeface="Times New Roman" panose="02020603050405020304" pitchFamily="18" charset="0"/>
                <a:cs typeface="Times New Roman" panose="02020603050405020304" pitchFamily="18" charset="0"/>
              </a:rPr>
              <a:t>жер асты </a:t>
            </a:r>
            <a:r>
              <a:rPr lang="kk-KZ" sz="1600" dirty="0">
                <a:latin typeface="Times New Roman" panose="02020603050405020304" pitchFamily="18" charset="0"/>
                <a:cs typeface="Times New Roman" panose="02020603050405020304" pitchFamily="18" charset="0"/>
              </a:rPr>
              <a:t>әлеміне тап болады және ұзаққа созылған сапар кезінде үлкен ағашқа жолығады, ол жерде ағашқа өрмелеп бара жатқан жыланды өлтіріп, Самұрықтың балапандарын айдаһардан құтқарып қалады. Осы ерлігі үшін Алып Қарақұс кейіпкерді жер бетіне алып шығады.</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Ертегіде Самұрық кұсы осылайша мінезделінеді. Кейіпкер жыланды өлтірген соң </a:t>
            </a:r>
            <a:r>
              <a:rPr lang="kk-KZ" sz="1600" dirty="0" smtClean="0">
                <a:latin typeface="Times New Roman" panose="02020603050405020304" pitchFamily="18" charset="0"/>
                <a:cs typeface="Times New Roman" panose="02020603050405020304" pitchFamily="18" charset="0"/>
              </a:rPr>
              <a:t>Бәйтеректің </a:t>
            </a:r>
            <a:r>
              <a:rPr lang="kk-KZ" sz="1600" dirty="0">
                <a:latin typeface="Times New Roman" panose="02020603050405020304" pitchFamily="18" charset="0"/>
                <a:cs typeface="Times New Roman" panose="02020603050405020304" pitchFamily="18" charset="0"/>
              </a:rPr>
              <a:t>түбіне демалып отырады. «Сол кезде күнбатыс жақтан бір қара бұлт шығыпты. Қатты дауыл жерді шаңдатты.</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 Бұл не? – деп сұрағанда  ұядағы екі балапан айтты:</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 Бұл біздің анамыздың қанатының екпінді желі, — деді.</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Күн нөсер жауын құйып – құйып жібереді.</a:t>
            </a:r>
            <a:endParaRPr lang="ru-RU" sz="1600" dirty="0">
              <a:latin typeface="Times New Roman" panose="02020603050405020304" pitchFamily="18" charset="0"/>
              <a:cs typeface="Times New Roman" panose="02020603050405020304" pitchFamily="18" charset="0"/>
            </a:endParaRPr>
          </a:p>
          <a:p>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Бұл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қалай</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дегенде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балапан</a:t>
            </a:r>
            <a:r>
              <a:rPr lang="kk-KZ" sz="1600" dirty="0">
                <a:latin typeface="Times New Roman" panose="02020603050405020304" pitchFamily="18" charset="0"/>
                <a:cs typeface="Times New Roman" panose="02020603050405020304" pitchFamily="18" charset="0"/>
              </a:rPr>
              <a:t>дар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айтты</a:t>
            </a:r>
            <a:r>
              <a:rPr lang="ru-RU" sz="1600" dirty="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Анамыздың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жасы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Жылда-жылда</a:t>
            </a:r>
            <a:r>
              <a:rPr lang="ru-RU" sz="1600" dirty="0">
                <a:latin typeface="Times New Roman" panose="02020603050405020304" pitchFamily="18" charset="0"/>
                <a:cs typeface="Times New Roman" panose="02020603050405020304" pitchFamily="18" charset="0"/>
              </a:rPr>
              <a:t> бала </a:t>
            </a:r>
            <a:r>
              <a:rPr lang="ru-RU" sz="1600" dirty="0" err="1">
                <a:latin typeface="Times New Roman" panose="02020603050405020304" pitchFamily="18" charset="0"/>
                <a:cs typeface="Times New Roman" panose="02020603050405020304" pitchFamily="18" charset="0"/>
              </a:rPr>
              <a:t>тапсам</a:t>
            </a:r>
            <a:r>
              <a:rPr lang="ru-RU" sz="1600" dirty="0">
                <a:latin typeface="Times New Roman" panose="02020603050405020304" pitchFamily="18" charset="0"/>
                <a:cs typeface="Times New Roman" panose="02020603050405020304" pitchFamily="18" charset="0"/>
              </a:rPr>
              <a:t> да, </a:t>
            </a:r>
            <a:r>
              <a:rPr lang="ru-RU" sz="1600" dirty="0" err="1">
                <a:latin typeface="Times New Roman" panose="02020603050405020304" pitchFamily="18" charset="0"/>
                <a:cs typeface="Times New Roman" panose="02020603050405020304" pitchFamily="18" charset="0"/>
              </a:rPr>
              <a:t>бірі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ілеспей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койды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жылағаны</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деді</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Бір кезде </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жапалақ</a:t>
            </a:r>
            <a:r>
              <a:rPr lang="ru-RU" sz="1600" dirty="0">
                <a:latin typeface="Times New Roman" panose="02020603050405020304" pitchFamily="18" charset="0"/>
                <a:cs typeface="Times New Roman" panose="02020603050405020304" pitchFamily="18" charset="0"/>
              </a:rPr>
              <a:t> – </a:t>
            </a:r>
            <a:r>
              <a:rPr lang="ru-RU" sz="1600" dirty="0" err="1" smtClean="0">
                <a:latin typeface="Times New Roman" panose="02020603050405020304" pitchFamily="18" charset="0"/>
                <a:cs typeface="Times New Roman" panose="02020603050405020304" pitchFamily="18" charset="0"/>
              </a:rPr>
              <a:t>жапалақ</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қар</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жауды</a:t>
            </a:r>
            <a:r>
              <a:rPr lang="ru-RU" sz="1600" dirty="0">
                <a:latin typeface="Times New Roman" panose="02020603050405020304" pitchFamily="18" charset="0"/>
                <a:cs typeface="Times New Roman" panose="02020603050405020304" pitchFamily="18" charset="0"/>
              </a:rPr>
              <a:t>, </a:t>
            </a:r>
          </a:p>
          <a:p>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Бұл</a:t>
            </a:r>
            <a:r>
              <a:rPr lang="ru-RU" sz="1600" dirty="0">
                <a:latin typeface="Times New Roman" panose="02020603050405020304" pitchFamily="18" charset="0"/>
                <a:cs typeface="Times New Roman" panose="02020603050405020304" pitchFamily="18" charset="0"/>
              </a:rPr>
              <a:t> не? </a:t>
            </a:r>
            <a:r>
              <a:rPr lang="kk-KZ" sz="1600" dirty="0">
                <a:latin typeface="Times New Roman" panose="02020603050405020304" pitchFamily="18" charset="0"/>
                <a:cs typeface="Times New Roman" panose="02020603050405020304" pitchFamily="18" charset="0"/>
              </a:rPr>
              <a:t>– деп сұрағанда:</a:t>
            </a:r>
            <a:endParaRPr lang="ru-RU" sz="1600" dirty="0">
              <a:latin typeface="Times New Roman" panose="02020603050405020304" pitchFamily="18" charset="0"/>
              <a:cs typeface="Times New Roman" panose="02020603050405020304" pitchFamily="18" charset="0"/>
            </a:endParaRPr>
          </a:p>
          <a:p>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Анамыздың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қуанып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қарқ-қарқ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күлгені</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деді</a:t>
            </a:r>
            <a:r>
              <a:rPr lang="ru-RU" sz="1600" dirty="0">
                <a:latin typeface="Times New Roman" panose="02020603050405020304" pitchFamily="18" charset="0"/>
                <a:cs typeface="Times New Roman" panose="02020603050405020304" pitchFamily="18" charset="0"/>
              </a:rPr>
              <a:t>.</a:t>
            </a:r>
          </a:p>
          <a:p>
            <a:r>
              <a:rPr lang="kk-KZ" sz="1600" dirty="0" smtClean="0">
                <a:latin typeface="Times New Roman" panose="02020603050405020304" pitchFamily="18" charset="0"/>
                <a:cs typeface="Times New Roman" panose="02020603050405020304" pitchFamily="18" charset="0"/>
              </a:rPr>
              <a:t>Құс  келіп </a:t>
            </a:r>
            <a:r>
              <a:rPr lang="kk-KZ" sz="1600" dirty="0">
                <a:latin typeface="Times New Roman" panose="02020603050405020304" pitchFamily="18" charset="0"/>
                <a:cs typeface="Times New Roman" panose="02020603050405020304" pitchFamily="18" charset="0"/>
              </a:rPr>
              <a:t>ағаш басына қонғанда, </a:t>
            </a:r>
            <a:r>
              <a:rPr lang="kk-KZ" sz="1600" dirty="0" smtClean="0">
                <a:latin typeface="Times New Roman" panose="02020603050405020304" pitchFamily="18" charset="0"/>
                <a:cs typeface="Times New Roman" panose="02020603050405020304" pitchFamily="18" charset="0"/>
              </a:rPr>
              <a:t>үйдің </a:t>
            </a:r>
            <a:r>
              <a:rPr lang="kk-KZ" sz="1600" dirty="0">
                <a:latin typeface="Times New Roman" panose="02020603050405020304" pitchFamily="18" charset="0"/>
                <a:cs typeface="Times New Roman" panose="02020603050405020304" pitchFamily="18" charset="0"/>
              </a:rPr>
              <a:t>жуандығындай ағаш иіліп жерге тиді дейді. Бұл теректің басы аспанмен, түп тамыры жер астымен жалғасқан. Ол көзге көрінбейтін киелі ағаш. Бәйтерек </a:t>
            </a:r>
            <a:r>
              <a:rPr lang="kk-KZ" sz="1600" dirty="0" smtClean="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бірде </a:t>
            </a:r>
            <a:r>
              <a:rPr lang="kk-KZ" sz="1600" dirty="0" smtClean="0">
                <a:latin typeface="Times New Roman" panose="02020603050405020304" pitchFamily="18" charset="0"/>
                <a:cs typeface="Times New Roman" panose="02020603050405020304" pitchFamily="18" charset="0"/>
              </a:rPr>
              <a:t>зәулім </a:t>
            </a:r>
            <a:r>
              <a:rPr lang="kk-KZ" sz="1600" dirty="0">
                <a:latin typeface="Times New Roman" panose="02020603050405020304" pitchFamily="18" charset="0"/>
                <a:cs typeface="Times New Roman" panose="02020603050405020304" pitchFamily="18" charset="0"/>
              </a:rPr>
              <a:t>ағашты көзге елестетсе, екіншісінде мықты, </a:t>
            </a:r>
            <a:r>
              <a:rPr lang="kk-KZ" sz="1600" dirty="0" smtClean="0">
                <a:latin typeface="Times New Roman" panose="02020603050405020304" pitchFamily="18" charset="0"/>
                <a:cs typeface="Times New Roman" panose="02020603050405020304" pitchFamily="18" charset="0"/>
              </a:rPr>
              <a:t>зор, күшті,  үшіншісінде </a:t>
            </a:r>
            <a:r>
              <a:rPr lang="kk-KZ" sz="1600" dirty="0">
                <a:latin typeface="Times New Roman" panose="02020603050405020304" pitchFamily="18" charset="0"/>
                <a:cs typeface="Times New Roman" panose="02020603050405020304" pitchFamily="18" charset="0"/>
              </a:rPr>
              <a:t>ғарыш пен жер арасындағы тылсым байланысты бейнелейді. Сондай-ақ ол тіршілік иелеріне тірек, сүйеніш,  қорған, пана </a:t>
            </a:r>
            <a:r>
              <a:rPr lang="kk-KZ" sz="1600" dirty="0" smtClean="0">
                <a:latin typeface="Times New Roman" panose="02020603050405020304" pitchFamily="18" charset="0"/>
                <a:cs typeface="Times New Roman" panose="02020603050405020304" pitchFamily="18" charset="0"/>
              </a:rPr>
              <a:t>деген  </a:t>
            </a:r>
            <a:r>
              <a:rPr lang="kk-KZ" sz="1600" dirty="0">
                <a:latin typeface="Times New Roman" panose="02020603050405020304" pitchFamily="18" charset="0"/>
                <a:cs typeface="Times New Roman" panose="02020603050405020304" pitchFamily="18" charset="0"/>
              </a:rPr>
              <a:t>ұғымды да білдіреді.</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 </a:t>
            </a:r>
            <a:endParaRPr lang="ru-RU" sz="1600" dirty="0">
              <a:latin typeface="Times New Roman" panose="02020603050405020304" pitchFamily="18" charset="0"/>
              <a:cs typeface="Times New Roman" panose="02020603050405020304" pitchFamily="18" charset="0"/>
            </a:endParaRPr>
          </a:p>
          <a:p>
            <a:r>
              <a:rPr lang="kk-KZ"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9030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 name="Прямоугольник 2"/>
          <p:cNvSpPr/>
          <p:nvPr/>
        </p:nvSpPr>
        <p:spPr>
          <a:xfrm>
            <a:off x="1481924" y="1423141"/>
            <a:ext cx="7286625" cy="1812419"/>
          </a:xfrm>
          <a:prstGeom prst="rect">
            <a:avLst/>
          </a:prstGeom>
        </p:spPr>
        <p:txBody>
          <a:bodyPr wrap="square">
            <a:spAutoFit/>
          </a:bodyPr>
          <a:lstStyle/>
          <a:p>
            <a:pPr>
              <a:lnSpc>
                <a:spcPct val="107000"/>
              </a:lnSpc>
              <a:spcAft>
                <a:spcPts val="800"/>
              </a:spcAft>
            </a:pPr>
            <a:r>
              <a:rPr lang="kk-KZ" sz="2400" b="1" dirty="0" smtClean="0">
                <a:latin typeface="Times New Roman" panose="02020603050405020304" pitchFamily="18" charset="0"/>
                <a:cs typeface="Times New Roman" panose="02020603050405020304" pitchFamily="18" charset="0"/>
              </a:rPr>
              <a:t>-  Мәтін </a:t>
            </a:r>
            <a:r>
              <a:rPr lang="kk-KZ" sz="2400" b="1" dirty="0">
                <a:latin typeface="Times New Roman" panose="02020603050405020304" pitchFamily="18" charset="0"/>
                <a:cs typeface="Times New Roman" panose="02020603050405020304" pitchFamily="18" charset="0"/>
              </a:rPr>
              <a:t>бойынша берілген  кестені </a:t>
            </a:r>
            <a:r>
              <a:rPr lang="kk-KZ" sz="2400" b="1" dirty="0" smtClean="0">
                <a:latin typeface="Times New Roman" panose="02020603050405020304" pitchFamily="18" charset="0"/>
                <a:cs typeface="Times New Roman" panose="02020603050405020304" pitchFamily="18" charset="0"/>
              </a:rPr>
              <a:t>толтыр </a:t>
            </a:r>
            <a:endParaRPr lang="ru-RU" sz="2400" dirty="0">
              <a:latin typeface="Times New Roman" panose="02020603050405020304" pitchFamily="18" charset="0"/>
              <a:cs typeface="Times New Roman" panose="02020603050405020304" pitchFamily="18" charset="0"/>
            </a:endParaRPr>
          </a:p>
          <a:p>
            <a:pPr>
              <a:lnSpc>
                <a:spcPct val="107000"/>
              </a:lnSpc>
              <a:spcAft>
                <a:spcPts val="800"/>
              </a:spcAft>
            </a:pPr>
            <a:endParaRPr lang="kk-KZ"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a:t>
            </a:r>
            <a:endParaRPr lang="ru-RU" sz="3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55888663"/>
              </p:ext>
            </p:extLst>
          </p:nvPr>
        </p:nvGraphicFramePr>
        <p:xfrm>
          <a:off x="485030" y="2234316"/>
          <a:ext cx="10430619" cy="1696701"/>
        </p:xfrm>
        <a:graphic>
          <a:graphicData uri="http://schemas.openxmlformats.org/drawingml/2006/table">
            <a:tbl>
              <a:tblPr>
                <a:tableStyleId>{5C22544A-7EE6-4342-B048-85BDC9FD1C3A}</a:tableStyleId>
              </a:tblPr>
              <a:tblGrid>
                <a:gridCol w="5214342">
                  <a:extLst>
                    <a:ext uri="{9D8B030D-6E8A-4147-A177-3AD203B41FA5}">
                      <a16:colId xmlns:a16="http://schemas.microsoft.com/office/drawing/2014/main" val="20000"/>
                    </a:ext>
                  </a:extLst>
                </a:gridCol>
                <a:gridCol w="5216277">
                  <a:extLst>
                    <a:ext uri="{9D8B030D-6E8A-4147-A177-3AD203B41FA5}">
                      <a16:colId xmlns:a16="http://schemas.microsoft.com/office/drawing/2014/main" val="20001"/>
                    </a:ext>
                  </a:extLst>
                </a:gridCol>
              </a:tblGrid>
              <a:tr h="482867">
                <a:tc>
                  <a:txBody>
                    <a:bodyPr/>
                    <a:lstStyle/>
                    <a:p>
                      <a:pPr algn="just"/>
                      <a:r>
                        <a:rPr lang="kk-KZ" sz="1800" b="1" dirty="0">
                          <a:solidFill>
                            <a:srgbClr val="C00000"/>
                          </a:solidFill>
                          <a:effectLst/>
                          <a:latin typeface="Times New Roman" panose="02020603050405020304" pitchFamily="18" charset="0"/>
                          <a:cs typeface="Times New Roman" panose="02020603050405020304" pitchFamily="18" charset="0"/>
                        </a:rPr>
                        <a:t>Мәтіндегі </a:t>
                      </a:r>
                      <a:r>
                        <a:rPr lang="kk-KZ" sz="1800" b="1" dirty="0" smtClean="0">
                          <a:solidFill>
                            <a:srgbClr val="C00000"/>
                          </a:solidFill>
                          <a:effectLst/>
                          <a:latin typeface="Times New Roman" panose="02020603050405020304" pitchFamily="18" charset="0"/>
                          <a:cs typeface="Times New Roman" panose="02020603050405020304" pitchFamily="18" charset="0"/>
                        </a:rPr>
                        <a:t>  негізгі</a:t>
                      </a:r>
                      <a:r>
                        <a:rPr lang="kk-KZ" sz="1800" b="1" baseline="0" dirty="0" smtClean="0">
                          <a:solidFill>
                            <a:srgbClr val="C00000"/>
                          </a:solidFill>
                          <a:effectLst/>
                          <a:latin typeface="Times New Roman" panose="02020603050405020304" pitchFamily="18" charset="0"/>
                          <a:cs typeface="Times New Roman" panose="02020603050405020304" pitchFamily="18" charset="0"/>
                        </a:rPr>
                        <a:t>  ақпарат</a:t>
                      </a:r>
                      <a:endParaRPr lang="ru-RU" sz="16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kk-KZ" sz="1800" b="1" dirty="0" smtClean="0">
                          <a:solidFill>
                            <a:srgbClr val="C00000"/>
                          </a:solidFill>
                          <a:effectLst/>
                          <a:latin typeface="Times New Roman" panose="02020603050405020304" pitchFamily="18" charset="0"/>
                          <a:cs typeface="Times New Roman" panose="02020603050405020304" pitchFamily="18" charset="0"/>
                        </a:rPr>
                        <a:t>Мәтіндегі   қосымша</a:t>
                      </a:r>
                      <a:r>
                        <a:rPr lang="kk-KZ" sz="1800" b="1" baseline="0" dirty="0" smtClean="0">
                          <a:solidFill>
                            <a:srgbClr val="C00000"/>
                          </a:solidFill>
                          <a:effectLst/>
                          <a:latin typeface="Times New Roman" panose="02020603050405020304" pitchFamily="18" charset="0"/>
                          <a:cs typeface="Times New Roman" panose="02020603050405020304" pitchFamily="18" charset="0"/>
                        </a:rPr>
                        <a:t> ақпарат</a:t>
                      </a:r>
                      <a:endParaRPr lang="ru-RU" sz="1600" b="1" dirty="0" smtClean="0">
                        <a:solidFill>
                          <a:srgbClr val="C00000"/>
                        </a:solidFill>
                        <a:effectLst/>
                        <a:latin typeface="Times New Roman" panose="02020603050405020304" pitchFamily="18" charset="0"/>
                        <a:cs typeface="Times New Roman" panose="02020603050405020304" pitchFamily="18" charset="0"/>
                      </a:endParaRPr>
                    </a:p>
                    <a:p>
                      <a:pPr algn="just"/>
                      <a:endParaRPr lang="ru-RU" sz="16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37266">
                <a:tc>
                  <a:txBody>
                    <a:bodyPr/>
                    <a:lstStyle/>
                    <a:p>
                      <a:pPr algn="just"/>
                      <a:r>
                        <a:rPr lang="kk-KZ" sz="1200" dirty="0">
                          <a:effectLst/>
                        </a:rPr>
                        <a:t> </a:t>
                      </a:r>
                      <a:endParaRPr lang="ru-RU" sz="1100" dirty="0">
                        <a:effectLst/>
                        <a:latin typeface="Calibri"/>
                        <a:cs typeface="Times New Roman"/>
                      </a:endParaRPr>
                    </a:p>
                  </a:txBody>
                  <a:tcPr marL="68580" marR="68580" marT="0" marB="0"/>
                </a:tc>
                <a:tc>
                  <a:txBody>
                    <a:bodyPr/>
                    <a:lstStyle/>
                    <a:p>
                      <a:pPr algn="just"/>
                      <a:r>
                        <a:rPr lang="kk-KZ" sz="1200">
                          <a:effectLst/>
                        </a:rPr>
                        <a:t> </a:t>
                      </a:r>
                      <a:endParaRPr lang="ru-RU" sz="1100">
                        <a:effectLst/>
                        <a:latin typeface="Calibri"/>
                        <a:cs typeface="Times New Roman"/>
                      </a:endParaRPr>
                    </a:p>
                  </a:txBody>
                  <a:tcPr marL="68580" marR="68580" marT="0" marB="0"/>
                </a:tc>
                <a:extLst>
                  <a:ext uri="{0D108BD9-81ED-4DB2-BD59-A6C34878D82A}">
                    <a16:rowId xmlns:a16="http://schemas.microsoft.com/office/drawing/2014/main" val="10001"/>
                  </a:ext>
                </a:extLst>
              </a:tr>
              <a:tr h="641275">
                <a:tc>
                  <a:txBody>
                    <a:bodyPr/>
                    <a:lstStyle/>
                    <a:p>
                      <a:pPr algn="just"/>
                      <a:r>
                        <a:rPr lang="kk-KZ" sz="1200" dirty="0">
                          <a:effectLst/>
                        </a:rPr>
                        <a:t> </a:t>
                      </a:r>
                      <a:endParaRPr lang="ru-RU" sz="1100" dirty="0">
                        <a:effectLst/>
                        <a:latin typeface="Calibri"/>
                        <a:cs typeface="Times New Roman"/>
                      </a:endParaRPr>
                    </a:p>
                  </a:txBody>
                  <a:tcPr marL="68580" marR="68580" marT="0" marB="0"/>
                </a:tc>
                <a:tc>
                  <a:txBody>
                    <a:bodyPr/>
                    <a:lstStyle/>
                    <a:p>
                      <a:pPr algn="just"/>
                      <a:r>
                        <a:rPr lang="kk-KZ" sz="1200" dirty="0">
                          <a:effectLst/>
                        </a:rPr>
                        <a:t> </a:t>
                      </a:r>
                      <a:endParaRPr lang="ru-RU" sz="1100" dirty="0">
                        <a:effectLst/>
                        <a:latin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
        <p:nvSpPr>
          <p:cNvPr id="5" name="Прямоугольник 4"/>
          <p:cNvSpPr/>
          <p:nvPr/>
        </p:nvSpPr>
        <p:spPr>
          <a:xfrm>
            <a:off x="2873071" y="4523126"/>
            <a:ext cx="6096000" cy="1477328"/>
          </a:xfrm>
          <a:prstGeom prst="rect">
            <a:avLst/>
          </a:prstGeom>
        </p:spPr>
        <p:txBody>
          <a:bodyPr>
            <a:spAutoFit/>
          </a:bodyPr>
          <a:lstStyle/>
          <a:p>
            <a:r>
              <a:rPr lang="kk-KZ" b="1" dirty="0">
                <a:latin typeface="Times New Roman" panose="02020603050405020304" pitchFamily="18" charset="0"/>
                <a:cs typeface="Times New Roman" panose="02020603050405020304" pitchFamily="18" charset="0"/>
              </a:rPr>
              <a:t>Дескриптор</a:t>
            </a:r>
            <a:endParaRPr lang="ru-RU" dirty="0">
              <a:latin typeface="Times New Roman" panose="02020603050405020304" pitchFamily="18" charset="0"/>
              <a:cs typeface="Times New Roman" panose="02020603050405020304" pitchFamily="18" charset="0"/>
            </a:endParaRPr>
          </a:p>
          <a:p>
            <a:pPr lvl="0"/>
            <a:r>
              <a:rPr lang="kk-KZ" dirty="0" smtClean="0">
                <a:latin typeface="Times New Roman" panose="02020603050405020304" pitchFamily="18" charset="0"/>
                <a:cs typeface="Times New Roman" panose="02020603050405020304" pitchFamily="18" charset="0"/>
              </a:rPr>
              <a:t>- мәтін </a:t>
            </a:r>
            <a:r>
              <a:rPr lang="kk-KZ" dirty="0">
                <a:latin typeface="Times New Roman" panose="02020603050405020304" pitchFamily="18" charset="0"/>
                <a:cs typeface="Times New Roman" panose="02020603050405020304" pitchFamily="18" charset="0"/>
              </a:rPr>
              <a:t>мазмұнын түсініп оқиды;</a:t>
            </a:r>
            <a:endParaRPr lang="ru-RU" dirty="0">
              <a:latin typeface="Times New Roman" panose="02020603050405020304" pitchFamily="18" charset="0"/>
              <a:cs typeface="Times New Roman" panose="02020603050405020304" pitchFamily="18" charset="0"/>
            </a:endParaRPr>
          </a:p>
          <a:p>
            <a:pPr lvl="0"/>
            <a:r>
              <a:rPr lang="kk-KZ" dirty="0" smtClean="0">
                <a:latin typeface="Times New Roman" panose="02020603050405020304" pitchFamily="18" charset="0"/>
                <a:cs typeface="Times New Roman" panose="02020603050405020304" pitchFamily="18" charset="0"/>
              </a:rPr>
              <a:t>- мәтіндегі  </a:t>
            </a:r>
            <a:r>
              <a:rPr lang="kk-KZ" dirty="0">
                <a:latin typeface="Times New Roman" panose="02020603050405020304" pitchFamily="18" charset="0"/>
                <a:cs typeface="Times New Roman" panose="02020603050405020304" pitchFamily="18" charset="0"/>
              </a:rPr>
              <a:t>негізгі ақпаратты  анықтайды;</a:t>
            </a:r>
            <a:endParaRPr lang="ru-RU" dirty="0">
              <a:latin typeface="Times New Roman" panose="02020603050405020304" pitchFamily="18" charset="0"/>
              <a:cs typeface="Times New Roman" panose="02020603050405020304" pitchFamily="18" charset="0"/>
            </a:endParaRPr>
          </a:p>
          <a:p>
            <a:pPr lvl="0"/>
            <a:r>
              <a:rPr lang="kk-KZ" dirty="0" smtClean="0">
                <a:latin typeface="Times New Roman" panose="02020603050405020304" pitchFamily="18" charset="0"/>
                <a:cs typeface="Times New Roman" panose="02020603050405020304" pitchFamily="18" charset="0"/>
              </a:rPr>
              <a:t>- мәтіндегі  </a:t>
            </a:r>
            <a:r>
              <a:rPr lang="kk-KZ" dirty="0">
                <a:latin typeface="Times New Roman" panose="02020603050405020304" pitchFamily="18" charset="0"/>
                <a:cs typeface="Times New Roman" panose="02020603050405020304" pitchFamily="18" charset="0"/>
              </a:rPr>
              <a:t>қосымша  ақпаратты  анықтайды;</a:t>
            </a:r>
            <a:endParaRPr lang="ru-RU" dirty="0">
              <a:latin typeface="Times New Roman" panose="02020603050405020304" pitchFamily="18" charset="0"/>
              <a:cs typeface="Times New Roman" panose="02020603050405020304" pitchFamily="18" charset="0"/>
            </a:endParaRPr>
          </a:p>
          <a:p>
            <a:pPr lvl="0"/>
            <a:endParaRPr lang="ru-RU"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4486712" y="405718"/>
            <a:ext cx="3043173" cy="646331"/>
          </a:xfrm>
          <a:prstGeom prst="rect">
            <a:avLst/>
          </a:prstGeom>
        </p:spPr>
        <p:txBody>
          <a:bodyPr wrap="square">
            <a:spAutoFit/>
          </a:bodyPr>
          <a:lstStyle/>
          <a:p>
            <a:pPr algn="ctr"/>
            <a:r>
              <a:rPr lang="kk-KZ" sz="36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1-тапсырма. </a:t>
            </a:r>
            <a:endParaRPr lang="ru-RU" sz="36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774612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5611024" y="444646"/>
            <a:ext cx="293670"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997917967"/>
              </p:ext>
            </p:extLst>
          </p:nvPr>
        </p:nvGraphicFramePr>
        <p:xfrm>
          <a:off x="485031" y="1820850"/>
          <a:ext cx="10754469" cy="2316480"/>
        </p:xfrm>
        <a:graphic>
          <a:graphicData uri="http://schemas.openxmlformats.org/drawingml/2006/table">
            <a:tbl>
              <a:tblPr>
                <a:tableStyleId>{5C22544A-7EE6-4342-B048-85BDC9FD1C3A}</a:tableStyleId>
              </a:tblPr>
              <a:tblGrid>
                <a:gridCol w="4715619">
                  <a:extLst>
                    <a:ext uri="{9D8B030D-6E8A-4147-A177-3AD203B41FA5}">
                      <a16:colId xmlns:a16="http://schemas.microsoft.com/office/drawing/2014/main" val="20000"/>
                    </a:ext>
                  </a:extLst>
                </a:gridCol>
                <a:gridCol w="6038850">
                  <a:extLst>
                    <a:ext uri="{9D8B030D-6E8A-4147-A177-3AD203B41FA5}">
                      <a16:colId xmlns:a16="http://schemas.microsoft.com/office/drawing/2014/main" val="20001"/>
                    </a:ext>
                  </a:extLst>
                </a:gridCol>
              </a:tblGrid>
              <a:tr h="598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kk-KZ" sz="2000" b="1" dirty="0" smtClean="0">
                          <a:solidFill>
                            <a:srgbClr val="C00000"/>
                          </a:solidFill>
                          <a:effectLst/>
                          <a:latin typeface="Times New Roman" panose="02020603050405020304" pitchFamily="18" charset="0"/>
                          <a:cs typeface="Times New Roman" panose="02020603050405020304" pitchFamily="18" charset="0"/>
                        </a:rPr>
                        <a:t>     Мәтіндегі   негізгі</a:t>
                      </a:r>
                      <a:r>
                        <a:rPr lang="kk-KZ" sz="2000" b="1" baseline="0" dirty="0" smtClean="0">
                          <a:solidFill>
                            <a:srgbClr val="C00000"/>
                          </a:solidFill>
                          <a:effectLst/>
                          <a:latin typeface="Times New Roman" panose="02020603050405020304" pitchFamily="18" charset="0"/>
                          <a:cs typeface="Times New Roman" panose="02020603050405020304" pitchFamily="18" charset="0"/>
                        </a:rPr>
                        <a:t>  ақпарат</a:t>
                      </a:r>
                      <a:endParaRPr lang="ru-RU" sz="1800" b="1" dirty="0" smtClean="0">
                        <a:solidFill>
                          <a:srgbClr val="C00000"/>
                        </a:solidFill>
                        <a:effectLst/>
                        <a:latin typeface="Times New Roman" panose="02020603050405020304" pitchFamily="18" charset="0"/>
                        <a:cs typeface="Times New Roman" panose="02020603050405020304" pitchFamily="18" charset="0"/>
                      </a:endParaRPr>
                    </a:p>
                    <a:p>
                      <a:pPr algn="just"/>
                      <a:endParaRPr lang="ru-RU" sz="20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kk-KZ" sz="2000" b="1" dirty="0" smtClean="0">
                          <a:solidFill>
                            <a:srgbClr val="C00000"/>
                          </a:solidFill>
                          <a:effectLst/>
                          <a:latin typeface="Times New Roman" panose="02020603050405020304" pitchFamily="18" charset="0"/>
                          <a:cs typeface="Times New Roman" panose="02020603050405020304" pitchFamily="18" charset="0"/>
                        </a:rPr>
                        <a:t>      Мәтіндегі   қосымша</a:t>
                      </a:r>
                      <a:r>
                        <a:rPr lang="kk-KZ" sz="2000" b="1" baseline="0" dirty="0" smtClean="0">
                          <a:solidFill>
                            <a:srgbClr val="C00000"/>
                          </a:solidFill>
                          <a:effectLst/>
                          <a:latin typeface="Times New Roman" panose="02020603050405020304" pitchFamily="18" charset="0"/>
                          <a:cs typeface="Times New Roman" panose="02020603050405020304" pitchFamily="18" charset="0"/>
                        </a:rPr>
                        <a:t> ақпарат</a:t>
                      </a:r>
                      <a:endParaRPr lang="ru-RU" sz="1800" b="1" dirty="0" smtClean="0">
                        <a:solidFill>
                          <a:srgbClr val="C00000"/>
                        </a:solidFill>
                        <a:effectLst/>
                        <a:latin typeface="Times New Roman" panose="02020603050405020304" pitchFamily="18" charset="0"/>
                        <a:cs typeface="Times New Roman" panose="02020603050405020304" pitchFamily="18" charset="0"/>
                      </a:endParaRPr>
                    </a:p>
                    <a:p>
                      <a:pPr algn="just"/>
                      <a:endParaRPr lang="ru-RU" sz="20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6590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a:effectLst/>
                          <a:latin typeface="Times New Roman" panose="02020603050405020304" pitchFamily="18" charset="0"/>
                          <a:cs typeface="Times New Roman" panose="02020603050405020304" pitchFamily="18" charset="0"/>
                        </a:rPr>
                        <a:t> </a:t>
                      </a:r>
                      <a:r>
                        <a:rPr lang="kk-KZ" sz="1800" b="1" dirty="0" smtClean="0">
                          <a:effectLst/>
                          <a:latin typeface="Times New Roman" panose="02020603050405020304" pitchFamily="18" charset="0"/>
                          <a:cs typeface="Times New Roman" panose="02020603050405020304" pitchFamily="18" charset="0"/>
                        </a:rPr>
                        <a:t>Ертегі     кейіпкерінің бәйтеректің    басына ұя салған Қарақұстың</a:t>
                      </a:r>
                      <a:r>
                        <a:rPr lang="kk-KZ" sz="1800" b="1" baseline="0" dirty="0" smtClean="0">
                          <a:effectLst/>
                          <a:latin typeface="Times New Roman" panose="02020603050405020304" pitchFamily="18" charset="0"/>
                          <a:cs typeface="Times New Roman" panose="02020603050405020304" pitchFamily="18" charset="0"/>
                        </a:rPr>
                        <a:t>  балапандарын айдаһардан  құтқарып қалған ерлігі.</a:t>
                      </a:r>
                      <a:endParaRPr lang="ru-RU" sz="1600" b="1" dirty="0" smtClean="0">
                        <a:effectLst/>
                        <a:latin typeface="Times New Roman" panose="02020603050405020304" pitchFamily="18" charset="0"/>
                        <a:cs typeface="Times New Roman" panose="02020603050405020304" pitchFamily="18" charset="0"/>
                      </a:endParaRPr>
                    </a:p>
                    <a:p>
                      <a:pPr algn="just"/>
                      <a:endParaRPr lang="ru-RU" sz="2000" b="1"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kk-KZ" sz="2000" b="1" dirty="0">
                          <a:effectLst/>
                          <a:latin typeface="Times New Roman" panose="02020603050405020304" pitchFamily="18" charset="0"/>
                          <a:cs typeface="Times New Roman" panose="02020603050405020304" pitchFamily="18" charset="0"/>
                        </a:rPr>
                        <a:t> </a:t>
                      </a:r>
                      <a:r>
                        <a:rPr lang="kk-KZ" sz="1800" b="1" dirty="0" smtClean="0">
                          <a:effectLst/>
                          <a:latin typeface="Times New Roman" panose="02020603050405020304" pitchFamily="18" charset="0"/>
                          <a:cs typeface="Times New Roman" panose="02020603050405020304" pitchFamily="18" charset="0"/>
                        </a:rPr>
                        <a:t>Бәйтерек</a:t>
                      </a:r>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  бірде зәулім ағашты көзге елестетсе, екіншісінде мықты, зор күшті,  үшіншісінде</a:t>
                      </a:r>
                      <a:r>
                        <a:rPr lang="kk-KZ" sz="1800" b="1"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ғарыш пен жер арасындағы тылсым байланысты бейнелейді. Сондай-ақ ол тіршілік иелеріне тірек, сүйеніш,  қорған, пана деген, ұғымды да білдіреді</a:t>
                      </a:r>
                      <a:r>
                        <a:rPr lang="kk-KZ" sz="1800" kern="1200" dirty="0" smtClean="0">
                          <a:solidFill>
                            <a:schemeClr val="dk1"/>
                          </a:solidFill>
                          <a:effectLst/>
                          <a:latin typeface="+mn-lt"/>
                          <a:ea typeface="+mn-ea"/>
                          <a:cs typeface="+mn-cs"/>
                        </a:rPr>
                        <a:t>.</a:t>
                      </a:r>
                      <a:endParaRPr lang="ru-RU" sz="1800" kern="1200" dirty="0" smtClean="0">
                        <a:solidFill>
                          <a:schemeClr val="dk1"/>
                        </a:solidFill>
                        <a:effectLst/>
                        <a:latin typeface="+mn-lt"/>
                        <a:ea typeface="+mn-ea"/>
                        <a:cs typeface="+mn-cs"/>
                      </a:endParaRPr>
                    </a:p>
                    <a:p>
                      <a:pPr algn="just"/>
                      <a:endParaRPr lang="ru-RU" sz="2000" b="1"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
        <p:nvSpPr>
          <p:cNvPr id="9" name="TextBox 8"/>
          <p:cNvSpPr txBox="1"/>
          <p:nvPr/>
        </p:nvSpPr>
        <p:spPr>
          <a:xfrm>
            <a:off x="2941984" y="367746"/>
            <a:ext cx="5118942" cy="64633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6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Жауабыңды тексер... </a:t>
            </a:r>
            <a:endParaRPr lang="ru-RU" sz="36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9570" y="4476760"/>
            <a:ext cx="2573337" cy="208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8785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1043</TotalTime>
  <Words>912</Words>
  <Application>Microsoft Office PowerPoint</Application>
  <PresentationFormat>Широкоэкранный</PresentationFormat>
  <Paragraphs>116</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Calibri</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                   Ақан сері «Құлагер» поэмасы    Оқу  мақсаты:    Оқылған шығармалардан  тақырыпқа байланысты     қанатты сөздер, дәйексөздерді жатқа айтады.   Шығарма тақырыбындағы астарлы ойды талдайды,   қазіргі өмірмен байланыстырады.  Шығарманың негізгі ойын  кең көлемде пайдаланып, әлем әдебиетімен   байланыстырады, ойын дәлелдеп  жазба жұмыстарын    шығармашылықпен  жазады.</dc:title>
  <dc:creator>smagulova_r.fmsh</dc:creator>
  <cp:lastModifiedBy>Салтанат</cp:lastModifiedBy>
  <cp:revision>143</cp:revision>
  <dcterms:created xsi:type="dcterms:W3CDTF">2015-09-09T08:13:23Z</dcterms:created>
  <dcterms:modified xsi:type="dcterms:W3CDTF">2021-01-24T15:59:32Z</dcterms:modified>
</cp:coreProperties>
</file>