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74" r:id="rId3"/>
    <p:sldId id="275" r:id="rId4"/>
    <p:sldId id="277" r:id="rId5"/>
    <p:sldId id="296" r:id="rId6"/>
    <p:sldId id="290" r:id="rId7"/>
    <p:sldId id="297" r:id="rId8"/>
    <p:sldId id="298" r:id="rId9"/>
    <p:sldId id="291" r:id="rId10"/>
    <p:sldId id="299" r:id="rId11"/>
    <p:sldId id="292" r:id="rId12"/>
    <p:sldId id="300" r:id="rId13"/>
    <p:sldId id="293" r:id="rId14"/>
    <p:sldId id="279" r:id="rId15"/>
    <p:sldId id="280" r:id="rId16"/>
    <p:sldId id="294" r:id="rId17"/>
    <p:sldId id="301"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99FF66"/>
    <a:srgbClr val="3399FF"/>
    <a:srgbClr val="66CCFF"/>
    <a:srgbClr val="33CCFF"/>
    <a:srgbClr val="54E149"/>
    <a:srgbClr val="CC3399"/>
    <a:srgbClr val="CCFF99"/>
    <a:srgbClr val="FFFF99"/>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560" autoAdjust="0"/>
  </p:normalViewPr>
  <p:slideViewPr>
    <p:cSldViewPr>
      <p:cViewPr varScale="1">
        <p:scale>
          <a:sx n="56" d="100"/>
          <a:sy n="56" d="100"/>
        </p:scale>
        <p:origin x="172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11B3F5-A58F-4FE9-B6E6-7CD13090C30C}" type="datetimeFigureOut">
              <a:rPr lang="ru-RU" smtClean="0"/>
              <a:t>13.04.2021</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67FBBC-3068-478B-B0DC-B59155875850}" type="slidenum">
              <a:rPr lang="ru-RU" smtClean="0"/>
              <a:t>‹#›</a:t>
            </a:fld>
            <a:endParaRPr lang="ru-RU"/>
          </a:p>
        </p:txBody>
      </p:sp>
    </p:spTree>
    <p:extLst>
      <p:ext uri="{BB962C8B-B14F-4D97-AF65-F5344CB8AC3E}">
        <p14:creationId xmlns:p14="http://schemas.microsoft.com/office/powerpoint/2010/main" val="6063895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767FBBC-3068-478B-B0DC-B59155875850}" type="slidenum">
              <a:rPr lang="ru-RU" smtClean="0"/>
              <a:t>11</a:t>
            </a:fld>
            <a:endParaRPr lang="ru-RU"/>
          </a:p>
        </p:txBody>
      </p:sp>
    </p:spTree>
    <p:extLst>
      <p:ext uri="{BB962C8B-B14F-4D97-AF65-F5344CB8AC3E}">
        <p14:creationId xmlns:p14="http://schemas.microsoft.com/office/powerpoint/2010/main" val="35396953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pPr/>
              <a:t>13.04.2021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pPr/>
              <a:t>13.04.2021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pPr/>
              <a:t>13.04.2021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pPr/>
              <a:t>13.04.2021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13.04.2021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pPr/>
              <a:t>13.04.2021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pPr/>
              <a:t>13.04.2021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pPr/>
              <a:t>13.04.2021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13.04.2021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13.04.2021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13.04.2021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pPr/>
              <a:t>13.04.2021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Заголовок 1"/>
          <p:cNvSpPr txBox="1">
            <a:spLocks/>
          </p:cNvSpPr>
          <p:nvPr/>
        </p:nvSpPr>
        <p:spPr>
          <a:xfrm>
            <a:off x="1115616" y="980729"/>
            <a:ext cx="6912768" cy="1368152"/>
          </a:xfrm>
          <a:prstGeom prst="rect">
            <a:avLst/>
          </a:prstGeom>
        </p:spPr>
        <p:txBody>
          <a:bodyPr vert="horz" lIns="91440" tIns="45720" rIns="91440" bIns="45720" rtlCol="0" anchor="ctr">
            <a:noAutofit/>
            <a:scene3d>
              <a:camera prst="orthographicFront"/>
              <a:lightRig rig="flat" dir="tl">
                <a:rot lat="0" lon="0" rev="6600000"/>
              </a:lightRig>
            </a:scene3d>
            <a:sp3d extrusionH="25400" contourW="19050">
              <a:bevelT w="38100" h="31750"/>
              <a:contourClr>
                <a:schemeClr val="accent6">
                  <a:lumMod val="50000"/>
                </a:schemeClr>
              </a:contourClr>
            </a:sp3d>
          </a:bodyPr>
          <a:lstStyle/>
          <a:p>
            <a:pPr algn="ctr">
              <a:spcBef>
                <a:spcPct val="0"/>
              </a:spcBef>
            </a:pPr>
            <a:r>
              <a:rPr lang="kk-KZ" altLang="ru-RU" sz="2800" b="1" dirty="0">
                <a:solidFill>
                  <a:srgbClr val="002060"/>
                </a:solidFill>
                <a:latin typeface="+mj-lt"/>
                <a:cs typeface="Times New Roman" pitchFamily="18" charset="0"/>
              </a:rPr>
              <a:t>Бөлім тақырыбы: </a:t>
            </a:r>
          </a:p>
          <a:p>
            <a:pPr algn="ctr">
              <a:spcBef>
                <a:spcPct val="0"/>
              </a:spcBef>
            </a:pPr>
            <a:r>
              <a:rPr lang="kk-KZ" altLang="ru-RU" sz="2800" b="1" dirty="0">
                <a:solidFill>
                  <a:srgbClr val="002060"/>
                </a:solidFill>
                <a:latin typeface="+mj-lt"/>
                <a:cs typeface="Times New Roman" pitchFamily="18" charset="0"/>
              </a:rPr>
              <a:t>Саяхат және демалыс</a:t>
            </a:r>
            <a:endParaRPr lang="ru-RU" altLang="ru-RU" sz="2800" dirty="0">
              <a:solidFill>
                <a:srgbClr val="002060"/>
              </a:solidFill>
              <a:latin typeface="+mj-lt"/>
              <a:cs typeface="Times New Roman" pitchFamily="18" charset="0"/>
            </a:endParaRPr>
          </a:p>
        </p:txBody>
      </p:sp>
      <p:sp>
        <p:nvSpPr>
          <p:cNvPr id="6" name="Прямоугольник 2"/>
          <p:cNvSpPr>
            <a:spLocks noChangeArrowheads="1"/>
          </p:cNvSpPr>
          <p:nvPr/>
        </p:nvSpPr>
        <p:spPr bwMode="auto">
          <a:xfrm>
            <a:off x="1140663" y="2893586"/>
            <a:ext cx="7344816"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lnSpc>
                <a:spcPct val="90000"/>
              </a:lnSpc>
              <a:spcBef>
                <a:spcPts val="1000"/>
              </a:spcBef>
              <a:buFont typeface="Arial" pitchFamily="34" charset="0"/>
              <a:buChar char="•"/>
              <a:defRPr sz="2800">
                <a:solidFill>
                  <a:schemeClr val="tx1"/>
                </a:solidFill>
                <a:latin typeface="Calibri" pitchFamily="34" charset="0"/>
              </a:defRPr>
            </a:lvl1pPr>
            <a:lvl2pPr marL="742950" indent="-285750" eaLnBrk="0" hangingPunct="0">
              <a:lnSpc>
                <a:spcPct val="90000"/>
              </a:lnSpc>
              <a:spcBef>
                <a:spcPts val="500"/>
              </a:spcBef>
              <a:buFont typeface="Arial" pitchFamily="34" charset="0"/>
              <a:buChar char="•"/>
              <a:defRPr sz="2400">
                <a:solidFill>
                  <a:schemeClr val="tx1"/>
                </a:solidFill>
                <a:latin typeface="Calibri" pitchFamily="34" charset="0"/>
              </a:defRPr>
            </a:lvl2pPr>
            <a:lvl3pPr marL="1143000" indent="-228600" eaLnBrk="0" hangingPunct="0">
              <a:lnSpc>
                <a:spcPct val="90000"/>
              </a:lnSpc>
              <a:spcBef>
                <a:spcPts val="500"/>
              </a:spcBef>
              <a:buFont typeface="Arial" pitchFamily="34"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pitchFamily="34" charset="0"/>
              <a:buChar char="•"/>
              <a:defRPr>
                <a:solidFill>
                  <a:schemeClr val="tx1"/>
                </a:solidFill>
                <a:latin typeface="Calibri" pitchFamily="34" charset="0"/>
              </a:defRPr>
            </a:lvl4pPr>
            <a:lvl5pPr marL="2057400" indent="-228600" eaLnBrk="0" hangingPunct="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gn="ctr" eaLnBrk="1" hangingPunct="1">
              <a:lnSpc>
                <a:spcPct val="100000"/>
              </a:lnSpc>
              <a:spcBef>
                <a:spcPct val="0"/>
              </a:spcBef>
              <a:buFontTx/>
              <a:buNone/>
            </a:pPr>
            <a:r>
              <a:rPr lang="ru-RU" altLang="ru-RU" b="1" dirty="0" err="1">
                <a:solidFill>
                  <a:srgbClr val="002060"/>
                </a:solidFill>
                <a:latin typeface="Times New Roman" pitchFamily="18" charset="0"/>
                <a:cs typeface="Times New Roman" pitchFamily="18" charset="0"/>
              </a:rPr>
              <a:t>Сабақтың</a:t>
            </a:r>
            <a:r>
              <a:rPr lang="ru-RU" altLang="ru-RU" b="1" dirty="0">
                <a:solidFill>
                  <a:srgbClr val="002060"/>
                </a:solidFill>
                <a:latin typeface="Times New Roman" pitchFamily="18" charset="0"/>
                <a:cs typeface="Times New Roman" pitchFamily="18" charset="0"/>
              </a:rPr>
              <a:t> </a:t>
            </a:r>
            <a:r>
              <a:rPr lang="ru-RU" altLang="ru-RU" b="1" dirty="0" err="1">
                <a:solidFill>
                  <a:srgbClr val="002060"/>
                </a:solidFill>
                <a:latin typeface="Times New Roman" pitchFamily="18" charset="0"/>
                <a:cs typeface="Times New Roman" pitchFamily="18" charset="0"/>
              </a:rPr>
              <a:t>тақырыбы</a:t>
            </a:r>
            <a:r>
              <a:rPr lang="ru-RU" altLang="ru-RU" b="1" dirty="0">
                <a:solidFill>
                  <a:srgbClr val="002060"/>
                </a:solidFill>
                <a:latin typeface="Times New Roman" pitchFamily="18" charset="0"/>
                <a:cs typeface="Times New Roman" pitchFamily="18" charset="0"/>
              </a:rPr>
              <a:t>: </a:t>
            </a:r>
            <a:endParaRPr lang="ru-RU" altLang="ru-RU" sz="3200" b="1" dirty="0">
              <a:solidFill>
                <a:srgbClr val="002060"/>
              </a:solidFill>
              <a:latin typeface="Times New Roman" pitchFamily="18" charset="0"/>
              <a:cs typeface="Times New Roman" pitchFamily="18" charset="0"/>
            </a:endParaRPr>
          </a:p>
          <a:p>
            <a:pPr algn="ctr" eaLnBrk="1" hangingPunct="1">
              <a:lnSpc>
                <a:spcPct val="100000"/>
              </a:lnSpc>
              <a:spcBef>
                <a:spcPct val="0"/>
              </a:spcBef>
              <a:buFontTx/>
              <a:buNone/>
            </a:pPr>
            <a:r>
              <a:rPr lang="ru-RU" altLang="ru-RU" sz="3200" b="1" dirty="0" err="1">
                <a:solidFill>
                  <a:srgbClr val="002060"/>
                </a:solidFill>
                <a:latin typeface="Times New Roman" pitchFamily="18" charset="0"/>
                <a:cs typeface="Times New Roman" pitchFamily="18" charset="0"/>
              </a:rPr>
              <a:t>Ұлы</a:t>
            </a:r>
            <a:r>
              <a:rPr lang="ru-RU" altLang="ru-RU" sz="3200" b="1" dirty="0">
                <a:solidFill>
                  <a:srgbClr val="002060"/>
                </a:solidFill>
                <a:latin typeface="Times New Roman" pitchFamily="18" charset="0"/>
                <a:cs typeface="Times New Roman" pitchFamily="18" charset="0"/>
              </a:rPr>
              <a:t> </a:t>
            </a:r>
            <a:r>
              <a:rPr lang="ru-RU" altLang="ru-RU" sz="3200" b="1" dirty="0" err="1">
                <a:solidFill>
                  <a:srgbClr val="002060"/>
                </a:solidFill>
                <a:latin typeface="Times New Roman" pitchFamily="18" charset="0"/>
                <a:cs typeface="Times New Roman" pitchFamily="18" charset="0"/>
              </a:rPr>
              <a:t>саяхатшы</a:t>
            </a:r>
            <a:endParaRPr lang="ru-RU" altLang="ru-RU"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719276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80EF0894-F99E-4618-B4AE-8517331ED031}"/>
              </a:ext>
            </a:extLst>
          </p:cNvPr>
          <p:cNvSpPr>
            <a:spLocks noGrp="1"/>
          </p:cNvSpPr>
          <p:nvPr>
            <p:ph type="title"/>
          </p:nvPr>
        </p:nvSpPr>
        <p:spPr>
          <a:xfrm>
            <a:off x="571472" y="571480"/>
            <a:ext cx="8115328" cy="785818"/>
          </a:xfrm>
          <a:prstGeom prst="roundRect">
            <a:avLst/>
          </a:prstGeom>
          <a:solidFill>
            <a:srgbClr val="66FFFF"/>
          </a:solidFill>
        </p:spPr>
        <p:style>
          <a:lnRef idx="2">
            <a:schemeClr val="accent1"/>
          </a:lnRef>
          <a:fillRef idx="1">
            <a:schemeClr val="lt1"/>
          </a:fillRef>
          <a:effectRef idx="0">
            <a:schemeClr val="accent1"/>
          </a:effectRef>
          <a:fontRef idx="minor">
            <a:schemeClr val="dk1"/>
          </a:fontRef>
        </p:style>
        <p:txBody>
          <a:bodyPr>
            <a:normAutofit/>
          </a:bodyPr>
          <a:lstStyle/>
          <a:p>
            <a:r>
              <a:rPr lang="kk-KZ" sz="2800" b="1" dirty="0"/>
              <a:t>Хат құрылымы:</a:t>
            </a:r>
            <a:endParaRPr lang="ru-RU" sz="2800" b="1" dirty="0"/>
          </a:p>
        </p:txBody>
      </p:sp>
      <p:sp>
        <p:nvSpPr>
          <p:cNvPr id="5" name="Объект 2">
            <a:extLst>
              <a:ext uri="{FF2B5EF4-FFF2-40B4-BE49-F238E27FC236}">
                <a16:creationId xmlns:a16="http://schemas.microsoft.com/office/drawing/2014/main" id="{B68CFC6A-66EC-461B-933E-717E648EA484}"/>
              </a:ext>
            </a:extLst>
          </p:cNvPr>
          <p:cNvSpPr>
            <a:spLocks noGrp="1"/>
          </p:cNvSpPr>
          <p:nvPr>
            <p:ph idx="1"/>
          </p:nvPr>
        </p:nvSpPr>
        <p:spPr>
          <a:xfrm>
            <a:off x="457200" y="1600200"/>
            <a:ext cx="8229600" cy="4525963"/>
          </a:xfrm>
          <a:prstGeom prst="roundRect">
            <a:avLst/>
          </a:prstGeom>
        </p:spPr>
        <p:style>
          <a:lnRef idx="2">
            <a:schemeClr val="accent1"/>
          </a:lnRef>
          <a:fillRef idx="1">
            <a:schemeClr val="lt1"/>
          </a:fillRef>
          <a:effectRef idx="0">
            <a:schemeClr val="accent1"/>
          </a:effectRef>
          <a:fontRef idx="minor">
            <a:schemeClr val="dk1"/>
          </a:fontRef>
        </p:style>
        <p:txBody>
          <a:bodyPr>
            <a:noAutofit/>
          </a:bodyPr>
          <a:lstStyle/>
          <a:p>
            <a:pPr marL="0" indent="0">
              <a:buNone/>
            </a:pPr>
            <a:r>
              <a:rPr lang="kk-KZ" dirty="0">
                <a:solidFill>
                  <a:schemeClr val="tx1"/>
                </a:solidFill>
                <a:effectLst/>
                <a:latin typeface="Times New Roman" panose="02020603050405020304" pitchFamily="18" charset="0"/>
                <a:ea typeface="Calibri" panose="020F0502020204030204" pitchFamily="34" charset="0"/>
              </a:rPr>
              <a:t>Сәлемдесу, қал-жағдай сұрау.</a:t>
            </a:r>
            <a:br>
              <a:rPr lang="kk-KZ" dirty="0">
                <a:solidFill>
                  <a:schemeClr val="tx1"/>
                </a:solidFill>
                <a:effectLst/>
                <a:latin typeface="Times New Roman" panose="02020603050405020304" pitchFamily="18" charset="0"/>
                <a:ea typeface="Calibri" panose="020F0502020204030204" pitchFamily="34" charset="0"/>
              </a:rPr>
            </a:br>
            <a:r>
              <a:rPr lang="kk-KZ" dirty="0">
                <a:solidFill>
                  <a:schemeClr val="tx1"/>
                </a:solidFill>
                <a:effectLst/>
                <a:latin typeface="Times New Roman" panose="02020603050405020304" pitchFamily="18" charset="0"/>
                <a:ea typeface="Calibri" panose="020F0502020204030204" pitchFamily="34" charset="0"/>
              </a:rPr>
              <a:t>Өзің жайлы қызықты ақпараттармен бөлісу.</a:t>
            </a:r>
            <a:br>
              <a:rPr lang="kk-KZ" dirty="0">
                <a:solidFill>
                  <a:schemeClr val="tx1"/>
                </a:solidFill>
                <a:effectLst/>
                <a:latin typeface="Times New Roman" panose="02020603050405020304" pitchFamily="18" charset="0"/>
                <a:ea typeface="Calibri" panose="020F0502020204030204" pitchFamily="34" charset="0"/>
              </a:rPr>
            </a:br>
            <a:r>
              <a:rPr lang="kk-KZ" dirty="0">
                <a:solidFill>
                  <a:schemeClr val="tx1"/>
                </a:solidFill>
                <a:effectLst/>
                <a:latin typeface="Times New Roman" panose="02020603050405020304" pitchFamily="18" charset="0"/>
                <a:ea typeface="Calibri" panose="020F0502020204030204" pitchFamily="34" charset="0"/>
              </a:rPr>
              <a:t>• Хат жолдайтын адамға өтініш не тілек айту.</a:t>
            </a:r>
            <a:br>
              <a:rPr lang="kk-KZ" dirty="0">
                <a:solidFill>
                  <a:schemeClr val="tx1"/>
                </a:solidFill>
                <a:effectLst/>
                <a:latin typeface="Times New Roman" panose="02020603050405020304" pitchFamily="18" charset="0"/>
                <a:ea typeface="Calibri" panose="020F0502020204030204" pitchFamily="34" charset="0"/>
              </a:rPr>
            </a:br>
            <a:r>
              <a:rPr lang="kk-KZ" dirty="0">
                <a:solidFill>
                  <a:schemeClr val="tx1"/>
                </a:solidFill>
                <a:effectLst/>
                <a:latin typeface="Times New Roman" panose="02020603050405020304" pitchFamily="18" charset="0"/>
                <a:ea typeface="Calibri" panose="020F0502020204030204" pitchFamily="34" charset="0"/>
              </a:rPr>
              <a:t>• Хат соңында қоштасу және хат иесін көрсету.</a:t>
            </a:r>
            <a:br>
              <a:rPr lang="kk-KZ" dirty="0">
                <a:solidFill>
                  <a:schemeClr val="tx1"/>
                </a:solidFill>
                <a:effectLst/>
                <a:latin typeface="Times New Roman" panose="02020603050405020304" pitchFamily="18" charset="0"/>
                <a:ea typeface="Calibri" panose="020F0502020204030204" pitchFamily="34" charset="0"/>
              </a:rPr>
            </a:br>
            <a:r>
              <a:rPr lang="kk-KZ" dirty="0">
                <a:solidFill>
                  <a:schemeClr val="tx1"/>
                </a:solidFill>
                <a:effectLst/>
                <a:latin typeface="Times New Roman" panose="02020603050405020304" pitchFamily="18" charset="0"/>
                <a:ea typeface="Calibri" panose="020F0502020204030204" pitchFamily="34" charset="0"/>
              </a:rPr>
              <a:t>• Хат жіберілген күнді белгілеп жазу.</a:t>
            </a:r>
            <a:br>
              <a:rPr lang="kk-KZ" dirty="0">
                <a:solidFill>
                  <a:schemeClr val="tx1"/>
                </a:solidFill>
                <a:effectLst/>
                <a:latin typeface="Times New Roman" panose="02020603050405020304" pitchFamily="18" charset="0"/>
                <a:ea typeface="Calibri" panose="020F0502020204030204" pitchFamily="34" charset="0"/>
              </a:rPr>
            </a:br>
            <a:endParaRPr lang="ru-RU" dirty="0">
              <a:solidFill>
                <a:schemeClr val="tx1"/>
              </a:solidFill>
            </a:endParaRPr>
          </a:p>
        </p:txBody>
      </p:sp>
    </p:spTree>
    <p:extLst>
      <p:ext uri="{BB962C8B-B14F-4D97-AF65-F5344CB8AC3E}">
        <p14:creationId xmlns:p14="http://schemas.microsoft.com/office/powerpoint/2010/main" val="1602875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prstGeom prst="roundRect">
            <a:avLst/>
          </a:prstGeom>
          <a:solidFill>
            <a:srgbClr val="66FFFF"/>
          </a:solidFill>
        </p:spPr>
        <p:style>
          <a:lnRef idx="2">
            <a:schemeClr val="accent1"/>
          </a:lnRef>
          <a:fillRef idx="1">
            <a:schemeClr val="lt1"/>
          </a:fillRef>
          <a:effectRef idx="0">
            <a:schemeClr val="accent1"/>
          </a:effectRef>
          <a:fontRef idx="minor">
            <a:schemeClr val="dk1"/>
          </a:fontRef>
        </p:style>
        <p:txBody>
          <a:bodyPr>
            <a:normAutofit fontScale="90000"/>
          </a:bodyPr>
          <a:lstStyle/>
          <a:p>
            <a:r>
              <a:rPr lang="kk-KZ" sz="3600" b="1" dirty="0"/>
              <a:t>2 –тапсырма</a:t>
            </a:r>
            <a:br>
              <a:rPr lang="kk-KZ" sz="2800" dirty="0"/>
            </a:br>
            <a:r>
              <a:rPr lang="kk-KZ" sz="2800" dirty="0"/>
              <a:t>Төмендегі тірек сөздерді пайдаланып, хат құрылымын сақтап, тақырыбымызға байланысты хат құрастырып жаз.</a:t>
            </a:r>
            <a:endParaRPr lang="ru-RU" sz="3600" dirty="0"/>
          </a:p>
        </p:txBody>
      </p:sp>
      <p:sp>
        <p:nvSpPr>
          <p:cNvPr id="3" name="Объект 2"/>
          <p:cNvSpPr>
            <a:spLocks noGrp="1"/>
          </p:cNvSpPr>
          <p:nvPr>
            <p:ph idx="4294967295"/>
          </p:nvPr>
        </p:nvSpPr>
        <p:spPr>
          <a:xfrm>
            <a:off x="457200" y="1600201"/>
            <a:ext cx="8229600" cy="1612776"/>
          </a:xfrm>
        </p:spPr>
        <p:txBody>
          <a:bodyPr/>
          <a:lstStyle/>
          <a:p>
            <a:pPr marL="0" indent="0">
              <a:buNone/>
            </a:pPr>
            <a:endParaRPr lang="kk-KZ" dirty="0"/>
          </a:p>
          <a:p>
            <a:pPr marL="0" indent="0">
              <a:buNone/>
            </a:pPr>
            <a:endParaRPr lang="kk-KZ" dirty="0"/>
          </a:p>
          <a:p>
            <a:pPr marL="0" indent="0">
              <a:buNone/>
            </a:pPr>
            <a:endParaRPr lang="kk-KZ" dirty="0"/>
          </a:p>
        </p:txBody>
      </p:sp>
      <p:sp>
        <p:nvSpPr>
          <p:cNvPr id="7" name="Заголовок 1">
            <a:extLst>
              <a:ext uri="{FF2B5EF4-FFF2-40B4-BE49-F238E27FC236}">
                <a16:creationId xmlns:a16="http://schemas.microsoft.com/office/drawing/2014/main" id="{1F89E731-D8F6-4BC5-9E50-B5D7E6D2023B}"/>
              </a:ext>
            </a:extLst>
          </p:cNvPr>
          <p:cNvSpPr txBox="1">
            <a:spLocks/>
          </p:cNvSpPr>
          <p:nvPr/>
        </p:nvSpPr>
        <p:spPr>
          <a:xfrm>
            <a:off x="457200" y="1868549"/>
            <a:ext cx="8229600" cy="1560451"/>
          </a:xfrm>
          <a:prstGeom prst="roundRect">
            <a:avLst/>
          </a:prstGeom>
          <a:solidFill>
            <a:srgbClr val="66FFFF"/>
          </a:solidFill>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kk-KZ" sz="2900" b="1" dirty="0"/>
              <a:t>Дескриптор:</a:t>
            </a:r>
          </a:p>
          <a:p>
            <a:pPr algn="l"/>
            <a:r>
              <a:rPr lang="kk-KZ" sz="2500" dirty="0"/>
              <a:t> -хат құрылымын сақтап, хат құрастырып жазады. </a:t>
            </a:r>
          </a:p>
          <a:p>
            <a:endParaRPr lang="ru-RU" sz="3600" dirty="0"/>
          </a:p>
        </p:txBody>
      </p:sp>
      <p:sp>
        <p:nvSpPr>
          <p:cNvPr id="8" name="Заголовок 1">
            <a:extLst>
              <a:ext uri="{FF2B5EF4-FFF2-40B4-BE49-F238E27FC236}">
                <a16:creationId xmlns:a16="http://schemas.microsoft.com/office/drawing/2014/main" id="{E97408EC-F7E4-4EC8-93ED-F4E3AC805FF9}"/>
              </a:ext>
            </a:extLst>
          </p:cNvPr>
          <p:cNvSpPr txBox="1">
            <a:spLocks/>
          </p:cNvSpPr>
          <p:nvPr/>
        </p:nvSpPr>
        <p:spPr>
          <a:xfrm>
            <a:off x="449489" y="3762164"/>
            <a:ext cx="8229600" cy="2088232"/>
          </a:xfrm>
          <a:prstGeom prst="roundRect">
            <a:avLst/>
          </a:prstGeom>
          <a:solidFill>
            <a:srgbClr val="66FFFF"/>
          </a:solidFill>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kk-KZ" sz="2900" b="1" dirty="0"/>
              <a:t>Тірек сөздер:</a:t>
            </a:r>
          </a:p>
          <a:p>
            <a:pPr algn="l"/>
            <a:r>
              <a:rPr lang="kk-KZ" sz="2500" dirty="0"/>
              <a:t>Тарихтың атасы, Ұлы саяхатшы, Киренде аялдады, Вавилон шаһары.</a:t>
            </a:r>
          </a:p>
          <a:p>
            <a:endParaRPr lang="ru-RU" sz="3600" dirty="0"/>
          </a:p>
        </p:txBody>
      </p:sp>
    </p:spTree>
    <p:extLst>
      <p:ext uri="{BB962C8B-B14F-4D97-AF65-F5344CB8AC3E}">
        <p14:creationId xmlns:p14="http://schemas.microsoft.com/office/powerpoint/2010/main" val="27586855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a:extLst>
              <a:ext uri="{FF2B5EF4-FFF2-40B4-BE49-F238E27FC236}">
                <a16:creationId xmlns:a16="http://schemas.microsoft.com/office/drawing/2014/main" id="{D93F81F3-B43A-4439-B743-3D968EC8476F}"/>
              </a:ext>
            </a:extLst>
          </p:cNvPr>
          <p:cNvSpPr>
            <a:spLocks noGrp="1"/>
          </p:cNvSpPr>
          <p:nvPr>
            <p:ph type="title"/>
          </p:nvPr>
        </p:nvSpPr>
        <p:spPr>
          <a:xfrm>
            <a:off x="457200" y="548680"/>
            <a:ext cx="8229600" cy="657629"/>
          </a:xfrm>
          <a:prstGeom prst="roundRect">
            <a:avLst/>
          </a:prstGeom>
          <a:solidFill>
            <a:srgbClr val="66FFFF"/>
          </a:solidFill>
        </p:spPr>
        <p:style>
          <a:lnRef idx="2">
            <a:schemeClr val="accent1"/>
          </a:lnRef>
          <a:fillRef idx="1">
            <a:schemeClr val="lt1"/>
          </a:fillRef>
          <a:effectRef idx="0">
            <a:schemeClr val="accent1"/>
          </a:effectRef>
          <a:fontRef idx="minor">
            <a:schemeClr val="dk1"/>
          </a:fontRef>
        </p:style>
        <p:txBody>
          <a:bodyPr>
            <a:normAutofit/>
          </a:bodyPr>
          <a:lstStyle/>
          <a:p>
            <a:pPr algn="l"/>
            <a:r>
              <a:rPr lang="kk-KZ" sz="2800" b="1" dirty="0"/>
              <a:t>Ықтимал жауап:</a:t>
            </a:r>
            <a:endParaRPr lang="ru-RU" sz="2800" b="1" dirty="0"/>
          </a:p>
        </p:txBody>
      </p:sp>
      <p:sp>
        <p:nvSpPr>
          <p:cNvPr id="4" name="Объект 2">
            <a:extLst>
              <a:ext uri="{FF2B5EF4-FFF2-40B4-BE49-F238E27FC236}">
                <a16:creationId xmlns:a16="http://schemas.microsoft.com/office/drawing/2014/main" id="{C0427F03-522A-4FAE-AC83-25F2619BFB21}"/>
              </a:ext>
            </a:extLst>
          </p:cNvPr>
          <p:cNvSpPr txBox="1">
            <a:spLocks/>
          </p:cNvSpPr>
          <p:nvPr/>
        </p:nvSpPr>
        <p:spPr>
          <a:xfrm>
            <a:off x="457200" y="1600200"/>
            <a:ext cx="8229600" cy="4525963"/>
          </a:xfrm>
          <a:prstGeom prst="roundRect">
            <a:avLst/>
          </a:prstGeom>
        </p:spPr>
        <p:style>
          <a:lnRef idx="2">
            <a:schemeClr val="accent1"/>
          </a:lnRef>
          <a:fillRef idx="1">
            <a:schemeClr val="lt1"/>
          </a:fillRef>
          <a:effectRef idx="0">
            <a:schemeClr val="accent1"/>
          </a:effectRef>
          <a:fontRef idx="minor">
            <a:schemeClr val="dk1"/>
          </a:fontRef>
        </p:style>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0" indent="0">
              <a:buFont typeface="Arial" pitchFamily="34" charset="0"/>
              <a:buNone/>
            </a:pPr>
            <a:r>
              <a:rPr lang="kk-KZ" sz="2000" dirty="0">
                <a:solidFill>
                  <a:schemeClr val="tx1"/>
                </a:solidFill>
                <a:latin typeface="Times New Roman" panose="02020603050405020304" pitchFamily="18" charset="0"/>
                <a:ea typeface="Calibri" panose="020F0502020204030204" pitchFamily="34" charset="0"/>
              </a:rPr>
              <a:t>Сәлемдесу, қал-жағдай сұрау.</a:t>
            </a:r>
            <a:br>
              <a:rPr lang="kk-KZ" sz="2000" dirty="0">
                <a:solidFill>
                  <a:schemeClr val="tx1"/>
                </a:solidFill>
                <a:latin typeface="Times New Roman" panose="02020603050405020304" pitchFamily="18" charset="0"/>
                <a:ea typeface="Calibri" panose="020F0502020204030204" pitchFamily="34" charset="0"/>
              </a:rPr>
            </a:br>
            <a:r>
              <a:rPr lang="kk-KZ" sz="2000" dirty="0">
                <a:solidFill>
                  <a:schemeClr val="tx1"/>
                </a:solidFill>
                <a:latin typeface="Times New Roman" panose="02020603050405020304" pitchFamily="18" charset="0"/>
                <a:ea typeface="Calibri" panose="020F0502020204030204" pitchFamily="34" charset="0"/>
              </a:rPr>
              <a:t>Өзің жайлы қызықты ақпараттармен бөлісу.</a:t>
            </a:r>
            <a:br>
              <a:rPr lang="kk-KZ" sz="2000" dirty="0">
                <a:solidFill>
                  <a:schemeClr val="tx1"/>
                </a:solidFill>
                <a:latin typeface="Times New Roman" panose="02020603050405020304" pitchFamily="18" charset="0"/>
                <a:ea typeface="Calibri" panose="020F0502020204030204" pitchFamily="34" charset="0"/>
              </a:rPr>
            </a:br>
            <a:r>
              <a:rPr lang="kk-KZ" sz="2000" dirty="0">
                <a:solidFill>
                  <a:schemeClr val="tx1"/>
                </a:solidFill>
                <a:latin typeface="Times New Roman" panose="02020603050405020304" pitchFamily="18" charset="0"/>
                <a:ea typeface="Calibri" panose="020F0502020204030204" pitchFamily="34" charset="0"/>
              </a:rPr>
              <a:t>• Хат жолдайтын адамға өтініш не тілек айту.</a:t>
            </a:r>
            <a:br>
              <a:rPr lang="kk-KZ" sz="2000" dirty="0">
                <a:solidFill>
                  <a:schemeClr val="tx1"/>
                </a:solidFill>
                <a:latin typeface="Times New Roman" panose="02020603050405020304" pitchFamily="18" charset="0"/>
                <a:ea typeface="Calibri" panose="020F0502020204030204" pitchFamily="34" charset="0"/>
              </a:rPr>
            </a:br>
            <a:r>
              <a:rPr lang="kk-KZ" sz="2000" dirty="0">
                <a:solidFill>
                  <a:schemeClr val="tx1"/>
                </a:solidFill>
                <a:latin typeface="Times New Roman" panose="02020603050405020304" pitchFamily="18" charset="0"/>
                <a:ea typeface="Calibri" panose="020F0502020204030204" pitchFamily="34" charset="0"/>
              </a:rPr>
              <a:t>• Хат соңында қоштасу және хат иесін көрсету.</a:t>
            </a:r>
            <a:br>
              <a:rPr lang="kk-KZ" sz="2000" dirty="0">
                <a:solidFill>
                  <a:schemeClr val="tx1"/>
                </a:solidFill>
                <a:latin typeface="Times New Roman" panose="02020603050405020304" pitchFamily="18" charset="0"/>
                <a:ea typeface="Calibri" panose="020F0502020204030204" pitchFamily="34" charset="0"/>
              </a:rPr>
            </a:br>
            <a:r>
              <a:rPr lang="kk-KZ" sz="2000" dirty="0">
                <a:solidFill>
                  <a:schemeClr val="tx1"/>
                </a:solidFill>
                <a:latin typeface="Times New Roman" panose="02020603050405020304" pitchFamily="18" charset="0"/>
                <a:ea typeface="Calibri" panose="020F0502020204030204" pitchFamily="34" charset="0"/>
              </a:rPr>
              <a:t>• Хат жіберілген күнді белгілеп жазу.</a:t>
            </a:r>
            <a:br>
              <a:rPr lang="kk-KZ" sz="2000" dirty="0">
                <a:solidFill>
                  <a:schemeClr val="tx1"/>
                </a:solidFill>
                <a:latin typeface="Times New Roman" panose="02020603050405020304" pitchFamily="18" charset="0"/>
                <a:ea typeface="Calibri" panose="020F0502020204030204" pitchFamily="34" charset="0"/>
              </a:rPr>
            </a:br>
            <a:r>
              <a:rPr lang="kk-KZ" sz="2000" dirty="0">
                <a:solidFill>
                  <a:schemeClr val="tx1"/>
                </a:solidFill>
                <a:latin typeface="Times New Roman" panose="02020603050405020304" pitchFamily="18" charset="0"/>
                <a:ea typeface="Calibri" panose="020F0502020204030204" pitchFamily="34" charset="0"/>
              </a:rPr>
              <a:t>Хатты қағазға жазып, пошта арқылы жіберуге болады. Я болмаса, электронды пошта арқылы</a:t>
            </a:r>
            <a:br>
              <a:rPr lang="kk-KZ" sz="2000" dirty="0">
                <a:solidFill>
                  <a:schemeClr val="tx1"/>
                </a:solidFill>
                <a:latin typeface="Times New Roman" panose="02020603050405020304" pitchFamily="18" charset="0"/>
                <a:ea typeface="Calibri" panose="020F0502020204030204" pitchFamily="34" charset="0"/>
              </a:rPr>
            </a:br>
            <a:r>
              <a:rPr lang="kk-KZ" sz="2000" dirty="0">
                <a:solidFill>
                  <a:schemeClr val="tx1"/>
                </a:solidFill>
                <a:latin typeface="Times New Roman" panose="02020603050405020304" pitchFamily="18" charset="0"/>
                <a:ea typeface="Calibri" panose="020F0502020204030204" pitchFamily="34" charset="0"/>
              </a:rPr>
              <a:t>жіберуге болады. Түрлі мекеме, ұйым бірлестік, оқу орындарында белгілі бір адамды өмірбаяндық, біліктілік, кәсіптік, адамшылық тұрғыда жазбаша сипаттау мақсатында жиі жазылатын іс қағазының бір түрі.Белгілі адамның келесі бір адамға, бірлестікке, мекемеге арнап жазған жеке туындысын айтамыз. Жеке адамның өмір жолы мен қызметі хронологиялық тәртіпте жазылған ресми құжат.​</a:t>
            </a:r>
            <a:endParaRPr lang="ru-RU" sz="2000" dirty="0">
              <a:solidFill>
                <a:schemeClr val="tx1"/>
              </a:solidFill>
            </a:endParaRPr>
          </a:p>
        </p:txBody>
      </p:sp>
      <p:graphicFrame>
        <p:nvGraphicFramePr>
          <p:cNvPr id="5" name="Таблица 4">
            <a:extLst>
              <a:ext uri="{FF2B5EF4-FFF2-40B4-BE49-F238E27FC236}">
                <a16:creationId xmlns:a16="http://schemas.microsoft.com/office/drawing/2014/main" id="{A7D32238-C76D-4E42-B472-100841E7B9ED}"/>
              </a:ext>
            </a:extLst>
          </p:cNvPr>
          <p:cNvGraphicFramePr>
            <a:graphicFrameLocks noGrp="1"/>
          </p:cNvGraphicFramePr>
          <p:nvPr>
            <p:extLst>
              <p:ext uri="{D42A27DB-BD31-4B8C-83A1-F6EECF244321}">
                <p14:modId xmlns:p14="http://schemas.microsoft.com/office/powerpoint/2010/main" val="2518475914"/>
              </p:ext>
            </p:extLst>
          </p:nvPr>
        </p:nvGraphicFramePr>
        <p:xfrm>
          <a:off x="457200" y="1124744"/>
          <a:ext cx="8229600" cy="5395311"/>
        </p:xfrm>
        <a:graphic>
          <a:graphicData uri="http://schemas.openxmlformats.org/drawingml/2006/table">
            <a:tbl>
              <a:tblPr>
                <a:tableStyleId>{5C22544A-7EE6-4342-B048-85BDC9FD1C3A}</a:tableStyleId>
              </a:tblPr>
              <a:tblGrid>
                <a:gridCol w="8229600">
                  <a:extLst>
                    <a:ext uri="{9D8B030D-6E8A-4147-A177-3AD203B41FA5}">
                      <a16:colId xmlns:a16="http://schemas.microsoft.com/office/drawing/2014/main" val="2924711996"/>
                    </a:ext>
                  </a:extLst>
                </a:gridCol>
              </a:tblGrid>
              <a:tr h="5395311">
                <a:tc>
                  <a:txBody>
                    <a:bodyPr/>
                    <a:lstStyle/>
                    <a:p>
                      <a:pPr algn="l">
                        <a:lnSpc>
                          <a:spcPct val="107000"/>
                        </a:lnSpc>
                        <a:spcAft>
                          <a:spcPts val="800"/>
                        </a:spcAft>
                      </a:pPr>
                      <a:endParaRPr lang="kk-KZ" sz="1200" dirty="0">
                        <a:effectLst/>
                      </a:endParaRPr>
                    </a:p>
                    <a:p>
                      <a:pPr algn="l">
                        <a:lnSpc>
                          <a:spcPct val="107000"/>
                        </a:lnSpc>
                        <a:spcAft>
                          <a:spcPts val="800"/>
                        </a:spcAft>
                      </a:pPr>
                      <a:r>
                        <a:rPr lang="kk-KZ" sz="2000" b="1" dirty="0">
                          <a:effectLst/>
                        </a:rPr>
                        <a:t>Геродотқа хат</a:t>
                      </a:r>
                      <a:endParaRPr lang="ru-RU" sz="2000" b="1" dirty="0">
                        <a:effectLst/>
                      </a:endParaRPr>
                    </a:p>
                    <a:p>
                      <a:pPr algn="l">
                        <a:lnSpc>
                          <a:spcPct val="107000"/>
                        </a:lnSpc>
                        <a:spcAft>
                          <a:spcPts val="800"/>
                        </a:spcAft>
                      </a:pPr>
                      <a:r>
                        <a:rPr lang="kk-KZ" sz="2000" dirty="0">
                          <a:effectLst/>
                        </a:rPr>
                        <a:t>        Мен сіздің еңбектеріңіз туралы оқып жатырмын. Көп саяхат жасағаныңызды жақсы білем. Қай елдерді шарладыңыз? Көп саяхат жасағандықтан болар сіздің бойыңызда білуге деген құштарлық ерекше болар.  Екі мың жылдық тарихы бар  Мысыр пирамидаларын сіздей сипаттаған ешкім жоқ.</a:t>
                      </a:r>
                      <a:endParaRPr lang="ru-RU" sz="2000" dirty="0">
                        <a:effectLst/>
                      </a:endParaRPr>
                    </a:p>
                    <a:p>
                      <a:pPr algn="l">
                        <a:lnSpc>
                          <a:spcPct val="107000"/>
                        </a:lnSpc>
                        <a:spcAft>
                          <a:spcPts val="800"/>
                        </a:spcAft>
                      </a:pPr>
                      <a:r>
                        <a:rPr lang="kk-KZ" sz="2000" dirty="0">
                          <a:effectLst/>
                        </a:rPr>
                        <a:t>       Сонымен қатар, Украйна далаларында тіршілік еткен құпия көшпенділер:скифтер-сақтар туралы да қызықты мәліметтер қалдырыпсыз. Сіздің жазған мәліметтеріңіз әлемдегі бірқатар елдердің тарихын,салт-дәстүрін жаңғыртып жазуда басты құндылық болып саналды. Қазіргі уақытта тарих  ғылымындағы ашылып жатқан тың мәліметтер де сіздің жазбаларыңыздың шынайылығын толық растап отыр. Осындай үлкен ұлы мұра қалдырғаныңызға көп рақмет! Біз сіздің атыңызды, қалдырған мұраңызды сақтайтын боламыз.</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tc>
                <a:extLst>
                  <a:ext uri="{0D108BD9-81ED-4DB2-BD59-A6C34878D82A}">
                    <a16:rowId xmlns:a16="http://schemas.microsoft.com/office/drawing/2014/main" val="3556384296"/>
                  </a:ext>
                </a:extLst>
              </a:tr>
            </a:tbl>
          </a:graphicData>
        </a:graphic>
      </p:graphicFrame>
    </p:spTree>
    <p:extLst>
      <p:ext uri="{BB962C8B-B14F-4D97-AF65-F5344CB8AC3E}">
        <p14:creationId xmlns:p14="http://schemas.microsoft.com/office/powerpoint/2010/main" val="1773361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620688"/>
            <a:ext cx="7139136" cy="979604"/>
          </a:xfrm>
          <a:prstGeom prst="roundRect">
            <a:avLst/>
          </a:prstGeom>
          <a:solidFill>
            <a:srgbClr val="66FFFF"/>
          </a:solidFill>
        </p:spPr>
        <p:style>
          <a:lnRef idx="2">
            <a:schemeClr val="accent1"/>
          </a:lnRef>
          <a:fillRef idx="1">
            <a:schemeClr val="lt1"/>
          </a:fillRef>
          <a:effectRef idx="0">
            <a:schemeClr val="accent1"/>
          </a:effectRef>
          <a:fontRef idx="minor">
            <a:schemeClr val="dk1"/>
          </a:fontRef>
        </p:style>
        <p:txBody>
          <a:bodyPr>
            <a:normAutofit/>
          </a:bodyPr>
          <a:lstStyle/>
          <a:p>
            <a:r>
              <a:rPr lang="kk-KZ" sz="3600" b="1" dirty="0"/>
              <a:t>Анықтама бұрышы</a:t>
            </a:r>
            <a:endParaRPr lang="ru-RU" sz="3600" b="1" dirty="0"/>
          </a:p>
        </p:txBody>
      </p:sp>
      <p:cxnSp>
        <p:nvCxnSpPr>
          <p:cNvPr id="6" name="Прямая со стрелкой 5"/>
          <p:cNvCxnSpPr/>
          <p:nvPr/>
        </p:nvCxnSpPr>
        <p:spPr>
          <a:xfrm>
            <a:off x="3491880" y="2276872"/>
            <a:ext cx="1728192" cy="28803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p:nvPr/>
        </p:nvCxnSpPr>
        <p:spPr>
          <a:xfrm>
            <a:off x="3491880" y="3284984"/>
            <a:ext cx="1800200"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Прямая со стрелкой 11"/>
          <p:cNvCxnSpPr/>
          <p:nvPr/>
        </p:nvCxnSpPr>
        <p:spPr>
          <a:xfrm flipV="1">
            <a:off x="3491880" y="3284984"/>
            <a:ext cx="1800200" cy="17281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4" name="Объект 3">
            <a:extLst>
              <a:ext uri="{FF2B5EF4-FFF2-40B4-BE49-F238E27FC236}">
                <a16:creationId xmlns:a16="http://schemas.microsoft.com/office/drawing/2014/main" id="{78977FDE-904E-4E54-81B2-BB90C7691BBF}"/>
              </a:ext>
            </a:extLst>
          </p:cNvPr>
          <p:cNvGraphicFramePr>
            <a:graphicFrameLocks noGrp="1"/>
          </p:cNvGraphicFramePr>
          <p:nvPr>
            <p:ph idx="1"/>
            <p:extLst>
              <p:ext uri="{D42A27DB-BD31-4B8C-83A1-F6EECF244321}">
                <p14:modId xmlns:p14="http://schemas.microsoft.com/office/powerpoint/2010/main" val="8589481"/>
              </p:ext>
            </p:extLst>
          </p:nvPr>
        </p:nvGraphicFramePr>
        <p:xfrm>
          <a:off x="971600" y="1588352"/>
          <a:ext cx="7139136" cy="4284264"/>
        </p:xfrm>
        <a:graphic>
          <a:graphicData uri="http://schemas.openxmlformats.org/drawingml/2006/table">
            <a:tbl>
              <a:tblPr firstRow="1" firstCol="1" bandRow="1">
                <a:tableStyleId>{5C22544A-7EE6-4342-B048-85BDC9FD1C3A}</a:tableStyleId>
              </a:tblPr>
              <a:tblGrid>
                <a:gridCol w="7139136">
                  <a:extLst>
                    <a:ext uri="{9D8B030D-6E8A-4147-A177-3AD203B41FA5}">
                      <a16:colId xmlns:a16="http://schemas.microsoft.com/office/drawing/2014/main" val="385679001"/>
                    </a:ext>
                  </a:extLst>
                </a:gridCol>
              </a:tblGrid>
              <a:tr h="193775">
                <a:tc>
                  <a:txBody>
                    <a:bodyPr/>
                    <a:lstStyle/>
                    <a:p>
                      <a:pPr algn="ctr">
                        <a:lnSpc>
                          <a:spcPct val="107000"/>
                        </a:lnSpc>
                        <a:spcAft>
                          <a:spcPts val="800"/>
                        </a:spcAft>
                      </a:pP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70281682"/>
                  </a:ext>
                </a:extLst>
              </a:tr>
              <a:tr h="1862897">
                <a:tc>
                  <a:txBody>
                    <a:bodyPr/>
                    <a:lstStyle/>
                    <a:p>
                      <a:pPr algn="ctr">
                        <a:lnSpc>
                          <a:spcPct val="107000"/>
                        </a:lnSpc>
                        <a:spcAft>
                          <a:spcPts val="800"/>
                        </a:spcAft>
                      </a:pPr>
                      <a:r>
                        <a:rPr lang="kk-KZ" sz="2000" b="0" i="0" dirty="0">
                          <a:effectLst/>
                          <a:latin typeface="Times New Roman" pitchFamily="18" charset="0"/>
                          <a:ea typeface="Calibri"/>
                          <a:cs typeface="Times New Roman" pitchFamily="18" charset="0"/>
                        </a:rPr>
                        <a:t>Төл сөзді төлеу сөзге айналдыру.</a:t>
                      </a:r>
                      <a:endParaRPr lang="ru-RU" sz="2000" b="0" i="0" dirty="0">
                        <a:effectLst/>
                        <a:latin typeface="Times New Roman" pitchFamily="18" charset="0"/>
                        <a:ea typeface="Calibri"/>
                        <a:cs typeface="Times New Roman" pitchFamily="18" charset="0"/>
                      </a:endParaRPr>
                    </a:p>
                    <a:p>
                      <a:pPr algn="ctr">
                        <a:spcAft>
                          <a:spcPts val="0"/>
                        </a:spcAft>
                      </a:pPr>
                      <a:r>
                        <a:rPr lang="kk-KZ" sz="2000" b="0" i="0" dirty="0">
                          <a:effectLst/>
                          <a:latin typeface="Times New Roman" pitchFamily="18" charset="0"/>
                          <a:ea typeface="Calibri"/>
                          <a:cs typeface="Times New Roman" pitchFamily="18" charset="0"/>
                        </a:rPr>
                        <a:t>Төл сөз- өз сөзінің ішінде басқа біреудің сөзі ешбір өзгеріссіз берілген сөз болса,төлеу сөз- сөйлеуші өз сөзінің ішінде басқа біреудің сөзін өзгертіп, жалпы мазмұнын ғана сақтап айтқан сөзі.</a:t>
                      </a:r>
                      <a:endParaRPr lang="ru-RU" sz="2000" b="0" i="0" dirty="0">
                        <a:effectLst/>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val="641444932"/>
                  </a:ext>
                </a:extLst>
              </a:tr>
              <a:tr h="2227592">
                <a:tc>
                  <a:txBody>
                    <a:bodyPr/>
                    <a:lstStyle/>
                    <a:p>
                      <a:pPr algn="ctr">
                        <a:spcAft>
                          <a:spcPts val="0"/>
                        </a:spcAft>
                      </a:pPr>
                      <a:r>
                        <a:rPr lang="kk-KZ" sz="2000" b="0" i="0" dirty="0">
                          <a:effectLst/>
                          <a:latin typeface="Times New Roman" pitchFamily="18" charset="0"/>
                          <a:ea typeface="Calibri"/>
                          <a:cs typeface="Times New Roman" pitchFamily="18" charset="0"/>
                        </a:rPr>
                        <a:t>Мысалы: «Бес нәрседен қашық бол, бес нәрсеге асық бол»- деді Абай.</a:t>
                      </a:r>
                    </a:p>
                    <a:p>
                      <a:pPr algn="ctr">
                        <a:spcAft>
                          <a:spcPts val="0"/>
                        </a:spcAft>
                      </a:pPr>
                      <a:endParaRPr lang="ru-RU" sz="2000" b="0" i="0" dirty="0">
                        <a:effectLst/>
                        <a:latin typeface="Times New Roman" pitchFamily="18" charset="0"/>
                        <a:ea typeface="Calibri"/>
                        <a:cs typeface="Times New Roman" pitchFamily="18" charset="0"/>
                      </a:endParaRPr>
                    </a:p>
                    <a:p>
                      <a:pPr algn="ctr">
                        <a:spcAft>
                          <a:spcPts val="0"/>
                        </a:spcAft>
                      </a:pPr>
                      <a:r>
                        <a:rPr lang="kk-KZ" sz="2000" b="0" i="0" dirty="0">
                          <a:effectLst/>
                          <a:latin typeface="Times New Roman" pitchFamily="18" charset="0"/>
                          <a:ea typeface="Calibri"/>
                          <a:cs typeface="Times New Roman" pitchFamily="18" charset="0"/>
                        </a:rPr>
                        <a:t>Абай бес нәрседен қашық болу керектігін, бес нәрсеге асық болуды айтады.</a:t>
                      </a:r>
                      <a:endParaRPr lang="ru-RU" sz="2000" b="0" i="0" dirty="0">
                        <a:effectLst/>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val="1844337319"/>
                  </a:ext>
                </a:extLst>
              </a:tr>
            </a:tbl>
          </a:graphicData>
        </a:graphic>
      </p:graphicFrame>
    </p:spTree>
    <p:extLst>
      <p:ext uri="{BB962C8B-B14F-4D97-AF65-F5344CB8AC3E}">
        <p14:creationId xmlns:p14="http://schemas.microsoft.com/office/powerpoint/2010/main" val="125059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Рисунок 48"/>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9348" y="7978775"/>
            <a:ext cx="150019" cy="20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object 2"/>
          <p:cNvSpPr>
            <a:spLocks/>
          </p:cNvSpPr>
          <p:nvPr/>
        </p:nvSpPr>
        <p:spPr bwMode="auto">
          <a:xfrm>
            <a:off x="1043609" y="995834"/>
            <a:ext cx="7726683" cy="1224143"/>
          </a:xfrm>
          <a:custGeom>
            <a:avLst/>
            <a:gdLst>
              <a:gd name="T0" fmla="*/ 0 w 15238094"/>
              <a:gd name="T1" fmla="*/ 1229 h 1221740"/>
              <a:gd name="T2" fmla="*/ 15088 w 15238094"/>
              <a:gd name="T3" fmla="*/ 1229 h 1221740"/>
              <a:gd name="T4" fmla="*/ 15088 w 15238094"/>
              <a:gd name="T5" fmla="*/ 0 h 1221740"/>
              <a:gd name="T6" fmla="*/ 0 w 15238094"/>
              <a:gd name="T7" fmla="*/ 0 h 1221740"/>
              <a:gd name="T8" fmla="*/ 0 w 15238094"/>
              <a:gd name="T9" fmla="*/ 1229 h 1221740"/>
              <a:gd name="T10" fmla="*/ 0 60000 65536"/>
              <a:gd name="T11" fmla="*/ 0 60000 65536"/>
              <a:gd name="T12" fmla="*/ 0 60000 65536"/>
              <a:gd name="T13" fmla="*/ 0 60000 65536"/>
              <a:gd name="T14" fmla="*/ 0 60000 65536"/>
              <a:gd name="T15" fmla="*/ 0 w 15238094"/>
              <a:gd name="T16" fmla="*/ 0 h 1221740"/>
              <a:gd name="T17" fmla="*/ 15238094 w 15238094"/>
              <a:gd name="T18" fmla="*/ 1221740 h 1221740"/>
            </a:gdLst>
            <a:ahLst/>
            <a:cxnLst>
              <a:cxn ang="T10">
                <a:pos x="T0" y="T1"/>
              </a:cxn>
              <a:cxn ang="T11">
                <a:pos x="T2" y="T3"/>
              </a:cxn>
              <a:cxn ang="T12">
                <a:pos x="T4" y="T5"/>
              </a:cxn>
              <a:cxn ang="T13">
                <a:pos x="T6" y="T7"/>
              </a:cxn>
              <a:cxn ang="T14">
                <a:pos x="T8" y="T9"/>
              </a:cxn>
            </a:cxnLst>
            <a:rect l="T15" t="T16" r="T17" b="T18"/>
            <a:pathLst>
              <a:path w="15238094" h="1221740">
                <a:moveTo>
                  <a:pt x="0" y="1221663"/>
                </a:moveTo>
                <a:lnTo>
                  <a:pt x="15237736" y="1221663"/>
                </a:lnTo>
                <a:lnTo>
                  <a:pt x="15237736" y="0"/>
                </a:lnTo>
                <a:lnTo>
                  <a:pt x="0" y="0"/>
                </a:lnTo>
                <a:lnTo>
                  <a:pt x="0" y="1221663"/>
                </a:lnTo>
                <a:close/>
              </a:path>
            </a:pathLst>
          </a:custGeom>
          <a:solidFill>
            <a:srgbClr val="66FFFF"/>
          </a:solidFill>
          <a:ln w="57150">
            <a:solidFill>
              <a:srgbClr val="7030A0"/>
            </a:solidFill>
          </a:ln>
        </p:spPr>
        <p:txBody>
          <a:bodyPr lIns="0" tIns="0" rIns="0" bIns="0"/>
          <a:lstStyle/>
          <a:p>
            <a:r>
              <a:rPr lang="kk-KZ" b="1" i="1" dirty="0"/>
              <a:t>   </a:t>
            </a:r>
            <a:r>
              <a:rPr lang="kk-KZ" sz="2800" b="1" i="1" dirty="0"/>
              <a:t>3-тапсырма.</a:t>
            </a:r>
            <a:endParaRPr lang="ru-RU" sz="2800" b="1" dirty="0"/>
          </a:p>
          <a:p>
            <a:pPr algn="ctr"/>
            <a:r>
              <a:rPr lang="kk-KZ" sz="2400" b="1" i="1" dirty="0"/>
              <a:t>     Төмендегі сұрақтарға жауаптарымызды төл сөз      және төлеу сөз түрінде жазамыз.</a:t>
            </a:r>
            <a:endParaRPr lang="ru-RU" sz="2400" dirty="0"/>
          </a:p>
        </p:txBody>
      </p:sp>
      <p:cxnSp>
        <p:nvCxnSpPr>
          <p:cNvPr id="16" name="Google Shape;77;p1"/>
          <p:cNvCxnSpPr>
            <a:cxnSpLocks noChangeShapeType="1"/>
          </p:cNvCxnSpPr>
          <p:nvPr/>
        </p:nvCxnSpPr>
        <p:spPr bwMode="auto">
          <a:xfrm>
            <a:off x="159544" y="6621463"/>
            <a:ext cx="8796338" cy="25400"/>
          </a:xfrm>
          <a:prstGeom prst="straightConnector1">
            <a:avLst/>
          </a:prstGeom>
          <a:ln w="57150">
            <a:solidFill>
              <a:srgbClr val="33CCCC"/>
            </a:solidFill>
            <a:headEnd type="none" w="sm" len="sm"/>
            <a:tailEnd type="none" w="sm" len="sm"/>
          </a:ln>
        </p:spPr>
        <p:style>
          <a:lnRef idx="2">
            <a:schemeClr val="accent1"/>
          </a:lnRef>
          <a:fillRef idx="0">
            <a:schemeClr val="accent1"/>
          </a:fillRef>
          <a:effectRef idx="1">
            <a:schemeClr val="accent1"/>
          </a:effectRef>
          <a:fontRef idx="minor">
            <a:schemeClr val="tx1"/>
          </a:fontRef>
        </p:style>
      </p:cxnSp>
      <p:cxnSp>
        <p:nvCxnSpPr>
          <p:cNvPr id="19" name="Google Shape;78;p1"/>
          <p:cNvCxnSpPr>
            <a:cxnSpLocks noChangeShapeType="1"/>
          </p:cNvCxnSpPr>
          <p:nvPr/>
        </p:nvCxnSpPr>
        <p:spPr bwMode="auto">
          <a:xfrm>
            <a:off x="509540" y="5552728"/>
            <a:ext cx="8020050" cy="36512"/>
          </a:xfrm>
          <a:prstGeom prst="straightConnector1">
            <a:avLst/>
          </a:prstGeom>
          <a:ln w="38100">
            <a:headEnd type="none" w="sm" len="sm"/>
            <a:tailEnd type="none" w="sm" len="sm"/>
          </a:ln>
        </p:spPr>
        <p:style>
          <a:lnRef idx="1">
            <a:schemeClr val="accent5"/>
          </a:lnRef>
          <a:fillRef idx="0">
            <a:schemeClr val="accent5"/>
          </a:fillRef>
          <a:effectRef idx="0">
            <a:schemeClr val="accent5"/>
          </a:effectRef>
          <a:fontRef idx="minor">
            <a:schemeClr val="tx1"/>
          </a:fontRef>
        </p:style>
      </p:cxnSp>
      <p:graphicFrame>
        <p:nvGraphicFramePr>
          <p:cNvPr id="4" name="Таблица 3">
            <a:extLst>
              <a:ext uri="{FF2B5EF4-FFF2-40B4-BE49-F238E27FC236}">
                <a16:creationId xmlns:a16="http://schemas.microsoft.com/office/drawing/2014/main" id="{DC37F5F5-A890-43A5-B5E4-CBAF53DA9141}"/>
              </a:ext>
            </a:extLst>
          </p:cNvPr>
          <p:cNvGraphicFramePr>
            <a:graphicFrameLocks noGrp="1"/>
          </p:cNvGraphicFramePr>
          <p:nvPr>
            <p:extLst>
              <p:ext uri="{D42A27DB-BD31-4B8C-83A1-F6EECF244321}">
                <p14:modId xmlns:p14="http://schemas.microsoft.com/office/powerpoint/2010/main" val="2881191593"/>
              </p:ext>
            </p:extLst>
          </p:nvPr>
        </p:nvGraphicFramePr>
        <p:xfrm>
          <a:off x="899593" y="2256489"/>
          <a:ext cx="7056784" cy="1781240"/>
        </p:xfrm>
        <a:graphic>
          <a:graphicData uri="http://schemas.openxmlformats.org/drawingml/2006/table">
            <a:tbl>
              <a:tblPr>
                <a:tableStyleId>{5C22544A-7EE6-4342-B048-85BDC9FD1C3A}</a:tableStyleId>
              </a:tblPr>
              <a:tblGrid>
                <a:gridCol w="7056784">
                  <a:extLst>
                    <a:ext uri="{9D8B030D-6E8A-4147-A177-3AD203B41FA5}">
                      <a16:colId xmlns:a16="http://schemas.microsoft.com/office/drawing/2014/main" val="3445059060"/>
                    </a:ext>
                  </a:extLst>
                </a:gridCol>
              </a:tblGrid>
              <a:tr h="1781240">
                <a:tc>
                  <a:txBody>
                    <a:bodyPr/>
                    <a:lstStyle/>
                    <a:p>
                      <a:pPr marL="0" lvl="0" indent="0" algn="l">
                        <a:lnSpc>
                          <a:spcPct val="115000"/>
                        </a:lnSpc>
                        <a:buFont typeface="+mj-lt"/>
                        <a:buNone/>
                      </a:pPr>
                      <a:r>
                        <a:rPr lang="kk-KZ" sz="2000" b="1" dirty="0">
                          <a:effectLst/>
                        </a:rPr>
                        <a:t>Сұрақтар:</a:t>
                      </a:r>
                    </a:p>
                    <a:p>
                      <a:pPr marL="342900" lvl="0" indent="-342900" algn="l">
                        <a:lnSpc>
                          <a:spcPct val="115000"/>
                        </a:lnSpc>
                        <a:buFont typeface="+mj-lt"/>
                        <a:buAutoNum type="arabicPeriod"/>
                      </a:pPr>
                      <a:r>
                        <a:rPr lang="kk-KZ" sz="2000" dirty="0">
                          <a:effectLst/>
                        </a:rPr>
                        <a:t>Геродот саяхатының ерекшелігі неде?</a:t>
                      </a:r>
                      <a:endParaRPr lang="ru-RU" sz="2000" dirty="0">
                        <a:effectLst/>
                      </a:endParaRPr>
                    </a:p>
                    <a:p>
                      <a:pPr marL="342900" lvl="0" indent="-342900" algn="l">
                        <a:lnSpc>
                          <a:spcPct val="115000"/>
                        </a:lnSpc>
                        <a:buFont typeface="+mj-lt"/>
                        <a:buAutoNum type="arabicPeriod"/>
                      </a:pPr>
                      <a:r>
                        <a:rPr lang="kk-KZ" sz="2000" dirty="0">
                          <a:effectLst/>
                        </a:rPr>
                        <a:t>Оның мақсаты не болды?</a:t>
                      </a:r>
                      <a:endParaRPr lang="ru-RU" sz="2000" dirty="0">
                        <a:effectLst/>
                      </a:endParaRPr>
                    </a:p>
                    <a:p>
                      <a:pPr marL="342900" lvl="0" indent="-342900" algn="l">
                        <a:lnSpc>
                          <a:spcPct val="115000"/>
                        </a:lnSpc>
                        <a:spcAft>
                          <a:spcPts val="1000"/>
                        </a:spcAft>
                        <a:buFont typeface="+mj-lt"/>
                        <a:buAutoNum type="arabicPeriod"/>
                      </a:pPr>
                      <a:r>
                        <a:rPr lang="kk-KZ" sz="2000" dirty="0">
                          <a:effectLst/>
                        </a:rPr>
                        <a:t>Оны неге «Тарихтың атасы» деп атаған?</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tc>
                <a:extLst>
                  <a:ext uri="{0D108BD9-81ED-4DB2-BD59-A6C34878D82A}">
                    <a16:rowId xmlns:a16="http://schemas.microsoft.com/office/drawing/2014/main" val="2304999950"/>
                  </a:ext>
                </a:extLst>
              </a:tr>
            </a:tbl>
          </a:graphicData>
        </a:graphic>
      </p:graphicFrame>
      <p:sp>
        <p:nvSpPr>
          <p:cNvPr id="12" name="Объект 2">
            <a:extLst>
              <a:ext uri="{FF2B5EF4-FFF2-40B4-BE49-F238E27FC236}">
                <a16:creationId xmlns:a16="http://schemas.microsoft.com/office/drawing/2014/main" id="{E64A2175-B297-4DF8-B6DA-60D8627A78FE}"/>
              </a:ext>
            </a:extLst>
          </p:cNvPr>
          <p:cNvSpPr txBox="1">
            <a:spLocks/>
          </p:cNvSpPr>
          <p:nvPr/>
        </p:nvSpPr>
        <p:spPr>
          <a:xfrm>
            <a:off x="2195737" y="4116900"/>
            <a:ext cx="4464496" cy="1395591"/>
          </a:xfrm>
          <a:prstGeom prst="round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kk-KZ" sz="2000" b="1" dirty="0">
                <a:solidFill>
                  <a:schemeClr val="tx1"/>
                </a:solidFill>
              </a:rPr>
              <a:t>Дескриптор:</a:t>
            </a:r>
          </a:p>
          <a:p>
            <a:pPr marL="342900" indent="-342900">
              <a:buFontTx/>
              <a:buChar char="-"/>
            </a:pPr>
            <a:r>
              <a:rPr lang="ru-KZ" sz="2000" dirty="0" err="1">
                <a:solidFill>
                  <a:schemeClr val="tx1"/>
                </a:solidFill>
              </a:rPr>
              <a:t>мәтін</a:t>
            </a:r>
            <a:r>
              <a:rPr lang="ru-KZ" sz="2000" dirty="0">
                <a:solidFill>
                  <a:schemeClr val="tx1"/>
                </a:solidFill>
              </a:rPr>
              <a:t> </a:t>
            </a:r>
            <a:r>
              <a:rPr lang="ru-KZ" sz="2000" dirty="0" err="1">
                <a:solidFill>
                  <a:schemeClr val="tx1"/>
                </a:solidFill>
              </a:rPr>
              <a:t>мазмұнын</a:t>
            </a:r>
            <a:r>
              <a:rPr lang="ru-KZ" sz="2000" dirty="0">
                <a:solidFill>
                  <a:schemeClr val="tx1"/>
                </a:solidFill>
              </a:rPr>
              <a:t> </a:t>
            </a:r>
            <a:r>
              <a:rPr lang="ru-KZ" sz="2000" dirty="0" err="1">
                <a:solidFill>
                  <a:schemeClr val="tx1"/>
                </a:solidFill>
              </a:rPr>
              <a:t>түсінеді</a:t>
            </a:r>
            <a:r>
              <a:rPr lang="ru-KZ" sz="2000" dirty="0">
                <a:solidFill>
                  <a:schemeClr val="tx1"/>
                </a:solidFill>
              </a:rPr>
              <a:t>;</a:t>
            </a:r>
          </a:p>
          <a:p>
            <a:pPr marL="342900" indent="-342900">
              <a:buFontTx/>
              <a:buChar char="-"/>
            </a:pPr>
            <a:r>
              <a:rPr lang="ru-KZ" sz="2000" dirty="0" err="1">
                <a:solidFill>
                  <a:schemeClr val="tx1"/>
                </a:solidFill>
              </a:rPr>
              <a:t>сұрақтарға</a:t>
            </a:r>
            <a:r>
              <a:rPr lang="ru-KZ" sz="2000" dirty="0">
                <a:solidFill>
                  <a:schemeClr val="tx1"/>
                </a:solidFill>
              </a:rPr>
              <a:t> </a:t>
            </a:r>
            <a:r>
              <a:rPr lang="ru-KZ" sz="2000" dirty="0" err="1">
                <a:solidFill>
                  <a:schemeClr val="tx1"/>
                </a:solidFill>
              </a:rPr>
              <a:t>жауап</a:t>
            </a:r>
            <a:r>
              <a:rPr lang="ru-KZ" sz="2000" dirty="0">
                <a:solidFill>
                  <a:schemeClr val="tx1"/>
                </a:solidFill>
              </a:rPr>
              <a:t> </a:t>
            </a:r>
            <a:r>
              <a:rPr lang="ru-KZ" sz="2000" dirty="0" err="1">
                <a:solidFill>
                  <a:schemeClr val="tx1"/>
                </a:solidFill>
              </a:rPr>
              <a:t>береді</a:t>
            </a:r>
            <a:r>
              <a:rPr lang="ru-KZ" sz="2000" dirty="0">
                <a:solidFill>
                  <a:schemeClr val="tx1"/>
                </a:solidFill>
              </a:rPr>
              <a:t>.</a:t>
            </a:r>
            <a:endParaRPr lang="kk-KZ" sz="2000" dirty="0">
              <a:solidFill>
                <a:schemeClr val="tx1"/>
              </a:solidFill>
            </a:endParaRPr>
          </a:p>
          <a:p>
            <a:endParaRPr lang="ru-RU" sz="2000" dirty="0"/>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Рисунок 48"/>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9348" y="7978775"/>
            <a:ext cx="150019" cy="20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object 2"/>
          <p:cNvSpPr>
            <a:spLocks/>
          </p:cNvSpPr>
          <p:nvPr/>
        </p:nvSpPr>
        <p:spPr bwMode="auto">
          <a:xfrm>
            <a:off x="397110" y="977900"/>
            <a:ext cx="8424936" cy="1154956"/>
          </a:xfrm>
          <a:custGeom>
            <a:avLst/>
            <a:gdLst>
              <a:gd name="T0" fmla="*/ 0 w 15238094"/>
              <a:gd name="T1" fmla="*/ 1229 h 1221740"/>
              <a:gd name="T2" fmla="*/ 15088 w 15238094"/>
              <a:gd name="T3" fmla="*/ 1229 h 1221740"/>
              <a:gd name="T4" fmla="*/ 15088 w 15238094"/>
              <a:gd name="T5" fmla="*/ 0 h 1221740"/>
              <a:gd name="T6" fmla="*/ 0 w 15238094"/>
              <a:gd name="T7" fmla="*/ 0 h 1221740"/>
              <a:gd name="T8" fmla="*/ 0 w 15238094"/>
              <a:gd name="T9" fmla="*/ 1229 h 1221740"/>
              <a:gd name="T10" fmla="*/ 0 60000 65536"/>
              <a:gd name="T11" fmla="*/ 0 60000 65536"/>
              <a:gd name="T12" fmla="*/ 0 60000 65536"/>
              <a:gd name="T13" fmla="*/ 0 60000 65536"/>
              <a:gd name="T14" fmla="*/ 0 60000 65536"/>
              <a:gd name="T15" fmla="*/ 0 w 15238094"/>
              <a:gd name="T16" fmla="*/ 0 h 1221740"/>
              <a:gd name="T17" fmla="*/ 15238094 w 15238094"/>
              <a:gd name="T18" fmla="*/ 1221740 h 1221740"/>
            </a:gdLst>
            <a:ahLst/>
            <a:cxnLst>
              <a:cxn ang="T10">
                <a:pos x="T0" y="T1"/>
              </a:cxn>
              <a:cxn ang="T11">
                <a:pos x="T2" y="T3"/>
              </a:cxn>
              <a:cxn ang="T12">
                <a:pos x="T4" y="T5"/>
              </a:cxn>
              <a:cxn ang="T13">
                <a:pos x="T6" y="T7"/>
              </a:cxn>
              <a:cxn ang="T14">
                <a:pos x="T8" y="T9"/>
              </a:cxn>
            </a:cxnLst>
            <a:rect l="T15" t="T16" r="T17" b="T18"/>
            <a:pathLst>
              <a:path w="15238094" h="1221740">
                <a:moveTo>
                  <a:pt x="0" y="1221663"/>
                </a:moveTo>
                <a:lnTo>
                  <a:pt x="15237736" y="1221663"/>
                </a:lnTo>
                <a:lnTo>
                  <a:pt x="15237736" y="0"/>
                </a:lnTo>
                <a:lnTo>
                  <a:pt x="0" y="0"/>
                </a:lnTo>
                <a:lnTo>
                  <a:pt x="0" y="1221663"/>
                </a:lnTo>
                <a:close/>
              </a:path>
            </a:pathLst>
          </a:custGeom>
          <a:solidFill>
            <a:srgbClr val="66FFFF"/>
          </a:solidFill>
          <a:ln w="57150">
            <a:solidFill>
              <a:srgbClr val="7030A0"/>
            </a:solidFill>
          </a:ln>
        </p:spPr>
        <p:txBody>
          <a:bodyPr lIns="0" tIns="0" rIns="0" bIns="0"/>
          <a:lstStyle/>
          <a:p>
            <a:pPr algn="ctr"/>
            <a:endParaRPr lang="kk-KZ" b="1" i="1" dirty="0"/>
          </a:p>
          <a:p>
            <a:pPr algn="ctr"/>
            <a:r>
              <a:rPr lang="kk-KZ" sz="2400" b="1" i="1" dirty="0"/>
              <a:t>Өз жауабыңызды тексеріп көріңіз!</a:t>
            </a:r>
          </a:p>
          <a:p>
            <a:r>
              <a:rPr lang="kk-KZ" sz="2400" b="1" i="1" dirty="0"/>
              <a:t>       Ықтимал жауап:</a:t>
            </a:r>
          </a:p>
          <a:p>
            <a:pPr algn="ctr"/>
            <a:endParaRPr lang="ru-RU" sz="2400" dirty="0"/>
          </a:p>
        </p:txBody>
      </p:sp>
      <p:cxnSp>
        <p:nvCxnSpPr>
          <p:cNvPr id="16" name="Google Shape;77;p1"/>
          <p:cNvCxnSpPr>
            <a:cxnSpLocks noChangeShapeType="1"/>
          </p:cNvCxnSpPr>
          <p:nvPr/>
        </p:nvCxnSpPr>
        <p:spPr bwMode="auto">
          <a:xfrm>
            <a:off x="159544" y="6621463"/>
            <a:ext cx="8796338" cy="25400"/>
          </a:xfrm>
          <a:prstGeom prst="straightConnector1">
            <a:avLst/>
          </a:prstGeom>
          <a:ln w="57150">
            <a:solidFill>
              <a:srgbClr val="33CCCC"/>
            </a:solidFill>
            <a:headEnd type="none" w="sm" len="sm"/>
            <a:tailEnd type="none" w="sm" len="sm"/>
          </a:ln>
        </p:spPr>
        <p:style>
          <a:lnRef idx="2">
            <a:schemeClr val="accent1"/>
          </a:lnRef>
          <a:fillRef idx="0">
            <a:schemeClr val="accent1"/>
          </a:fillRef>
          <a:effectRef idx="1">
            <a:schemeClr val="accent1"/>
          </a:effectRef>
          <a:fontRef idx="minor">
            <a:schemeClr val="tx1"/>
          </a:fontRef>
        </p:style>
      </p:cxnSp>
      <p:cxnSp>
        <p:nvCxnSpPr>
          <p:cNvPr id="19" name="Google Shape;78;p1"/>
          <p:cNvCxnSpPr>
            <a:cxnSpLocks noChangeShapeType="1"/>
          </p:cNvCxnSpPr>
          <p:nvPr/>
        </p:nvCxnSpPr>
        <p:spPr bwMode="auto">
          <a:xfrm>
            <a:off x="567929" y="6364288"/>
            <a:ext cx="8020050" cy="36512"/>
          </a:xfrm>
          <a:prstGeom prst="straightConnector1">
            <a:avLst/>
          </a:prstGeom>
          <a:ln w="38100">
            <a:headEnd type="none" w="sm" len="sm"/>
            <a:tailEnd type="none" w="sm" len="sm"/>
          </a:ln>
        </p:spPr>
        <p:style>
          <a:lnRef idx="1">
            <a:schemeClr val="accent5"/>
          </a:lnRef>
          <a:fillRef idx="0">
            <a:schemeClr val="accent5"/>
          </a:fillRef>
          <a:effectRef idx="0">
            <a:schemeClr val="accent5"/>
          </a:effectRef>
          <a:fontRef idx="minor">
            <a:schemeClr val="tx1"/>
          </a:fontRef>
        </p:style>
      </p:cxnSp>
      <p:graphicFrame>
        <p:nvGraphicFramePr>
          <p:cNvPr id="2" name="Таблица 1">
            <a:extLst>
              <a:ext uri="{FF2B5EF4-FFF2-40B4-BE49-F238E27FC236}">
                <a16:creationId xmlns:a16="http://schemas.microsoft.com/office/drawing/2014/main" id="{9B1B4F53-C1A1-4A6F-A205-556D59D24474}"/>
              </a:ext>
            </a:extLst>
          </p:cNvPr>
          <p:cNvGraphicFramePr>
            <a:graphicFrameLocks noGrp="1"/>
          </p:cNvGraphicFramePr>
          <p:nvPr>
            <p:extLst>
              <p:ext uri="{D42A27DB-BD31-4B8C-83A1-F6EECF244321}">
                <p14:modId xmlns:p14="http://schemas.microsoft.com/office/powerpoint/2010/main" val="1544513602"/>
              </p:ext>
            </p:extLst>
          </p:nvPr>
        </p:nvGraphicFramePr>
        <p:xfrm>
          <a:off x="639366" y="2169369"/>
          <a:ext cx="7948613" cy="3674218"/>
        </p:xfrm>
        <a:graphic>
          <a:graphicData uri="http://schemas.openxmlformats.org/drawingml/2006/table">
            <a:tbl>
              <a:tblPr>
                <a:tableStyleId>{5C22544A-7EE6-4342-B048-85BDC9FD1C3A}</a:tableStyleId>
              </a:tblPr>
              <a:tblGrid>
                <a:gridCol w="7948613">
                  <a:extLst>
                    <a:ext uri="{9D8B030D-6E8A-4147-A177-3AD203B41FA5}">
                      <a16:colId xmlns:a16="http://schemas.microsoft.com/office/drawing/2014/main" val="10640139"/>
                    </a:ext>
                  </a:extLst>
                </a:gridCol>
              </a:tblGrid>
              <a:tr h="3674218">
                <a:tc>
                  <a:txBody>
                    <a:bodyPr/>
                    <a:lstStyle/>
                    <a:p>
                      <a:pPr marL="342900" lvl="0" indent="-342900" algn="l">
                        <a:lnSpc>
                          <a:spcPct val="115000"/>
                        </a:lnSpc>
                        <a:buFont typeface="+mj-lt"/>
                        <a:buAutoNum type="arabicPeriod"/>
                      </a:pPr>
                      <a:endParaRPr lang="kk-KZ" sz="2000" b="1" dirty="0">
                        <a:effectLst/>
                      </a:endParaRPr>
                    </a:p>
                    <a:p>
                      <a:pPr marL="342900" lvl="0" indent="-342900" algn="l">
                        <a:lnSpc>
                          <a:spcPct val="115000"/>
                        </a:lnSpc>
                        <a:buFont typeface="+mj-lt"/>
                        <a:buAutoNum type="arabicPeriod"/>
                      </a:pPr>
                      <a:r>
                        <a:rPr lang="kk-KZ" sz="2200" b="0" dirty="0">
                          <a:effectLst/>
                        </a:rPr>
                        <a:t>Геродот бүкіл ғұмырын саяхатқа арнады,- деді ғалымдар. (Төл сөз)</a:t>
                      </a:r>
                      <a:endParaRPr lang="ru-RU" sz="2200" b="0" dirty="0">
                        <a:effectLst/>
                      </a:endParaRPr>
                    </a:p>
                    <a:p>
                      <a:pPr marL="342900" lvl="0" indent="-342900" algn="l">
                        <a:lnSpc>
                          <a:spcPct val="115000"/>
                        </a:lnSpc>
                        <a:buFont typeface="+mj-lt"/>
                        <a:buAutoNum type="arabicPeriod"/>
                      </a:pPr>
                      <a:r>
                        <a:rPr lang="kk-KZ" sz="2200" b="0" dirty="0">
                          <a:effectLst/>
                        </a:rPr>
                        <a:t>Геродот табиғи ескерткіштер мен өзі жүрген аймақтардың ерекшеліктерін байыптап қарап, дәл сипаттап отырғанын айтты. (Төлеу сөз)</a:t>
                      </a:r>
                      <a:endParaRPr lang="ru-RU" sz="2200" b="0" dirty="0">
                        <a:effectLst/>
                      </a:endParaRPr>
                    </a:p>
                    <a:p>
                      <a:pPr marL="342900" lvl="0" indent="-342900" algn="l">
                        <a:lnSpc>
                          <a:spcPct val="115000"/>
                        </a:lnSpc>
                        <a:spcAft>
                          <a:spcPts val="1000"/>
                        </a:spcAft>
                        <a:buFont typeface="+mj-lt"/>
                        <a:buAutoNum type="arabicPeriod"/>
                      </a:pPr>
                      <a:r>
                        <a:rPr lang="kk-KZ" sz="2200" b="0" dirty="0">
                          <a:effectLst/>
                        </a:rPr>
                        <a:t>Геродот көрген, естіген, оқыған материалдарын жинақтап, артына «Тарих» атты үлкен еңбек қалдырғанын айтты. (Төлеу сөз)</a:t>
                      </a:r>
                      <a:endParaRPr lang="ru-RU" sz="2200" b="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tc>
                <a:extLst>
                  <a:ext uri="{0D108BD9-81ED-4DB2-BD59-A6C34878D82A}">
                    <a16:rowId xmlns:a16="http://schemas.microsoft.com/office/drawing/2014/main" val="4108801934"/>
                  </a:ext>
                </a:extLst>
              </a:tr>
            </a:tbl>
          </a:graphicData>
        </a:graphic>
      </p:graphicFrame>
    </p:spTree>
    <p:extLst>
      <p:ext uri="{BB962C8B-B14F-4D97-AF65-F5344CB8AC3E}">
        <p14:creationId xmlns:p14="http://schemas.microsoft.com/office/powerpoint/2010/main" val="1903453006"/>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519721"/>
            <a:ext cx="8229600" cy="1000132"/>
          </a:xfrm>
          <a:prstGeom prst="roundRect">
            <a:avLst/>
          </a:prstGeom>
          <a:solidFill>
            <a:srgbClr val="66FFFF"/>
          </a:solidFill>
        </p:spPr>
        <p:style>
          <a:lnRef idx="2">
            <a:schemeClr val="accent1"/>
          </a:lnRef>
          <a:fillRef idx="1">
            <a:schemeClr val="lt1"/>
          </a:fillRef>
          <a:effectRef idx="0">
            <a:schemeClr val="accent1"/>
          </a:effectRef>
          <a:fontRef idx="minor">
            <a:schemeClr val="dk1"/>
          </a:fontRef>
        </p:style>
        <p:txBody>
          <a:bodyPr>
            <a:normAutofit/>
          </a:bodyPr>
          <a:lstStyle/>
          <a:p>
            <a:pPr algn="l"/>
            <a:r>
              <a:rPr lang="kk-KZ" b="1"/>
              <a:t>      </a:t>
            </a:r>
            <a:r>
              <a:rPr lang="kk-KZ" b="1">
                <a:solidFill>
                  <a:schemeClr val="tx1"/>
                </a:solidFill>
                <a:latin typeface="Times New Roman" panose="02020603050405020304" pitchFamily="18" charset="0"/>
                <a:cs typeface="Times New Roman" panose="02020603050405020304" pitchFamily="18" charset="0"/>
              </a:rPr>
              <a:t>Бүгінгі </a:t>
            </a:r>
            <a:r>
              <a:rPr lang="kk-KZ" b="1" dirty="0">
                <a:solidFill>
                  <a:schemeClr val="tx1"/>
                </a:solidFill>
                <a:latin typeface="Times New Roman" panose="02020603050405020304" pitchFamily="18" charset="0"/>
                <a:cs typeface="Times New Roman" panose="02020603050405020304" pitchFamily="18" charset="0"/>
              </a:rPr>
              <a:t>сабақта: </a:t>
            </a:r>
            <a:endParaRPr lang="ru-RU" b="1" dirty="0"/>
          </a:p>
        </p:txBody>
      </p:sp>
      <p:sp>
        <p:nvSpPr>
          <p:cNvPr id="3" name="Объект 2"/>
          <p:cNvSpPr>
            <a:spLocks noGrp="1"/>
          </p:cNvSpPr>
          <p:nvPr>
            <p:ph idx="1"/>
          </p:nvPr>
        </p:nvSpPr>
        <p:spPr>
          <a:xfrm>
            <a:off x="683568" y="1772816"/>
            <a:ext cx="7776864" cy="3989040"/>
          </a:xfrm>
        </p:spPr>
        <p:style>
          <a:lnRef idx="2">
            <a:schemeClr val="accent1"/>
          </a:lnRef>
          <a:fillRef idx="1">
            <a:schemeClr val="lt1"/>
          </a:fillRef>
          <a:effectRef idx="0">
            <a:schemeClr val="accent1"/>
          </a:effectRef>
          <a:fontRef idx="minor">
            <a:schemeClr val="dk1"/>
          </a:fontRef>
        </p:style>
        <p:txBody>
          <a:bodyPr>
            <a:normAutofit/>
          </a:bodyPr>
          <a:lstStyle/>
          <a:p>
            <a:r>
              <a:rPr lang="kk-KZ" sz="3600" dirty="0"/>
              <a:t>Бос уақытта саяхаттау туралы ақпарат алдыңыз.</a:t>
            </a:r>
          </a:p>
          <a:p>
            <a:r>
              <a:rPr lang="kk-KZ" sz="3600" dirty="0"/>
              <a:t>Тыңдалған мәтін мазмұны негізінде сұрақтарға жауап бердіңіз.</a:t>
            </a:r>
          </a:p>
          <a:p>
            <a:r>
              <a:rPr lang="kk-KZ" sz="3600" dirty="0"/>
              <a:t>Өз пікірлеріңізді сенімді дәлелдедіңіз</a:t>
            </a:r>
            <a:r>
              <a:rPr lang="kk-KZ" dirty="0"/>
              <a:t>.</a:t>
            </a:r>
            <a:endParaRPr lang="ru-RU" dirty="0"/>
          </a:p>
        </p:txBody>
      </p:sp>
      <p:graphicFrame>
        <p:nvGraphicFramePr>
          <p:cNvPr id="4" name="Таблица 3">
            <a:extLst>
              <a:ext uri="{FF2B5EF4-FFF2-40B4-BE49-F238E27FC236}">
                <a16:creationId xmlns:a16="http://schemas.microsoft.com/office/drawing/2014/main" id="{22A3E962-7822-4C76-86AC-EFB3C18EBC1C}"/>
              </a:ext>
            </a:extLst>
          </p:cNvPr>
          <p:cNvGraphicFramePr>
            <a:graphicFrameLocks noGrp="1"/>
          </p:cNvGraphicFramePr>
          <p:nvPr>
            <p:extLst>
              <p:ext uri="{D42A27DB-BD31-4B8C-83A1-F6EECF244321}">
                <p14:modId xmlns:p14="http://schemas.microsoft.com/office/powerpoint/2010/main" val="1700425171"/>
              </p:ext>
            </p:extLst>
          </p:nvPr>
        </p:nvGraphicFramePr>
        <p:xfrm>
          <a:off x="683568" y="1772816"/>
          <a:ext cx="7776864" cy="3989040"/>
        </p:xfrm>
        <a:graphic>
          <a:graphicData uri="http://schemas.openxmlformats.org/drawingml/2006/table">
            <a:tbl>
              <a:tblPr>
                <a:tableStyleId>{5C22544A-7EE6-4342-B048-85BDC9FD1C3A}</a:tableStyleId>
              </a:tblPr>
              <a:tblGrid>
                <a:gridCol w="7776864">
                  <a:extLst>
                    <a:ext uri="{9D8B030D-6E8A-4147-A177-3AD203B41FA5}">
                      <a16:colId xmlns:a16="http://schemas.microsoft.com/office/drawing/2014/main" val="3509208092"/>
                    </a:ext>
                  </a:extLst>
                </a:gridCol>
              </a:tblGrid>
              <a:tr h="3989040">
                <a:tc>
                  <a:txBody>
                    <a:bodyPr/>
                    <a:lstStyle/>
                    <a:p>
                      <a:pPr marL="342900" lvl="0" indent="-342900" algn="just">
                        <a:lnSpc>
                          <a:spcPct val="106000"/>
                        </a:lnSpc>
                        <a:spcAft>
                          <a:spcPts val="800"/>
                        </a:spcAft>
                        <a:buFont typeface="Symbol" panose="05050102010706020507" pitchFamily="18" charset="2"/>
                        <a:buChar char=""/>
                      </a:pPr>
                      <a:r>
                        <a:rPr lang="kk-KZ" sz="3200" dirty="0">
                          <a:effectLst/>
                        </a:rPr>
                        <a:t>Мәтін мазмұнын түсіндіңіз.</a:t>
                      </a:r>
                      <a:endParaRPr lang="ru-RU" sz="3200" dirty="0">
                        <a:effectLst/>
                      </a:endParaRPr>
                    </a:p>
                    <a:p>
                      <a:pPr marL="342900" lvl="0" indent="-342900" algn="l">
                        <a:buFont typeface="Symbol" panose="05050102010706020507" pitchFamily="18" charset="2"/>
                        <a:buChar char=""/>
                      </a:pPr>
                      <a:r>
                        <a:rPr lang="kk-KZ" sz="3200" dirty="0">
                          <a:effectLst/>
                        </a:rPr>
                        <a:t>Хат құрылымын сақтап жаздыңыз.</a:t>
                      </a:r>
                      <a:endParaRPr lang="ru-RU" sz="3200" dirty="0">
                        <a:effectLst/>
                      </a:endParaRPr>
                    </a:p>
                    <a:p>
                      <a:pPr marL="342900" lvl="0" indent="-342900" algn="just">
                        <a:lnSpc>
                          <a:spcPct val="106000"/>
                        </a:lnSpc>
                        <a:spcAft>
                          <a:spcPts val="800"/>
                        </a:spcAft>
                        <a:buFont typeface="Symbol" panose="05050102010706020507" pitchFamily="18" charset="2"/>
                        <a:buChar char=""/>
                      </a:pPr>
                      <a:r>
                        <a:rPr lang="kk-KZ" sz="3200" dirty="0">
                          <a:effectLst/>
                        </a:rPr>
                        <a:t>Төл сөзді төлеу сөзге айналдырдыңыз.</a:t>
                      </a:r>
                      <a:endParaRPr lang="ru-RU" sz="3200" dirty="0">
                        <a:effectLst/>
                      </a:endParaRPr>
                    </a:p>
                    <a:p>
                      <a:pPr marL="342900" lvl="0" indent="-342900" algn="just">
                        <a:lnSpc>
                          <a:spcPct val="106000"/>
                        </a:lnSpc>
                        <a:spcAft>
                          <a:spcPts val="800"/>
                        </a:spcAft>
                        <a:buFont typeface="Symbol" panose="05050102010706020507" pitchFamily="18" charset="2"/>
                        <a:buChar char=""/>
                      </a:pPr>
                      <a:r>
                        <a:rPr lang="kk-KZ" sz="3200" dirty="0">
                          <a:effectLst/>
                        </a:rPr>
                        <a:t>Өз пікірлеріңізді сенімді дәлелдедіңіз.</a:t>
                      </a:r>
                      <a:endParaRPr lang="ru-RU" sz="3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14300" marR="114300" marT="0" marB="0"/>
                </a:tc>
                <a:extLst>
                  <a:ext uri="{0D108BD9-81ED-4DB2-BD59-A6C34878D82A}">
                    <a16:rowId xmlns:a16="http://schemas.microsoft.com/office/drawing/2014/main" val="5904790"/>
                  </a:ext>
                </a:extLst>
              </a:tr>
            </a:tbl>
          </a:graphicData>
        </a:graphic>
      </p:graphicFrame>
    </p:spTree>
    <p:extLst>
      <p:ext uri="{BB962C8B-B14F-4D97-AF65-F5344CB8AC3E}">
        <p14:creationId xmlns:p14="http://schemas.microsoft.com/office/powerpoint/2010/main" val="1863457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04FC92D4-5FE1-470A-954E-D81136959B54}"/>
              </a:ext>
            </a:extLst>
          </p:cNvPr>
          <p:cNvSpPr>
            <a:spLocks noGrp="1"/>
          </p:cNvSpPr>
          <p:nvPr>
            <p:ph idx="1"/>
          </p:nvPr>
        </p:nvSpPr>
        <p:spPr>
          <a:xfrm>
            <a:off x="457200" y="1600201"/>
            <a:ext cx="8229600" cy="1972816"/>
          </a:xfrm>
          <a:prstGeom prst="roundRect">
            <a:avLst/>
          </a:prstGeom>
          <a:solidFill>
            <a:srgbClr val="66FFFF"/>
          </a:solidFill>
        </p:spPr>
        <p:style>
          <a:lnRef idx="2">
            <a:schemeClr val="accent1"/>
          </a:lnRef>
          <a:fillRef idx="1">
            <a:schemeClr val="lt1"/>
          </a:fillRef>
          <a:effectRef idx="0">
            <a:schemeClr val="accent1"/>
          </a:effectRef>
          <a:fontRef idx="minor">
            <a:schemeClr val="dk1"/>
          </a:fontRef>
        </p:style>
        <p:txBody>
          <a:bodyPr>
            <a:normAutofit/>
          </a:bodyPr>
          <a:lstStyle/>
          <a:p>
            <a:pPr marL="0" indent="0" algn="ctr">
              <a:buNone/>
            </a:pPr>
            <a:r>
              <a:rPr lang="kk-KZ" sz="3600" b="1" dirty="0"/>
              <a:t>Назарларыңызға рақмет!</a:t>
            </a:r>
            <a:endParaRPr lang="ru-RU" sz="3600" b="1" dirty="0"/>
          </a:p>
        </p:txBody>
      </p:sp>
    </p:spTree>
    <p:extLst>
      <p:ext uri="{BB962C8B-B14F-4D97-AF65-F5344CB8AC3E}">
        <p14:creationId xmlns:p14="http://schemas.microsoft.com/office/powerpoint/2010/main" val="3403748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074" name="Рисунок 48"/>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9348" y="7978775"/>
            <a:ext cx="150019" cy="20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6" name="Google Shape;77;p1"/>
          <p:cNvCxnSpPr>
            <a:cxnSpLocks noChangeShapeType="1"/>
          </p:cNvCxnSpPr>
          <p:nvPr/>
        </p:nvCxnSpPr>
        <p:spPr bwMode="auto">
          <a:xfrm>
            <a:off x="159544" y="6621463"/>
            <a:ext cx="8796338" cy="25400"/>
          </a:xfrm>
          <a:prstGeom prst="straightConnector1">
            <a:avLst/>
          </a:prstGeom>
          <a:ln w="57150">
            <a:solidFill>
              <a:srgbClr val="33CCCC"/>
            </a:solidFill>
            <a:headEnd type="none" w="sm" len="sm"/>
            <a:tailEnd type="none" w="sm" len="sm"/>
          </a:ln>
        </p:spPr>
        <p:style>
          <a:lnRef idx="2">
            <a:schemeClr val="accent1"/>
          </a:lnRef>
          <a:fillRef idx="0">
            <a:schemeClr val="accent1"/>
          </a:fillRef>
          <a:effectRef idx="1">
            <a:schemeClr val="accent1"/>
          </a:effectRef>
          <a:fontRef idx="minor">
            <a:schemeClr val="tx1"/>
          </a:fontRef>
        </p:style>
      </p:cxnSp>
      <p:cxnSp>
        <p:nvCxnSpPr>
          <p:cNvPr id="19" name="Google Shape;78;p1"/>
          <p:cNvCxnSpPr>
            <a:cxnSpLocks noChangeShapeType="1"/>
          </p:cNvCxnSpPr>
          <p:nvPr/>
        </p:nvCxnSpPr>
        <p:spPr bwMode="auto">
          <a:xfrm>
            <a:off x="567929" y="6364288"/>
            <a:ext cx="8020050" cy="36512"/>
          </a:xfrm>
          <a:prstGeom prst="straightConnector1">
            <a:avLst/>
          </a:prstGeom>
          <a:ln w="38100">
            <a:headEnd type="none" w="sm" len="sm"/>
            <a:tailEnd type="none" w="sm" len="sm"/>
          </a:ln>
        </p:spPr>
        <p:style>
          <a:lnRef idx="1">
            <a:schemeClr val="accent5"/>
          </a:lnRef>
          <a:fillRef idx="0">
            <a:schemeClr val="accent5"/>
          </a:fillRef>
          <a:effectRef idx="0">
            <a:schemeClr val="accent5"/>
          </a:effectRef>
          <a:fontRef idx="minor">
            <a:schemeClr val="tx1"/>
          </a:fontRef>
        </p:style>
      </p:cxnSp>
      <p:sp>
        <p:nvSpPr>
          <p:cNvPr id="9" name="Прямоугольник 8"/>
          <p:cNvSpPr/>
          <p:nvPr/>
        </p:nvSpPr>
        <p:spPr>
          <a:xfrm>
            <a:off x="1259632" y="1556792"/>
            <a:ext cx="6926956" cy="892552"/>
          </a:xfrm>
          <a:prstGeom prst="rect">
            <a:avLst/>
          </a:prstGeom>
          <a:noFill/>
        </p:spPr>
        <p:txBody>
          <a:bodyPr wrap="square">
            <a:spAutoFit/>
          </a:bodyPr>
          <a:lstStyle/>
          <a:p>
            <a:pPr algn="just">
              <a:defRPr/>
            </a:pPr>
            <a:r>
              <a:rPr lang="ru-RU" altLang="ru-RU" sz="2800" b="1" dirty="0" err="1">
                <a:solidFill>
                  <a:srgbClr val="002060"/>
                </a:solidFill>
                <a:cs typeface="Tahoma" pitchFamily="34" charset="0"/>
              </a:rPr>
              <a:t>Оқу</a:t>
            </a:r>
            <a:r>
              <a:rPr lang="ru-RU" altLang="ru-RU" sz="2800" b="1" dirty="0">
                <a:solidFill>
                  <a:srgbClr val="002060"/>
                </a:solidFill>
                <a:cs typeface="Tahoma" pitchFamily="34" charset="0"/>
              </a:rPr>
              <a:t> </a:t>
            </a:r>
            <a:r>
              <a:rPr lang="ru-RU" altLang="ru-RU" sz="2800" b="1" dirty="0" err="1">
                <a:solidFill>
                  <a:srgbClr val="002060"/>
                </a:solidFill>
                <a:cs typeface="Tahoma" pitchFamily="34" charset="0"/>
              </a:rPr>
              <a:t>мақсаты</a:t>
            </a:r>
            <a:r>
              <a:rPr lang="ru-RU" altLang="ru-RU" sz="2800" b="1" dirty="0">
                <a:solidFill>
                  <a:srgbClr val="002060"/>
                </a:solidFill>
                <a:cs typeface="Tahoma" pitchFamily="34" charset="0"/>
              </a:rPr>
              <a:t>:</a:t>
            </a:r>
          </a:p>
          <a:p>
            <a:pPr algn="just">
              <a:defRPr/>
            </a:pPr>
            <a:endParaRPr lang="ru-RU" altLang="ru-RU" sz="2400" b="1" dirty="0">
              <a:solidFill>
                <a:srgbClr val="002060"/>
              </a:solidFill>
              <a:cs typeface="Tahoma" pitchFamily="34" charset="0"/>
            </a:endParaRPr>
          </a:p>
        </p:txBody>
      </p:sp>
      <p:sp>
        <p:nvSpPr>
          <p:cNvPr id="12" name="Прямоугольник 11"/>
          <p:cNvSpPr/>
          <p:nvPr/>
        </p:nvSpPr>
        <p:spPr>
          <a:xfrm>
            <a:off x="957411" y="2241376"/>
            <a:ext cx="7630567" cy="1200329"/>
          </a:xfrm>
          <a:prstGeom prst="rect">
            <a:avLst/>
          </a:prstGeom>
          <a:noFill/>
        </p:spPr>
        <p:txBody>
          <a:bodyPr wrap="square">
            <a:spAutoFit/>
          </a:bodyPr>
          <a:lstStyle/>
          <a:p>
            <a:pPr>
              <a:defRPr/>
            </a:pPr>
            <a:r>
              <a:rPr lang="kk-KZ" sz="2400" b="1" i="1" dirty="0">
                <a:latin typeface="Times New Roman" panose="02020603050405020304" pitchFamily="18" charset="0"/>
                <a:cs typeface="Times New Roman" panose="02020603050405020304" pitchFamily="18" charset="0"/>
              </a:rPr>
              <a:t>5.3.2.1 </a:t>
            </a:r>
            <a:r>
              <a:rPr lang="ru-KZ" sz="2400" b="1" i="1" dirty="0">
                <a:latin typeface="Times New Roman" panose="02020603050405020304" pitchFamily="18" charset="0"/>
                <a:cs typeface="Times New Roman" panose="02020603050405020304" pitchFamily="18" charset="0"/>
              </a:rPr>
              <a:t>Ж</a:t>
            </a:r>
            <a:r>
              <a:rPr lang="kk-KZ" sz="2400" b="1" i="1" dirty="0">
                <a:latin typeface="Times New Roman" panose="02020603050405020304" pitchFamily="18" charset="0"/>
                <a:cs typeface="Times New Roman" panose="02020603050405020304" pitchFamily="18" charset="0"/>
              </a:rPr>
              <a:t>анрлық ерекшеліктеріне сай рәсімделуі мен құрылымын сақтап, хат құрастырып жазу;</a:t>
            </a:r>
          </a:p>
          <a:p>
            <a:pPr>
              <a:defRPr/>
            </a:pPr>
            <a:r>
              <a:rPr lang="kk-KZ" sz="2400" b="1" i="1" dirty="0">
                <a:ln w="1905"/>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5.4.4.5 </a:t>
            </a:r>
            <a:r>
              <a:rPr lang="ru-KZ" sz="2400" b="1" i="1" dirty="0">
                <a:ln w="1905"/>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Т</a:t>
            </a:r>
            <a:r>
              <a:rPr lang="kk-KZ" sz="2400" b="1" i="1" dirty="0">
                <a:ln w="1905"/>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өл сөзді төлеу сөзге айналдыру.</a:t>
            </a:r>
            <a:endParaRPr lang="ru-RU" sz="2400" b="1" i="1" dirty="0">
              <a:ln w="1905"/>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Рисунок 48"/>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9348" y="7978775"/>
            <a:ext cx="150019" cy="20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6" name="Google Shape;77;p1"/>
          <p:cNvCxnSpPr>
            <a:cxnSpLocks noChangeShapeType="1"/>
          </p:cNvCxnSpPr>
          <p:nvPr/>
        </p:nvCxnSpPr>
        <p:spPr bwMode="auto">
          <a:xfrm>
            <a:off x="159544" y="6621463"/>
            <a:ext cx="8796338" cy="25400"/>
          </a:xfrm>
          <a:prstGeom prst="straightConnector1">
            <a:avLst/>
          </a:prstGeom>
          <a:ln w="57150">
            <a:solidFill>
              <a:srgbClr val="33CCCC"/>
            </a:solidFill>
            <a:headEnd type="none" w="sm" len="sm"/>
            <a:tailEnd type="none" w="sm" len="sm"/>
          </a:ln>
        </p:spPr>
        <p:style>
          <a:lnRef idx="2">
            <a:schemeClr val="accent1"/>
          </a:lnRef>
          <a:fillRef idx="0">
            <a:schemeClr val="accent1"/>
          </a:fillRef>
          <a:effectRef idx="1">
            <a:schemeClr val="accent1"/>
          </a:effectRef>
          <a:fontRef idx="minor">
            <a:schemeClr val="tx1"/>
          </a:fontRef>
        </p:style>
      </p:cxnSp>
      <p:cxnSp>
        <p:nvCxnSpPr>
          <p:cNvPr id="19" name="Google Shape;78;p1"/>
          <p:cNvCxnSpPr>
            <a:cxnSpLocks noChangeShapeType="1"/>
          </p:cNvCxnSpPr>
          <p:nvPr/>
        </p:nvCxnSpPr>
        <p:spPr bwMode="auto">
          <a:xfrm>
            <a:off x="567929" y="6364288"/>
            <a:ext cx="8020050" cy="36512"/>
          </a:xfrm>
          <a:prstGeom prst="straightConnector1">
            <a:avLst/>
          </a:prstGeom>
          <a:ln w="38100">
            <a:headEnd type="none" w="sm" len="sm"/>
            <a:tailEnd type="none" w="sm" len="sm"/>
          </a:ln>
        </p:spPr>
        <p:style>
          <a:lnRef idx="1">
            <a:schemeClr val="accent5"/>
          </a:lnRef>
          <a:fillRef idx="0">
            <a:schemeClr val="accent5"/>
          </a:fillRef>
          <a:effectRef idx="0">
            <a:schemeClr val="accent5"/>
          </a:effectRef>
          <a:fontRef idx="minor">
            <a:schemeClr val="tx1"/>
          </a:fontRef>
        </p:style>
      </p:cxnSp>
      <p:sp>
        <p:nvSpPr>
          <p:cNvPr id="4104" name="TextBox 8"/>
          <p:cNvSpPr txBox="1">
            <a:spLocks noChangeArrowheads="1"/>
          </p:cNvSpPr>
          <p:nvPr/>
        </p:nvSpPr>
        <p:spPr bwMode="auto">
          <a:xfrm>
            <a:off x="962025" y="199231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ct val="90000"/>
              </a:lnSpc>
              <a:spcBef>
                <a:spcPts val="1000"/>
              </a:spcBef>
              <a:buFont typeface="Arial" pitchFamily="34" charset="0"/>
              <a:buChar char="•"/>
              <a:defRPr sz="2800">
                <a:solidFill>
                  <a:schemeClr val="tx1"/>
                </a:solidFill>
                <a:latin typeface="Calibri" pitchFamily="34" charset="0"/>
              </a:defRPr>
            </a:lvl1pPr>
            <a:lvl2pPr marL="742950" indent="-285750" eaLnBrk="0" hangingPunct="0">
              <a:lnSpc>
                <a:spcPct val="90000"/>
              </a:lnSpc>
              <a:spcBef>
                <a:spcPts val="500"/>
              </a:spcBef>
              <a:buFont typeface="Arial" pitchFamily="34" charset="0"/>
              <a:buChar char="•"/>
              <a:defRPr sz="2400">
                <a:solidFill>
                  <a:schemeClr val="tx1"/>
                </a:solidFill>
                <a:latin typeface="Calibri" pitchFamily="34" charset="0"/>
              </a:defRPr>
            </a:lvl2pPr>
            <a:lvl3pPr marL="1143000" indent="-228600" eaLnBrk="0" hangingPunct="0">
              <a:lnSpc>
                <a:spcPct val="90000"/>
              </a:lnSpc>
              <a:spcBef>
                <a:spcPts val="500"/>
              </a:spcBef>
              <a:buFont typeface="Arial" pitchFamily="34"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pitchFamily="34" charset="0"/>
              <a:buChar char="•"/>
              <a:defRPr>
                <a:solidFill>
                  <a:schemeClr val="tx1"/>
                </a:solidFill>
                <a:latin typeface="Calibri" pitchFamily="34" charset="0"/>
              </a:defRPr>
            </a:lvl4pPr>
            <a:lvl5pPr marL="2057400" indent="-228600" eaLnBrk="0" hangingPunct="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eaLnBrk="1" hangingPunct="1">
              <a:lnSpc>
                <a:spcPct val="100000"/>
              </a:lnSpc>
              <a:spcBef>
                <a:spcPct val="0"/>
              </a:spcBef>
              <a:buFontTx/>
              <a:buNone/>
            </a:pPr>
            <a:endParaRPr lang="ru-RU" altLang="ru-RU" sz="1800"/>
          </a:p>
        </p:txBody>
      </p:sp>
      <p:sp>
        <p:nvSpPr>
          <p:cNvPr id="4105" name="TextBox 9"/>
          <p:cNvSpPr txBox="1">
            <a:spLocks noChangeArrowheads="1"/>
          </p:cNvSpPr>
          <p:nvPr/>
        </p:nvSpPr>
        <p:spPr bwMode="auto">
          <a:xfrm>
            <a:off x="1475656" y="1272827"/>
            <a:ext cx="58258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lnSpc>
                <a:spcPct val="90000"/>
              </a:lnSpc>
              <a:spcBef>
                <a:spcPts val="1000"/>
              </a:spcBef>
              <a:buFont typeface="Arial" pitchFamily="34" charset="0"/>
              <a:buChar char="•"/>
              <a:defRPr sz="2800">
                <a:solidFill>
                  <a:schemeClr val="tx1"/>
                </a:solidFill>
                <a:latin typeface="Calibri" pitchFamily="34" charset="0"/>
              </a:defRPr>
            </a:lvl1pPr>
            <a:lvl2pPr marL="742950" indent="-285750" eaLnBrk="0" hangingPunct="0">
              <a:lnSpc>
                <a:spcPct val="90000"/>
              </a:lnSpc>
              <a:spcBef>
                <a:spcPts val="500"/>
              </a:spcBef>
              <a:buFont typeface="Arial" pitchFamily="34" charset="0"/>
              <a:buChar char="•"/>
              <a:defRPr sz="2400">
                <a:solidFill>
                  <a:schemeClr val="tx1"/>
                </a:solidFill>
                <a:latin typeface="Calibri" pitchFamily="34" charset="0"/>
              </a:defRPr>
            </a:lvl2pPr>
            <a:lvl3pPr marL="1143000" indent="-228600" eaLnBrk="0" hangingPunct="0">
              <a:lnSpc>
                <a:spcPct val="90000"/>
              </a:lnSpc>
              <a:spcBef>
                <a:spcPts val="500"/>
              </a:spcBef>
              <a:buFont typeface="Arial" pitchFamily="34"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pitchFamily="34" charset="0"/>
              <a:buChar char="•"/>
              <a:defRPr>
                <a:solidFill>
                  <a:schemeClr val="tx1"/>
                </a:solidFill>
                <a:latin typeface="Calibri" pitchFamily="34" charset="0"/>
              </a:defRPr>
            </a:lvl4pPr>
            <a:lvl5pPr marL="2057400" indent="-228600" eaLnBrk="0" hangingPunct="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eaLnBrk="1" hangingPunct="1">
              <a:lnSpc>
                <a:spcPct val="100000"/>
              </a:lnSpc>
              <a:spcBef>
                <a:spcPct val="0"/>
              </a:spcBef>
              <a:buFontTx/>
              <a:buNone/>
            </a:pPr>
            <a:r>
              <a:rPr lang="ru-RU" altLang="ru-RU" b="1" dirty="0" err="1">
                <a:solidFill>
                  <a:srgbClr val="002060"/>
                </a:solidFill>
                <a:latin typeface="Tahoma" pitchFamily="34" charset="0"/>
                <a:cs typeface="Tahoma" pitchFamily="34" charset="0"/>
              </a:rPr>
              <a:t>Бағалау</a:t>
            </a:r>
            <a:r>
              <a:rPr lang="ru-RU" altLang="ru-RU" b="1" dirty="0">
                <a:solidFill>
                  <a:srgbClr val="002060"/>
                </a:solidFill>
                <a:latin typeface="Tahoma" pitchFamily="34" charset="0"/>
                <a:cs typeface="Tahoma" pitchFamily="34" charset="0"/>
              </a:rPr>
              <a:t> </a:t>
            </a:r>
            <a:r>
              <a:rPr lang="kk-KZ" altLang="ru-RU" b="1" dirty="0">
                <a:solidFill>
                  <a:srgbClr val="002060"/>
                </a:solidFill>
                <a:latin typeface="Tahoma" pitchFamily="34" charset="0"/>
                <a:cs typeface="Tahoma" pitchFamily="34" charset="0"/>
              </a:rPr>
              <a:t>критерийлері:</a:t>
            </a:r>
            <a:endParaRPr lang="ru-RU" altLang="ru-RU" b="1" dirty="0">
              <a:solidFill>
                <a:srgbClr val="002060"/>
              </a:solidFill>
              <a:latin typeface="Tahoma" pitchFamily="34" charset="0"/>
              <a:cs typeface="Tahoma" pitchFamily="34" charset="0"/>
            </a:endParaRPr>
          </a:p>
        </p:txBody>
      </p:sp>
      <p:sp>
        <p:nvSpPr>
          <p:cNvPr id="10" name="Прямоугольник 9"/>
          <p:cNvSpPr>
            <a:spLocks noChangeArrowheads="1"/>
          </p:cNvSpPr>
          <p:nvPr/>
        </p:nvSpPr>
        <p:spPr bwMode="auto">
          <a:xfrm>
            <a:off x="1079447" y="1844824"/>
            <a:ext cx="7192040" cy="3354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lnSpc>
                <a:spcPct val="90000"/>
              </a:lnSpc>
              <a:spcBef>
                <a:spcPts val="1000"/>
              </a:spcBef>
              <a:buFont typeface="Arial" pitchFamily="34" charset="0"/>
              <a:buChar char="•"/>
              <a:defRPr sz="2800">
                <a:solidFill>
                  <a:schemeClr val="tx1"/>
                </a:solidFill>
                <a:latin typeface="Calibri" pitchFamily="34" charset="0"/>
              </a:defRPr>
            </a:lvl1pPr>
            <a:lvl2pPr marL="742950" indent="-285750" eaLnBrk="0" hangingPunct="0">
              <a:lnSpc>
                <a:spcPct val="90000"/>
              </a:lnSpc>
              <a:spcBef>
                <a:spcPts val="500"/>
              </a:spcBef>
              <a:buFont typeface="Arial" pitchFamily="34" charset="0"/>
              <a:buChar char="•"/>
              <a:defRPr sz="2400">
                <a:solidFill>
                  <a:schemeClr val="tx1"/>
                </a:solidFill>
                <a:latin typeface="Calibri" pitchFamily="34" charset="0"/>
              </a:defRPr>
            </a:lvl2pPr>
            <a:lvl3pPr marL="1143000" indent="-228600" eaLnBrk="0" hangingPunct="0">
              <a:lnSpc>
                <a:spcPct val="90000"/>
              </a:lnSpc>
              <a:spcBef>
                <a:spcPts val="500"/>
              </a:spcBef>
              <a:buFont typeface="Arial" pitchFamily="34"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pitchFamily="34" charset="0"/>
              <a:buChar char="•"/>
              <a:defRPr>
                <a:solidFill>
                  <a:schemeClr val="tx1"/>
                </a:solidFill>
                <a:latin typeface="Calibri" pitchFamily="34" charset="0"/>
              </a:defRPr>
            </a:lvl4pPr>
            <a:lvl5pPr marL="2057400" indent="-228600" eaLnBrk="0" hangingPunct="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eaLnBrk="1" hangingPunct="1">
              <a:lnSpc>
                <a:spcPct val="100000"/>
              </a:lnSpc>
              <a:spcBef>
                <a:spcPct val="0"/>
              </a:spcBef>
            </a:pPr>
            <a:endParaRPr lang="kk-KZ" altLang="ru-RU" i="1" dirty="0">
              <a:latin typeface="Times New Roman" pitchFamily="18" charset="0"/>
              <a:cs typeface="Times New Roman" pitchFamily="18" charset="0"/>
            </a:endParaRPr>
          </a:p>
          <a:p>
            <a:pPr eaLnBrk="1" hangingPunct="1">
              <a:lnSpc>
                <a:spcPct val="100000"/>
              </a:lnSpc>
              <a:spcBef>
                <a:spcPct val="0"/>
              </a:spcBef>
            </a:pPr>
            <a:r>
              <a:rPr lang="ru-KZ" altLang="ru-RU" i="1" dirty="0">
                <a:latin typeface="Times New Roman" pitchFamily="18" charset="0"/>
                <a:cs typeface="Times New Roman" pitchFamily="18" charset="0"/>
              </a:rPr>
              <a:t>М</a:t>
            </a:r>
            <a:r>
              <a:rPr lang="kk-KZ" altLang="ru-RU" i="1" dirty="0">
                <a:latin typeface="Times New Roman" pitchFamily="18" charset="0"/>
                <a:cs typeface="Times New Roman" pitchFamily="18" charset="0"/>
              </a:rPr>
              <a:t>әтіннің мазмұнын түсінеді;</a:t>
            </a:r>
          </a:p>
          <a:p>
            <a:pPr eaLnBrk="1" hangingPunct="1">
              <a:lnSpc>
                <a:spcPct val="100000"/>
              </a:lnSpc>
              <a:spcBef>
                <a:spcPct val="0"/>
              </a:spcBef>
            </a:pPr>
            <a:r>
              <a:rPr lang="ru-KZ" altLang="ru-RU" i="1" dirty="0">
                <a:latin typeface="Times New Roman" pitchFamily="18" charset="0"/>
                <a:cs typeface="Times New Roman" pitchFamily="18" charset="0"/>
              </a:rPr>
              <a:t>Х</a:t>
            </a:r>
            <a:r>
              <a:rPr lang="kk-KZ" altLang="ru-RU" i="1" dirty="0">
                <a:latin typeface="Times New Roman" pitchFamily="18" charset="0"/>
                <a:cs typeface="Times New Roman" pitchFamily="18" charset="0"/>
              </a:rPr>
              <a:t>аттың құрылымы мен рәсімделуі арқылы жанрлық ерекшеліктерін ажыратады, хат құрастырып жазады.</a:t>
            </a:r>
          </a:p>
          <a:p>
            <a:pPr eaLnBrk="1" hangingPunct="1">
              <a:lnSpc>
                <a:spcPct val="100000"/>
              </a:lnSpc>
              <a:spcBef>
                <a:spcPct val="0"/>
              </a:spcBef>
            </a:pPr>
            <a:r>
              <a:rPr lang="ru-KZ" altLang="ru-RU" i="1" dirty="0">
                <a:latin typeface="Times New Roman" pitchFamily="18" charset="0"/>
                <a:cs typeface="Times New Roman" pitchFamily="18" charset="0"/>
              </a:rPr>
              <a:t>Т</a:t>
            </a:r>
            <a:r>
              <a:rPr lang="kk-KZ" altLang="ru-RU" i="1" dirty="0">
                <a:latin typeface="Times New Roman" pitchFamily="18" charset="0"/>
                <a:cs typeface="Times New Roman" pitchFamily="18" charset="0"/>
              </a:rPr>
              <a:t>өл сөзді төлеу сөзге айналдырады.</a:t>
            </a:r>
          </a:p>
          <a:p>
            <a:pPr marL="0" indent="0" eaLnBrk="1" hangingPunct="1">
              <a:lnSpc>
                <a:spcPct val="100000"/>
              </a:lnSpc>
              <a:spcBef>
                <a:spcPct val="0"/>
              </a:spcBef>
              <a:buNone/>
            </a:pPr>
            <a:endParaRPr lang="kk-KZ" altLang="ru-RU" sz="2400" i="1" dirty="0">
              <a:latin typeface="Times New Roman" pitchFamily="18" charset="0"/>
              <a:cs typeface="Times New Roman" pitchFamily="18" charset="0"/>
            </a:endParaRPr>
          </a:p>
          <a:p>
            <a:pPr marL="0" indent="0" eaLnBrk="1" hangingPunct="1">
              <a:lnSpc>
                <a:spcPct val="100000"/>
              </a:lnSpc>
              <a:spcBef>
                <a:spcPct val="0"/>
              </a:spcBef>
              <a:buNone/>
            </a:pPr>
            <a:endParaRPr lang="kk-KZ" altLang="ru-RU" sz="2000" i="1" dirty="0">
              <a:latin typeface="Times New Roman" pitchFamily="18" charset="0"/>
              <a:cs typeface="Times New Roman" pitchFamily="18" charset="0"/>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Рисунок 48"/>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9348" y="7978775"/>
            <a:ext cx="150019" cy="20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6" name="Google Shape;77;p1"/>
          <p:cNvCxnSpPr>
            <a:cxnSpLocks noChangeShapeType="1"/>
          </p:cNvCxnSpPr>
          <p:nvPr/>
        </p:nvCxnSpPr>
        <p:spPr bwMode="auto">
          <a:xfrm>
            <a:off x="159544" y="6621463"/>
            <a:ext cx="8796338" cy="25400"/>
          </a:xfrm>
          <a:prstGeom prst="straightConnector1">
            <a:avLst/>
          </a:prstGeom>
          <a:ln w="57150">
            <a:solidFill>
              <a:srgbClr val="33CCCC"/>
            </a:solidFill>
            <a:headEnd type="none" w="sm" len="sm"/>
            <a:tailEnd type="none" w="sm" len="sm"/>
          </a:ln>
        </p:spPr>
        <p:style>
          <a:lnRef idx="2">
            <a:schemeClr val="accent1"/>
          </a:lnRef>
          <a:fillRef idx="0">
            <a:schemeClr val="accent1"/>
          </a:fillRef>
          <a:effectRef idx="1">
            <a:schemeClr val="accent1"/>
          </a:effectRef>
          <a:fontRef idx="minor">
            <a:schemeClr val="tx1"/>
          </a:fontRef>
        </p:style>
      </p:cxnSp>
      <p:cxnSp>
        <p:nvCxnSpPr>
          <p:cNvPr id="19" name="Google Shape;78;p1"/>
          <p:cNvCxnSpPr>
            <a:cxnSpLocks noChangeShapeType="1"/>
          </p:cNvCxnSpPr>
          <p:nvPr/>
        </p:nvCxnSpPr>
        <p:spPr bwMode="auto">
          <a:xfrm>
            <a:off x="567929" y="6364288"/>
            <a:ext cx="8020050" cy="36512"/>
          </a:xfrm>
          <a:prstGeom prst="straightConnector1">
            <a:avLst/>
          </a:prstGeom>
          <a:ln w="38100">
            <a:headEnd type="none" w="sm" len="sm"/>
            <a:tailEnd type="none" w="sm" len="sm"/>
          </a:ln>
        </p:spPr>
        <p:style>
          <a:lnRef idx="1">
            <a:schemeClr val="accent5"/>
          </a:lnRef>
          <a:fillRef idx="0">
            <a:schemeClr val="accent5"/>
          </a:fillRef>
          <a:effectRef idx="0">
            <a:schemeClr val="accent5"/>
          </a:effectRef>
          <a:fontRef idx="minor">
            <a:schemeClr val="tx1"/>
          </a:fontRef>
        </p:style>
      </p:cxnSp>
      <p:sp>
        <p:nvSpPr>
          <p:cNvPr id="2" name="Заголовок 1">
            <a:extLst>
              <a:ext uri="{FF2B5EF4-FFF2-40B4-BE49-F238E27FC236}">
                <a16:creationId xmlns:a16="http://schemas.microsoft.com/office/drawing/2014/main" id="{2863FB20-0B78-4BFF-B7C6-B680EF576099}"/>
              </a:ext>
            </a:extLst>
          </p:cNvPr>
          <p:cNvSpPr>
            <a:spLocks noGrp="1"/>
          </p:cNvSpPr>
          <p:nvPr>
            <p:ph type="title"/>
          </p:nvPr>
        </p:nvSpPr>
        <p:spPr>
          <a:xfrm>
            <a:off x="457200" y="743496"/>
            <a:ext cx="8229600" cy="5205784"/>
          </a:xfrm>
        </p:spPr>
        <p:txBody>
          <a:bodyPr/>
          <a:lstStyle/>
          <a:p>
            <a:endParaRPr lang="ru-RU" dirty="0"/>
          </a:p>
        </p:txBody>
      </p:sp>
      <p:graphicFrame>
        <p:nvGraphicFramePr>
          <p:cNvPr id="3" name="Таблица 2">
            <a:extLst>
              <a:ext uri="{FF2B5EF4-FFF2-40B4-BE49-F238E27FC236}">
                <a16:creationId xmlns:a16="http://schemas.microsoft.com/office/drawing/2014/main" id="{40081784-6AF6-4746-88D4-0021C9988128}"/>
              </a:ext>
            </a:extLst>
          </p:cNvPr>
          <p:cNvGraphicFramePr>
            <a:graphicFrameLocks noGrp="1"/>
          </p:cNvGraphicFramePr>
          <p:nvPr>
            <p:extLst>
              <p:ext uri="{D42A27DB-BD31-4B8C-83A1-F6EECF244321}">
                <p14:modId xmlns:p14="http://schemas.microsoft.com/office/powerpoint/2010/main" val="376630086"/>
              </p:ext>
            </p:extLst>
          </p:nvPr>
        </p:nvGraphicFramePr>
        <p:xfrm>
          <a:off x="755577" y="908720"/>
          <a:ext cx="7560840" cy="5004048"/>
        </p:xfrm>
        <a:graphic>
          <a:graphicData uri="http://schemas.openxmlformats.org/drawingml/2006/table">
            <a:tbl>
              <a:tblPr>
                <a:tableStyleId>{5C22544A-7EE6-4342-B048-85BDC9FD1C3A}</a:tableStyleId>
              </a:tblPr>
              <a:tblGrid>
                <a:gridCol w="7560840">
                  <a:extLst>
                    <a:ext uri="{9D8B030D-6E8A-4147-A177-3AD203B41FA5}">
                      <a16:colId xmlns:a16="http://schemas.microsoft.com/office/drawing/2014/main" val="2115377469"/>
                    </a:ext>
                  </a:extLst>
                </a:gridCol>
              </a:tblGrid>
              <a:tr h="5004048">
                <a:tc>
                  <a:txBody>
                    <a:bodyPr/>
                    <a:lstStyle/>
                    <a:p>
                      <a:pPr algn="l">
                        <a:lnSpc>
                          <a:spcPct val="107000"/>
                        </a:lnSpc>
                        <a:spcAft>
                          <a:spcPts val="800"/>
                        </a:spcAft>
                      </a:pPr>
                      <a:r>
                        <a:rPr lang="kk-KZ" sz="2000" dirty="0">
                          <a:effectLst/>
                        </a:rPr>
                        <a:t>    Бір мезетте қос ғалымның – география мен тарихтың негізін салған Геродоттың шыққан тегі Кіші Азиядан екен. Ол біздің заманымызға дейінгі 484 жылдары дүниеге келген. Біздің заманымызға дейінгі 425 жылдар шамасында қайтыс болған. Ол өз ғұмырында Кіші Азияны шарлап шықты. Вавилон мен Финикияда, Киринде аялдады. Балқан түбегіндегі Грекияның сан түрлі шаһарларын аралады. Қара теңіз жағалауында ат шалдырды. Афинада ұзақ өмір сүрді.</a:t>
                      </a:r>
                      <a:endParaRPr lang="ru-RU" sz="2000" dirty="0">
                        <a:effectLst/>
                      </a:endParaRPr>
                    </a:p>
                    <a:p>
                      <a:pPr algn="l">
                        <a:lnSpc>
                          <a:spcPct val="107000"/>
                        </a:lnSpc>
                        <a:spcAft>
                          <a:spcPts val="800"/>
                        </a:spcAft>
                      </a:pPr>
                      <a:r>
                        <a:rPr lang="kk-KZ" sz="2000" dirty="0">
                          <a:effectLst/>
                        </a:rPr>
                        <a:t>    Геродот жазбалары – ежелгі әлемнің нағыз энциклопедиясы. Ол сияқты ғұмырын саяхатқа арнаған адам жоқтың қасы. Білуге деген әуестігі мен адал ниеті Геродоттың бойында зерттеушіге лайық сенім қалыптастырды. Ол табиғи ескерткіштер мен өзі жүрген аймақтардың ерекшеліктері байыптап қарап, дәл сипаттап отырды. Сол заманның өзінде 2 мың жылдық тарихы бар таңғажайып Мысыр пирамидаларын сипаттаған да Геродот болды.</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tc>
                <a:extLst>
                  <a:ext uri="{0D108BD9-81ED-4DB2-BD59-A6C34878D82A}">
                    <a16:rowId xmlns:a16="http://schemas.microsoft.com/office/drawing/2014/main" val="396899336"/>
                  </a:ext>
                </a:extLst>
              </a:tr>
            </a:tbl>
          </a:graphicData>
        </a:graphic>
      </p:graphicFrame>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443D29E-A589-4F1F-91FD-C95238E74A34}"/>
              </a:ext>
            </a:extLst>
          </p:cNvPr>
          <p:cNvSpPr>
            <a:spLocks noGrp="1"/>
          </p:cNvSpPr>
          <p:nvPr>
            <p:ph type="title"/>
          </p:nvPr>
        </p:nvSpPr>
        <p:spPr>
          <a:xfrm>
            <a:off x="611560" y="692696"/>
            <a:ext cx="7560840" cy="5544616"/>
          </a:xfrm>
        </p:spPr>
        <p:txBody>
          <a:bodyPr/>
          <a:lstStyle/>
          <a:p>
            <a:endParaRPr lang="ru-RU" dirty="0"/>
          </a:p>
        </p:txBody>
      </p:sp>
      <p:graphicFrame>
        <p:nvGraphicFramePr>
          <p:cNvPr id="3" name="Таблица 2">
            <a:extLst>
              <a:ext uri="{FF2B5EF4-FFF2-40B4-BE49-F238E27FC236}">
                <a16:creationId xmlns:a16="http://schemas.microsoft.com/office/drawing/2014/main" id="{20788AF1-617B-4C6E-8783-FF7916C8AECB}"/>
              </a:ext>
            </a:extLst>
          </p:cNvPr>
          <p:cNvGraphicFramePr>
            <a:graphicFrameLocks noGrp="1"/>
          </p:cNvGraphicFramePr>
          <p:nvPr>
            <p:extLst>
              <p:ext uri="{D42A27DB-BD31-4B8C-83A1-F6EECF244321}">
                <p14:modId xmlns:p14="http://schemas.microsoft.com/office/powerpoint/2010/main" val="696337516"/>
              </p:ext>
            </p:extLst>
          </p:nvPr>
        </p:nvGraphicFramePr>
        <p:xfrm>
          <a:off x="611560" y="692696"/>
          <a:ext cx="7560840" cy="5544615"/>
        </p:xfrm>
        <a:graphic>
          <a:graphicData uri="http://schemas.openxmlformats.org/drawingml/2006/table">
            <a:tbl>
              <a:tblPr>
                <a:tableStyleId>{5C22544A-7EE6-4342-B048-85BDC9FD1C3A}</a:tableStyleId>
              </a:tblPr>
              <a:tblGrid>
                <a:gridCol w="7560840">
                  <a:extLst>
                    <a:ext uri="{9D8B030D-6E8A-4147-A177-3AD203B41FA5}">
                      <a16:colId xmlns:a16="http://schemas.microsoft.com/office/drawing/2014/main" val="748059238"/>
                    </a:ext>
                  </a:extLst>
                </a:gridCol>
              </a:tblGrid>
              <a:tr h="5544615">
                <a:tc>
                  <a:txBody>
                    <a:bodyPr/>
                    <a:lstStyle/>
                    <a:p>
                      <a:pPr algn="l">
                        <a:lnSpc>
                          <a:spcPct val="107000"/>
                        </a:lnSpc>
                        <a:spcAft>
                          <a:spcPts val="800"/>
                        </a:spcAft>
                      </a:pPr>
                      <a:r>
                        <a:rPr lang="kk-KZ" sz="1200" dirty="0">
                          <a:effectLst/>
                        </a:rPr>
                        <a:t>        </a:t>
                      </a:r>
                      <a:r>
                        <a:rPr lang="kk-KZ" sz="2000" dirty="0">
                          <a:effectLst/>
                        </a:rPr>
                        <a:t>Ұлы саяхатшы қазіргі Украина далаларында тіршілік еткен  құпия көшпенділер: скифтер – сақтар туралы да қызықты мәліметтер қалдырды. </a:t>
                      </a:r>
                      <a:endParaRPr lang="ru-RU" sz="2000" dirty="0">
                        <a:effectLst/>
                      </a:endParaRPr>
                    </a:p>
                    <a:p>
                      <a:pPr algn="l">
                        <a:lnSpc>
                          <a:spcPct val="107000"/>
                        </a:lnSpc>
                        <a:spcAft>
                          <a:spcPts val="800"/>
                        </a:spcAft>
                      </a:pPr>
                      <a:r>
                        <a:rPr lang="kk-KZ" sz="2000" dirty="0">
                          <a:effectLst/>
                        </a:rPr>
                        <a:t>        Геродот дәуірі мен біздің арамызда бөліп тұрған бірнеше ғасырда әлем, ертедегі халықтар және елдер тарихы танымастай өзгерді деп  санауға болады. Қандай да қорытындылар жасауға болады. Бірақ көшпенді тайпалар тұңғыш рет Қара теңіз жағалауларында бұдан екі жыл бұрын пайда болды деген тұжырыммен ешкім дауласа алмайды. </a:t>
                      </a:r>
                      <a:endParaRPr lang="ru-RU" sz="2000" dirty="0">
                        <a:effectLst/>
                      </a:endParaRPr>
                    </a:p>
                    <a:p>
                      <a:pPr algn="l">
                        <a:lnSpc>
                          <a:spcPct val="107000"/>
                        </a:lnSpc>
                        <a:spcAft>
                          <a:spcPts val="800"/>
                        </a:spcAft>
                      </a:pPr>
                      <a:r>
                        <a:rPr lang="kk-KZ" sz="2000" dirty="0">
                          <a:effectLst/>
                        </a:rPr>
                        <a:t>       Саяхатшы жазған мәліметтер әлемдегі бірқатар елдердің тарихын, салт-дәстүрлерін жаңғыртып, жазуда басты құндылық болып саналады. Қазіргі уақытта тарих ғылымындағы ашылып жатқан тың мәліметтер де Геродот жазбаларының шынайылылығын толық растап отыр.</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tc>
                <a:extLst>
                  <a:ext uri="{0D108BD9-81ED-4DB2-BD59-A6C34878D82A}">
                    <a16:rowId xmlns:a16="http://schemas.microsoft.com/office/drawing/2014/main" val="2761636448"/>
                  </a:ext>
                </a:extLst>
              </a:tr>
            </a:tbl>
          </a:graphicData>
        </a:graphic>
      </p:graphicFrame>
    </p:spTree>
    <p:extLst>
      <p:ext uri="{BB962C8B-B14F-4D97-AF65-F5344CB8AC3E}">
        <p14:creationId xmlns:p14="http://schemas.microsoft.com/office/powerpoint/2010/main" val="2204143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571480"/>
            <a:ext cx="8229600" cy="928694"/>
          </a:xfrm>
          <a:prstGeom prst="roundRect">
            <a:avLst/>
          </a:prstGeom>
          <a:solidFill>
            <a:srgbClr val="66FFFF"/>
          </a:solidFill>
        </p:spPr>
        <p:style>
          <a:lnRef idx="2">
            <a:schemeClr val="accent1"/>
          </a:lnRef>
          <a:fillRef idx="1">
            <a:schemeClr val="lt1"/>
          </a:fillRef>
          <a:effectRef idx="0">
            <a:schemeClr val="accent1"/>
          </a:effectRef>
          <a:fontRef idx="minor">
            <a:schemeClr val="dk1"/>
          </a:fontRef>
        </p:style>
        <p:txBody>
          <a:bodyPr>
            <a:noAutofit/>
          </a:bodyPr>
          <a:lstStyle/>
          <a:p>
            <a:pPr algn="l"/>
            <a:r>
              <a:rPr lang="kk-KZ" sz="2800" b="1" dirty="0"/>
              <a:t>1-тапсырма</a:t>
            </a:r>
            <a:br>
              <a:rPr lang="kk-KZ" sz="2800" dirty="0"/>
            </a:br>
            <a:r>
              <a:rPr lang="kk-KZ" sz="2400" b="1" dirty="0">
                <a:effectLst/>
                <a:latin typeface="Times New Roman" panose="02020603050405020304" pitchFamily="18" charset="0"/>
                <a:ea typeface="Calibri" panose="020F0502020204030204" pitchFamily="34" charset="0"/>
              </a:rPr>
              <a:t>«Дұрыс-бұрыс» әдісі</a:t>
            </a:r>
            <a:endParaRPr lang="ru-RU" sz="2400" dirty="0"/>
          </a:p>
        </p:txBody>
      </p:sp>
      <p:sp>
        <p:nvSpPr>
          <p:cNvPr id="3" name="Объект 2"/>
          <p:cNvSpPr>
            <a:spLocks noGrp="1"/>
          </p:cNvSpPr>
          <p:nvPr>
            <p:ph idx="1"/>
          </p:nvPr>
        </p:nvSpPr>
        <p:spPr>
          <a:xfrm>
            <a:off x="607852" y="1988840"/>
            <a:ext cx="7818092" cy="3312367"/>
          </a:xfrm>
          <a:prstGeom prst="roundRect">
            <a:avLst/>
          </a:prstGeom>
        </p:spPr>
        <p:style>
          <a:lnRef idx="2">
            <a:schemeClr val="accent1"/>
          </a:lnRef>
          <a:fillRef idx="1">
            <a:schemeClr val="lt1"/>
          </a:fillRef>
          <a:effectRef idx="0">
            <a:schemeClr val="accent1"/>
          </a:effectRef>
          <a:fontRef idx="minor">
            <a:schemeClr val="dk1"/>
          </a:fontRef>
        </p:style>
        <p:txBody>
          <a:bodyPr>
            <a:normAutofit/>
          </a:bodyPr>
          <a:lstStyle/>
          <a:p>
            <a:pPr marL="0" indent="0" algn="ctr">
              <a:buNone/>
            </a:pPr>
            <a:endParaRPr lang="kk-KZ" sz="2800" dirty="0"/>
          </a:p>
          <a:p>
            <a:pPr marL="0" indent="0">
              <a:buNone/>
            </a:pPr>
            <a:r>
              <a:rPr lang="kk-KZ" sz="2800" b="1" dirty="0"/>
              <a:t>Дескриптор:</a:t>
            </a:r>
          </a:p>
          <a:p>
            <a:pPr>
              <a:buFontTx/>
              <a:buChar char="-"/>
            </a:pPr>
            <a:r>
              <a:rPr lang="kk-KZ" sz="2800" dirty="0"/>
              <a:t>мәтін мазмұнын түсінеді;</a:t>
            </a:r>
          </a:p>
          <a:p>
            <a:pPr>
              <a:buFontTx/>
              <a:buChar char="-"/>
            </a:pPr>
            <a:r>
              <a:rPr lang="kk-KZ" sz="2800" dirty="0"/>
              <a:t>ақпараттың дұрыс-бұрыстығын анықтайды.</a:t>
            </a:r>
          </a:p>
          <a:p>
            <a:pPr marL="0" indent="0">
              <a:buNone/>
            </a:pPr>
            <a:endParaRPr lang="ru-RU" sz="2000" dirty="0"/>
          </a:p>
        </p:txBody>
      </p:sp>
    </p:spTree>
    <p:extLst>
      <p:ext uri="{BB962C8B-B14F-4D97-AF65-F5344CB8AC3E}">
        <p14:creationId xmlns:p14="http://schemas.microsoft.com/office/powerpoint/2010/main" val="683812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a:extLst>
              <a:ext uri="{FF2B5EF4-FFF2-40B4-BE49-F238E27FC236}">
                <a16:creationId xmlns:a16="http://schemas.microsoft.com/office/drawing/2014/main" id="{528B1A3C-63C4-4F9B-B6B2-E7F2C063976F}"/>
              </a:ext>
            </a:extLst>
          </p:cNvPr>
          <p:cNvGraphicFramePr>
            <a:graphicFrameLocks noGrp="1"/>
          </p:cNvGraphicFramePr>
          <p:nvPr>
            <p:ph idx="1"/>
            <p:extLst>
              <p:ext uri="{D42A27DB-BD31-4B8C-83A1-F6EECF244321}">
                <p14:modId xmlns:p14="http://schemas.microsoft.com/office/powerpoint/2010/main" val="2488603745"/>
              </p:ext>
            </p:extLst>
          </p:nvPr>
        </p:nvGraphicFramePr>
        <p:xfrm>
          <a:off x="467545" y="908720"/>
          <a:ext cx="7632848" cy="5184575"/>
        </p:xfrm>
        <a:graphic>
          <a:graphicData uri="http://schemas.openxmlformats.org/drawingml/2006/table">
            <a:tbl>
              <a:tblPr firstRow="1" firstCol="1" bandRow="1">
                <a:tableStyleId>{5C22544A-7EE6-4342-B048-85BDC9FD1C3A}</a:tableStyleId>
              </a:tblPr>
              <a:tblGrid>
                <a:gridCol w="794874">
                  <a:extLst>
                    <a:ext uri="{9D8B030D-6E8A-4147-A177-3AD203B41FA5}">
                      <a16:colId xmlns:a16="http://schemas.microsoft.com/office/drawing/2014/main" val="1643164497"/>
                    </a:ext>
                  </a:extLst>
                </a:gridCol>
                <a:gridCol w="3262225">
                  <a:extLst>
                    <a:ext uri="{9D8B030D-6E8A-4147-A177-3AD203B41FA5}">
                      <a16:colId xmlns:a16="http://schemas.microsoft.com/office/drawing/2014/main" val="793733149"/>
                    </a:ext>
                  </a:extLst>
                </a:gridCol>
                <a:gridCol w="1650345">
                  <a:extLst>
                    <a:ext uri="{9D8B030D-6E8A-4147-A177-3AD203B41FA5}">
                      <a16:colId xmlns:a16="http://schemas.microsoft.com/office/drawing/2014/main" val="96402726"/>
                    </a:ext>
                  </a:extLst>
                </a:gridCol>
                <a:gridCol w="1925404">
                  <a:extLst>
                    <a:ext uri="{9D8B030D-6E8A-4147-A177-3AD203B41FA5}">
                      <a16:colId xmlns:a16="http://schemas.microsoft.com/office/drawing/2014/main" val="3509214988"/>
                    </a:ext>
                  </a:extLst>
                </a:gridCol>
              </a:tblGrid>
              <a:tr h="314864">
                <a:tc>
                  <a:txBody>
                    <a:bodyPr/>
                    <a:lstStyle/>
                    <a:p>
                      <a:pPr algn="l">
                        <a:lnSpc>
                          <a:spcPct val="107000"/>
                        </a:lnSpc>
                        <a:spcAft>
                          <a:spcPts val="800"/>
                        </a:spcAft>
                      </a:pPr>
                      <a:r>
                        <a:rPr lang="kk-KZ" sz="1600" b="1" dirty="0">
                          <a:effectLst/>
                        </a:rPr>
                        <a:t>№</a:t>
                      </a:r>
                      <a:endParaRPr lang="ru-R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24" marR="39524" marT="0" marB="0"/>
                </a:tc>
                <a:tc>
                  <a:txBody>
                    <a:bodyPr/>
                    <a:lstStyle/>
                    <a:p>
                      <a:pPr algn="l">
                        <a:lnSpc>
                          <a:spcPct val="107000"/>
                        </a:lnSpc>
                        <a:spcAft>
                          <a:spcPts val="800"/>
                        </a:spcAft>
                      </a:pPr>
                      <a:r>
                        <a:rPr lang="kk-KZ" sz="1600" b="1" dirty="0">
                          <a:effectLst/>
                        </a:rPr>
                        <a:t>Сұрақтар</a:t>
                      </a:r>
                      <a:endParaRPr lang="ru-R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24" marR="39524" marT="0" marB="0"/>
                </a:tc>
                <a:tc>
                  <a:txBody>
                    <a:bodyPr/>
                    <a:lstStyle/>
                    <a:p>
                      <a:pPr algn="l">
                        <a:lnSpc>
                          <a:spcPct val="107000"/>
                        </a:lnSpc>
                        <a:spcAft>
                          <a:spcPts val="800"/>
                        </a:spcAft>
                      </a:pPr>
                      <a:r>
                        <a:rPr lang="kk-KZ" sz="1600" b="1">
                          <a:effectLst/>
                        </a:rPr>
                        <a:t>Дұрыс</a:t>
                      </a:r>
                      <a:endParaRPr lang="ru-RU" sz="1600" b="1">
                        <a:effectLst/>
                        <a:latin typeface="Calibri" panose="020F0502020204030204" pitchFamily="34" charset="0"/>
                        <a:ea typeface="Calibri" panose="020F0502020204030204" pitchFamily="34" charset="0"/>
                        <a:cs typeface="Times New Roman" panose="02020603050405020304" pitchFamily="18" charset="0"/>
                      </a:endParaRPr>
                    </a:p>
                  </a:txBody>
                  <a:tcPr marL="39524" marR="39524" marT="0" marB="0"/>
                </a:tc>
                <a:tc>
                  <a:txBody>
                    <a:bodyPr/>
                    <a:lstStyle/>
                    <a:p>
                      <a:pPr algn="l">
                        <a:lnSpc>
                          <a:spcPct val="107000"/>
                        </a:lnSpc>
                        <a:spcAft>
                          <a:spcPts val="800"/>
                        </a:spcAft>
                      </a:pPr>
                      <a:r>
                        <a:rPr lang="kk-KZ" sz="1600" b="1" dirty="0">
                          <a:effectLst/>
                        </a:rPr>
                        <a:t>Бұрыс</a:t>
                      </a:r>
                      <a:endParaRPr lang="ru-R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24" marR="39524" marT="0" marB="0"/>
                </a:tc>
                <a:extLst>
                  <a:ext uri="{0D108BD9-81ED-4DB2-BD59-A6C34878D82A}">
                    <a16:rowId xmlns:a16="http://schemas.microsoft.com/office/drawing/2014/main" val="4195794176"/>
                  </a:ext>
                </a:extLst>
              </a:tr>
              <a:tr h="977203">
                <a:tc>
                  <a:txBody>
                    <a:bodyPr/>
                    <a:lstStyle/>
                    <a:p>
                      <a:pPr algn="l">
                        <a:lnSpc>
                          <a:spcPct val="107000"/>
                        </a:lnSpc>
                        <a:spcAft>
                          <a:spcPts val="800"/>
                        </a:spcAft>
                      </a:pPr>
                      <a:r>
                        <a:rPr lang="kk-KZ" sz="1600" b="1">
                          <a:effectLst/>
                        </a:rPr>
                        <a:t>1</a:t>
                      </a:r>
                      <a:endParaRPr lang="ru-RU" sz="1600" b="1">
                        <a:effectLst/>
                        <a:latin typeface="Calibri" panose="020F0502020204030204" pitchFamily="34" charset="0"/>
                        <a:ea typeface="Calibri" panose="020F0502020204030204" pitchFamily="34" charset="0"/>
                        <a:cs typeface="Times New Roman" panose="02020603050405020304" pitchFamily="18" charset="0"/>
                      </a:endParaRPr>
                    </a:p>
                  </a:txBody>
                  <a:tcPr marL="39524" marR="39524" marT="0" marB="0"/>
                </a:tc>
                <a:tc>
                  <a:txBody>
                    <a:bodyPr/>
                    <a:lstStyle/>
                    <a:p>
                      <a:pPr algn="l">
                        <a:lnSpc>
                          <a:spcPct val="107000"/>
                        </a:lnSpc>
                        <a:spcAft>
                          <a:spcPts val="800"/>
                        </a:spcAft>
                      </a:pPr>
                      <a:r>
                        <a:rPr lang="kk-KZ" sz="1600" b="1" dirty="0">
                          <a:effectLst/>
                        </a:rPr>
                        <a:t>Геродот математика мен  физика ғылымдарының негізін салған</a:t>
                      </a:r>
                      <a:endParaRPr lang="ru-R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24" marR="39524" marT="0" marB="0"/>
                </a:tc>
                <a:tc>
                  <a:txBody>
                    <a:bodyPr/>
                    <a:lstStyle/>
                    <a:p>
                      <a:pPr algn="l">
                        <a:lnSpc>
                          <a:spcPct val="107000"/>
                        </a:lnSpc>
                        <a:spcAft>
                          <a:spcPts val="800"/>
                        </a:spcAft>
                      </a:pPr>
                      <a:r>
                        <a:rPr lang="kk-KZ" sz="1600" b="1">
                          <a:effectLst/>
                        </a:rPr>
                        <a:t> </a:t>
                      </a:r>
                      <a:endParaRPr lang="ru-RU" sz="1600" b="1">
                        <a:effectLst/>
                        <a:latin typeface="Calibri" panose="020F0502020204030204" pitchFamily="34" charset="0"/>
                        <a:ea typeface="Calibri" panose="020F0502020204030204" pitchFamily="34" charset="0"/>
                        <a:cs typeface="Times New Roman" panose="02020603050405020304" pitchFamily="18" charset="0"/>
                      </a:endParaRPr>
                    </a:p>
                  </a:txBody>
                  <a:tcPr marL="39524" marR="39524" marT="0" marB="0"/>
                </a:tc>
                <a:tc>
                  <a:txBody>
                    <a:bodyPr/>
                    <a:lstStyle/>
                    <a:p>
                      <a:pPr algn="l">
                        <a:lnSpc>
                          <a:spcPct val="107000"/>
                        </a:lnSpc>
                        <a:spcAft>
                          <a:spcPts val="800"/>
                        </a:spcAft>
                      </a:pPr>
                      <a:r>
                        <a:rPr lang="kk-KZ" sz="1600" b="1" dirty="0">
                          <a:effectLst/>
                        </a:rPr>
                        <a:t> </a:t>
                      </a:r>
                      <a:endParaRPr lang="ru-R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24" marR="39524" marT="0" marB="0"/>
                </a:tc>
                <a:extLst>
                  <a:ext uri="{0D108BD9-81ED-4DB2-BD59-A6C34878D82A}">
                    <a16:rowId xmlns:a16="http://schemas.microsoft.com/office/drawing/2014/main" val="487686120"/>
                  </a:ext>
                </a:extLst>
              </a:tr>
              <a:tr h="646034">
                <a:tc>
                  <a:txBody>
                    <a:bodyPr/>
                    <a:lstStyle/>
                    <a:p>
                      <a:pPr algn="l">
                        <a:lnSpc>
                          <a:spcPct val="107000"/>
                        </a:lnSpc>
                        <a:spcAft>
                          <a:spcPts val="800"/>
                        </a:spcAft>
                      </a:pPr>
                      <a:r>
                        <a:rPr lang="kk-KZ" sz="1600" b="1">
                          <a:effectLst/>
                        </a:rPr>
                        <a:t>2</a:t>
                      </a:r>
                      <a:endParaRPr lang="ru-RU" sz="1600" b="1">
                        <a:effectLst/>
                        <a:latin typeface="Calibri" panose="020F0502020204030204" pitchFamily="34" charset="0"/>
                        <a:ea typeface="Calibri" panose="020F0502020204030204" pitchFamily="34" charset="0"/>
                        <a:cs typeface="Times New Roman" panose="02020603050405020304" pitchFamily="18" charset="0"/>
                      </a:endParaRPr>
                    </a:p>
                  </a:txBody>
                  <a:tcPr marL="39524" marR="39524" marT="0" marB="0"/>
                </a:tc>
                <a:tc>
                  <a:txBody>
                    <a:bodyPr/>
                    <a:lstStyle/>
                    <a:p>
                      <a:pPr algn="l">
                        <a:lnSpc>
                          <a:spcPct val="107000"/>
                        </a:lnSpc>
                        <a:spcAft>
                          <a:spcPts val="800"/>
                        </a:spcAft>
                      </a:pPr>
                      <a:r>
                        <a:rPr lang="kk-KZ" sz="1600" b="1" dirty="0">
                          <a:effectLst/>
                        </a:rPr>
                        <a:t>Сақтар туралы қызықты мәліметтер қалдырды</a:t>
                      </a:r>
                      <a:endParaRPr lang="ru-R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24" marR="39524" marT="0" marB="0"/>
                </a:tc>
                <a:tc>
                  <a:txBody>
                    <a:bodyPr/>
                    <a:lstStyle/>
                    <a:p>
                      <a:pPr algn="l">
                        <a:lnSpc>
                          <a:spcPct val="107000"/>
                        </a:lnSpc>
                        <a:spcAft>
                          <a:spcPts val="800"/>
                        </a:spcAft>
                      </a:pPr>
                      <a:r>
                        <a:rPr lang="kk-KZ" sz="1600" b="1" dirty="0">
                          <a:effectLst/>
                        </a:rPr>
                        <a:t> </a:t>
                      </a:r>
                      <a:endParaRPr lang="ru-R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24" marR="39524" marT="0" marB="0"/>
                </a:tc>
                <a:tc>
                  <a:txBody>
                    <a:bodyPr/>
                    <a:lstStyle/>
                    <a:p>
                      <a:pPr algn="l">
                        <a:lnSpc>
                          <a:spcPct val="107000"/>
                        </a:lnSpc>
                        <a:spcAft>
                          <a:spcPts val="800"/>
                        </a:spcAft>
                      </a:pPr>
                      <a:r>
                        <a:rPr lang="kk-KZ" sz="1600" b="1">
                          <a:effectLst/>
                        </a:rPr>
                        <a:t> </a:t>
                      </a:r>
                      <a:endParaRPr lang="ru-RU" sz="1600" b="1">
                        <a:effectLst/>
                        <a:latin typeface="Calibri" panose="020F0502020204030204" pitchFamily="34" charset="0"/>
                        <a:ea typeface="Calibri" panose="020F0502020204030204" pitchFamily="34" charset="0"/>
                        <a:cs typeface="Times New Roman" panose="02020603050405020304" pitchFamily="18" charset="0"/>
                      </a:endParaRPr>
                    </a:p>
                  </a:txBody>
                  <a:tcPr marL="39524" marR="39524" marT="0" marB="0"/>
                </a:tc>
                <a:extLst>
                  <a:ext uri="{0D108BD9-81ED-4DB2-BD59-A6C34878D82A}">
                    <a16:rowId xmlns:a16="http://schemas.microsoft.com/office/drawing/2014/main" val="2821700920"/>
                  </a:ext>
                </a:extLst>
              </a:tr>
              <a:tr h="646034">
                <a:tc>
                  <a:txBody>
                    <a:bodyPr/>
                    <a:lstStyle/>
                    <a:p>
                      <a:pPr algn="l">
                        <a:lnSpc>
                          <a:spcPct val="107000"/>
                        </a:lnSpc>
                        <a:spcAft>
                          <a:spcPts val="800"/>
                        </a:spcAft>
                      </a:pPr>
                      <a:r>
                        <a:rPr lang="kk-KZ" sz="1600" b="1">
                          <a:effectLst/>
                        </a:rPr>
                        <a:t>3</a:t>
                      </a:r>
                      <a:endParaRPr lang="ru-RU" sz="1600" b="1">
                        <a:effectLst/>
                        <a:latin typeface="Calibri" panose="020F0502020204030204" pitchFamily="34" charset="0"/>
                        <a:ea typeface="Calibri" panose="020F0502020204030204" pitchFamily="34" charset="0"/>
                        <a:cs typeface="Times New Roman" panose="02020603050405020304" pitchFamily="18" charset="0"/>
                      </a:endParaRPr>
                    </a:p>
                  </a:txBody>
                  <a:tcPr marL="39524" marR="39524" marT="0" marB="0"/>
                </a:tc>
                <a:tc>
                  <a:txBody>
                    <a:bodyPr/>
                    <a:lstStyle/>
                    <a:p>
                      <a:pPr algn="l">
                        <a:lnSpc>
                          <a:spcPct val="107000"/>
                        </a:lnSpc>
                        <a:spcAft>
                          <a:spcPts val="800"/>
                        </a:spcAft>
                      </a:pPr>
                      <a:r>
                        <a:rPr lang="kk-KZ" sz="1600" b="1" dirty="0">
                          <a:effectLst/>
                        </a:rPr>
                        <a:t>Геродоттың шыққан тегі – Кіші Азия</a:t>
                      </a:r>
                      <a:endParaRPr lang="ru-R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24" marR="39524" marT="0" marB="0"/>
                </a:tc>
                <a:tc>
                  <a:txBody>
                    <a:bodyPr/>
                    <a:lstStyle/>
                    <a:p>
                      <a:pPr algn="l">
                        <a:lnSpc>
                          <a:spcPct val="107000"/>
                        </a:lnSpc>
                        <a:spcAft>
                          <a:spcPts val="800"/>
                        </a:spcAft>
                      </a:pPr>
                      <a:r>
                        <a:rPr lang="kk-KZ" sz="1600" b="1" dirty="0">
                          <a:effectLst/>
                        </a:rPr>
                        <a:t> </a:t>
                      </a:r>
                      <a:endParaRPr lang="ru-R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24" marR="39524" marT="0" marB="0"/>
                </a:tc>
                <a:tc>
                  <a:txBody>
                    <a:bodyPr/>
                    <a:lstStyle/>
                    <a:p>
                      <a:pPr algn="l">
                        <a:lnSpc>
                          <a:spcPct val="107000"/>
                        </a:lnSpc>
                        <a:spcAft>
                          <a:spcPts val="800"/>
                        </a:spcAft>
                      </a:pPr>
                      <a:r>
                        <a:rPr lang="kk-KZ" sz="1600" b="1">
                          <a:effectLst/>
                        </a:rPr>
                        <a:t> </a:t>
                      </a:r>
                      <a:endParaRPr lang="ru-RU" sz="1600" b="1">
                        <a:effectLst/>
                        <a:latin typeface="Calibri" panose="020F0502020204030204" pitchFamily="34" charset="0"/>
                        <a:ea typeface="Calibri" panose="020F0502020204030204" pitchFamily="34" charset="0"/>
                        <a:cs typeface="Times New Roman" panose="02020603050405020304" pitchFamily="18" charset="0"/>
                      </a:endParaRPr>
                    </a:p>
                  </a:txBody>
                  <a:tcPr marL="39524" marR="39524" marT="0" marB="0"/>
                </a:tc>
                <a:extLst>
                  <a:ext uri="{0D108BD9-81ED-4DB2-BD59-A6C34878D82A}">
                    <a16:rowId xmlns:a16="http://schemas.microsoft.com/office/drawing/2014/main" val="1313033277"/>
                  </a:ext>
                </a:extLst>
              </a:tr>
              <a:tr h="977203">
                <a:tc>
                  <a:txBody>
                    <a:bodyPr/>
                    <a:lstStyle/>
                    <a:p>
                      <a:pPr algn="l">
                        <a:lnSpc>
                          <a:spcPct val="107000"/>
                        </a:lnSpc>
                        <a:spcAft>
                          <a:spcPts val="800"/>
                        </a:spcAft>
                      </a:pPr>
                      <a:r>
                        <a:rPr lang="kk-KZ" sz="1600" b="1">
                          <a:effectLst/>
                        </a:rPr>
                        <a:t>4</a:t>
                      </a:r>
                      <a:endParaRPr lang="ru-RU" sz="1600" b="1">
                        <a:effectLst/>
                        <a:latin typeface="Calibri" panose="020F0502020204030204" pitchFamily="34" charset="0"/>
                        <a:ea typeface="Calibri" panose="020F0502020204030204" pitchFamily="34" charset="0"/>
                        <a:cs typeface="Times New Roman" panose="02020603050405020304" pitchFamily="18" charset="0"/>
                      </a:endParaRPr>
                    </a:p>
                  </a:txBody>
                  <a:tcPr marL="39524" marR="39524" marT="0" marB="0"/>
                </a:tc>
                <a:tc>
                  <a:txBody>
                    <a:bodyPr/>
                    <a:lstStyle/>
                    <a:p>
                      <a:pPr algn="l">
                        <a:lnSpc>
                          <a:spcPct val="107000"/>
                        </a:lnSpc>
                        <a:spcAft>
                          <a:spcPts val="800"/>
                        </a:spcAft>
                      </a:pPr>
                      <a:r>
                        <a:rPr lang="kk-KZ" sz="1600" b="1" dirty="0">
                          <a:effectLst/>
                        </a:rPr>
                        <a:t>Геродот біздің заманымызға дейінгі 584 жылдары дүниеге келген</a:t>
                      </a:r>
                      <a:endParaRPr lang="ru-R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24" marR="39524" marT="0" marB="0"/>
                </a:tc>
                <a:tc>
                  <a:txBody>
                    <a:bodyPr/>
                    <a:lstStyle/>
                    <a:p>
                      <a:pPr algn="l">
                        <a:lnSpc>
                          <a:spcPct val="107000"/>
                        </a:lnSpc>
                        <a:spcAft>
                          <a:spcPts val="800"/>
                        </a:spcAft>
                      </a:pPr>
                      <a:r>
                        <a:rPr lang="kk-KZ" sz="1600" b="1" dirty="0">
                          <a:effectLst/>
                        </a:rPr>
                        <a:t> </a:t>
                      </a:r>
                      <a:endParaRPr lang="ru-R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24" marR="39524" marT="0" marB="0"/>
                </a:tc>
                <a:tc>
                  <a:txBody>
                    <a:bodyPr/>
                    <a:lstStyle/>
                    <a:p>
                      <a:pPr algn="l">
                        <a:lnSpc>
                          <a:spcPct val="107000"/>
                        </a:lnSpc>
                        <a:spcAft>
                          <a:spcPts val="800"/>
                        </a:spcAft>
                      </a:pPr>
                      <a:r>
                        <a:rPr lang="kk-KZ" sz="1600" b="1" dirty="0">
                          <a:effectLst/>
                        </a:rPr>
                        <a:t> </a:t>
                      </a:r>
                      <a:endParaRPr lang="ru-R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24" marR="39524" marT="0" marB="0"/>
                </a:tc>
                <a:extLst>
                  <a:ext uri="{0D108BD9-81ED-4DB2-BD59-A6C34878D82A}">
                    <a16:rowId xmlns:a16="http://schemas.microsoft.com/office/drawing/2014/main" val="2845980785"/>
                  </a:ext>
                </a:extLst>
              </a:tr>
              <a:tr h="977203">
                <a:tc>
                  <a:txBody>
                    <a:bodyPr/>
                    <a:lstStyle/>
                    <a:p>
                      <a:pPr algn="l">
                        <a:lnSpc>
                          <a:spcPct val="107000"/>
                        </a:lnSpc>
                        <a:spcAft>
                          <a:spcPts val="800"/>
                        </a:spcAft>
                      </a:pPr>
                      <a:r>
                        <a:rPr lang="kk-KZ" sz="1600" b="1">
                          <a:effectLst/>
                        </a:rPr>
                        <a:t>5</a:t>
                      </a:r>
                      <a:endParaRPr lang="ru-RU" sz="1600" b="1">
                        <a:effectLst/>
                        <a:latin typeface="Calibri" panose="020F0502020204030204" pitchFamily="34" charset="0"/>
                        <a:ea typeface="Calibri" panose="020F0502020204030204" pitchFamily="34" charset="0"/>
                        <a:cs typeface="Times New Roman" panose="02020603050405020304" pitchFamily="18" charset="0"/>
                      </a:endParaRPr>
                    </a:p>
                  </a:txBody>
                  <a:tcPr marL="39524" marR="39524" marT="0" marB="0"/>
                </a:tc>
                <a:tc>
                  <a:txBody>
                    <a:bodyPr/>
                    <a:lstStyle/>
                    <a:p>
                      <a:pPr algn="l">
                        <a:lnSpc>
                          <a:spcPct val="107000"/>
                        </a:lnSpc>
                        <a:spcAft>
                          <a:spcPts val="800"/>
                        </a:spcAft>
                      </a:pPr>
                      <a:r>
                        <a:rPr lang="kk-KZ" sz="1600" b="1" dirty="0">
                          <a:effectLst/>
                        </a:rPr>
                        <a:t>Геродот жазбалары – ежелгі әлемнің нағыз энциклопедиясы</a:t>
                      </a:r>
                      <a:endParaRPr lang="ru-R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24" marR="39524" marT="0" marB="0"/>
                </a:tc>
                <a:tc>
                  <a:txBody>
                    <a:bodyPr/>
                    <a:lstStyle/>
                    <a:p>
                      <a:pPr algn="l">
                        <a:lnSpc>
                          <a:spcPct val="107000"/>
                        </a:lnSpc>
                        <a:spcAft>
                          <a:spcPts val="800"/>
                        </a:spcAft>
                      </a:pPr>
                      <a:r>
                        <a:rPr lang="kk-KZ" sz="1600" b="1" dirty="0">
                          <a:effectLst/>
                        </a:rPr>
                        <a:t> </a:t>
                      </a:r>
                      <a:endParaRPr lang="ru-R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24" marR="39524" marT="0" marB="0"/>
                </a:tc>
                <a:tc>
                  <a:txBody>
                    <a:bodyPr/>
                    <a:lstStyle/>
                    <a:p>
                      <a:pPr algn="l">
                        <a:lnSpc>
                          <a:spcPct val="107000"/>
                        </a:lnSpc>
                        <a:spcAft>
                          <a:spcPts val="800"/>
                        </a:spcAft>
                      </a:pPr>
                      <a:r>
                        <a:rPr lang="kk-KZ" sz="1600" b="1" dirty="0">
                          <a:effectLst/>
                        </a:rPr>
                        <a:t> </a:t>
                      </a:r>
                      <a:endParaRPr lang="ru-R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24" marR="39524" marT="0" marB="0"/>
                </a:tc>
                <a:extLst>
                  <a:ext uri="{0D108BD9-81ED-4DB2-BD59-A6C34878D82A}">
                    <a16:rowId xmlns:a16="http://schemas.microsoft.com/office/drawing/2014/main" val="1940959942"/>
                  </a:ext>
                </a:extLst>
              </a:tr>
              <a:tr h="646034">
                <a:tc>
                  <a:txBody>
                    <a:bodyPr/>
                    <a:lstStyle/>
                    <a:p>
                      <a:pPr algn="l">
                        <a:lnSpc>
                          <a:spcPct val="107000"/>
                        </a:lnSpc>
                        <a:spcAft>
                          <a:spcPts val="800"/>
                        </a:spcAft>
                      </a:pPr>
                      <a:r>
                        <a:rPr lang="kk-KZ" sz="1600" b="1">
                          <a:effectLst/>
                        </a:rPr>
                        <a:t>6</a:t>
                      </a:r>
                      <a:endParaRPr lang="ru-RU" sz="1600" b="1">
                        <a:effectLst/>
                        <a:latin typeface="Calibri" panose="020F0502020204030204" pitchFamily="34" charset="0"/>
                        <a:ea typeface="Calibri" panose="020F0502020204030204" pitchFamily="34" charset="0"/>
                        <a:cs typeface="Times New Roman" panose="02020603050405020304" pitchFamily="18" charset="0"/>
                      </a:endParaRPr>
                    </a:p>
                  </a:txBody>
                  <a:tcPr marL="39524" marR="39524" marT="0" marB="0"/>
                </a:tc>
                <a:tc>
                  <a:txBody>
                    <a:bodyPr/>
                    <a:lstStyle/>
                    <a:p>
                      <a:pPr algn="l">
                        <a:lnSpc>
                          <a:spcPct val="107000"/>
                        </a:lnSpc>
                        <a:spcAft>
                          <a:spcPts val="800"/>
                        </a:spcAft>
                      </a:pPr>
                      <a:r>
                        <a:rPr lang="kk-KZ" sz="1600" b="1" dirty="0">
                          <a:effectLst/>
                        </a:rPr>
                        <a:t>Францияда ұзақ өмір сүрді</a:t>
                      </a:r>
                      <a:endParaRPr lang="ru-R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24" marR="39524" marT="0" marB="0"/>
                </a:tc>
                <a:tc>
                  <a:txBody>
                    <a:bodyPr/>
                    <a:lstStyle/>
                    <a:p>
                      <a:pPr algn="l">
                        <a:lnSpc>
                          <a:spcPct val="107000"/>
                        </a:lnSpc>
                        <a:spcAft>
                          <a:spcPts val="800"/>
                        </a:spcAft>
                      </a:pPr>
                      <a:r>
                        <a:rPr lang="kk-KZ" sz="1600" b="1">
                          <a:effectLst/>
                        </a:rPr>
                        <a:t> </a:t>
                      </a:r>
                      <a:endParaRPr lang="ru-RU" sz="1600" b="1">
                        <a:effectLst/>
                        <a:latin typeface="Calibri" panose="020F0502020204030204" pitchFamily="34" charset="0"/>
                        <a:ea typeface="Calibri" panose="020F0502020204030204" pitchFamily="34" charset="0"/>
                        <a:cs typeface="Times New Roman" panose="02020603050405020304" pitchFamily="18" charset="0"/>
                      </a:endParaRPr>
                    </a:p>
                  </a:txBody>
                  <a:tcPr marL="39524" marR="39524" marT="0" marB="0"/>
                </a:tc>
                <a:tc>
                  <a:txBody>
                    <a:bodyPr/>
                    <a:lstStyle/>
                    <a:p>
                      <a:pPr algn="l">
                        <a:lnSpc>
                          <a:spcPct val="107000"/>
                        </a:lnSpc>
                        <a:spcAft>
                          <a:spcPts val="800"/>
                        </a:spcAft>
                      </a:pPr>
                      <a:r>
                        <a:rPr lang="kk-KZ" sz="1600" b="1" dirty="0">
                          <a:effectLst/>
                        </a:rPr>
                        <a:t> </a:t>
                      </a:r>
                      <a:endParaRPr lang="ru-R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9524" marR="39524" marT="0" marB="0"/>
                </a:tc>
                <a:extLst>
                  <a:ext uri="{0D108BD9-81ED-4DB2-BD59-A6C34878D82A}">
                    <a16:rowId xmlns:a16="http://schemas.microsoft.com/office/drawing/2014/main" val="2205107653"/>
                  </a:ext>
                </a:extLst>
              </a:tr>
            </a:tbl>
          </a:graphicData>
        </a:graphic>
      </p:graphicFrame>
    </p:spTree>
    <p:extLst>
      <p:ext uri="{BB962C8B-B14F-4D97-AF65-F5344CB8AC3E}">
        <p14:creationId xmlns:p14="http://schemas.microsoft.com/office/powerpoint/2010/main" val="3376182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9CE0D04-850C-421C-92CF-8635166CFBD8}"/>
              </a:ext>
            </a:extLst>
          </p:cNvPr>
          <p:cNvSpPr>
            <a:spLocks noGrp="1"/>
          </p:cNvSpPr>
          <p:nvPr>
            <p:ph type="title"/>
          </p:nvPr>
        </p:nvSpPr>
        <p:spPr>
          <a:xfrm>
            <a:off x="457200" y="274638"/>
            <a:ext cx="8229600" cy="778098"/>
          </a:xfrm>
        </p:spPr>
        <p:txBody>
          <a:bodyPr>
            <a:normAutofit/>
          </a:bodyPr>
          <a:lstStyle/>
          <a:p>
            <a:pPr algn="l"/>
            <a:r>
              <a:rPr lang="kk-KZ" sz="2000" dirty="0"/>
              <a:t> </a:t>
            </a:r>
            <a:r>
              <a:rPr lang="kk-KZ" sz="2000" b="1" dirty="0"/>
              <a:t>Жауабы:</a:t>
            </a:r>
            <a:endParaRPr lang="ru-RU" sz="2000" b="1" dirty="0"/>
          </a:p>
        </p:txBody>
      </p:sp>
      <p:graphicFrame>
        <p:nvGraphicFramePr>
          <p:cNvPr id="4" name="Объект 3">
            <a:extLst>
              <a:ext uri="{FF2B5EF4-FFF2-40B4-BE49-F238E27FC236}">
                <a16:creationId xmlns:a16="http://schemas.microsoft.com/office/drawing/2014/main" id="{8500046A-285A-4ECB-9619-D606CE08E752}"/>
              </a:ext>
            </a:extLst>
          </p:cNvPr>
          <p:cNvGraphicFramePr>
            <a:graphicFrameLocks noGrp="1"/>
          </p:cNvGraphicFramePr>
          <p:nvPr>
            <p:ph idx="1"/>
            <p:extLst>
              <p:ext uri="{D42A27DB-BD31-4B8C-83A1-F6EECF244321}">
                <p14:modId xmlns:p14="http://schemas.microsoft.com/office/powerpoint/2010/main" val="3950551911"/>
              </p:ext>
            </p:extLst>
          </p:nvPr>
        </p:nvGraphicFramePr>
        <p:xfrm>
          <a:off x="755576" y="908721"/>
          <a:ext cx="7128792" cy="4968552"/>
        </p:xfrm>
        <a:graphic>
          <a:graphicData uri="http://schemas.openxmlformats.org/drawingml/2006/table">
            <a:tbl>
              <a:tblPr firstRow="1" firstCol="1" bandRow="1">
                <a:tableStyleId>{5C22544A-7EE6-4342-B048-85BDC9FD1C3A}</a:tableStyleId>
              </a:tblPr>
              <a:tblGrid>
                <a:gridCol w="389920">
                  <a:extLst>
                    <a:ext uri="{9D8B030D-6E8A-4147-A177-3AD203B41FA5}">
                      <a16:colId xmlns:a16="http://schemas.microsoft.com/office/drawing/2014/main" val="3695243620"/>
                    </a:ext>
                  </a:extLst>
                </a:gridCol>
                <a:gridCol w="3816067">
                  <a:extLst>
                    <a:ext uri="{9D8B030D-6E8A-4147-A177-3AD203B41FA5}">
                      <a16:colId xmlns:a16="http://schemas.microsoft.com/office/drawing/2014/main" val="1846396702"/>
                    </a:ext>
                  </a:extLst>
                </a:gridCol>
                <a:gridCol w="1639622">
                  <a:extLst>
                    <a:ext uri="{9D8B030D-6E8A-4147-A177-3AD203B41FA5}">
                      <a16:colId xmlns:a16="http://schemas.microsoft.com/office/drawing/2014/main" val="2467300110"/>
                    </a:ext>
                  </a:extLst>
                </a:gridCol>
                <a:gridCol w="1283183">
                  <a:extLst>
                    <a:ext uri="{9D8B030D-6E8A-4147-A177-3AD203B41FA5}">
                      <a16:colId xmlns:a16="http://schemas.microsoft.com/office/drawing/2014/main" val="442342912"/>
                    </a:ext>
                  </a:extLst>
                </a:gridCol>
              </a:tblGrid>
              <a:tr h="287943">
                <a:tc>
                  <a:txBody>
                    <a:bodyPr/>
                    <a:lstStyle/>
                    <a:p>
                      <a:pPr>
                        <a:lnSpc>
                          <a:spcPct val="107000"/>
                        </a:lnSpc>
                        <a:spcAft>
                          <a:spcPts val="800"/>
                        </a:spcAft>
                      </a:pPr>
                      <a:r>
                        <a:rPr lang="kk-KZ" sz="1600" b="1">
                          <a:effectLst/>
                        </a:rPr>
                        <a:t>№</a:t>
                      </a:r>
                      <a:endParaRPr lang="ru-RU" sz="1600" b="1">
                        <a:effectLst/>
                        <a:latin typeface="Calibri" panose="020F0502020204030204" pitchFamily="34" charset="0"/>
                        <a:ea typeface="Calibri" panose="020F0502020204030204" pitchFamily="34" charset="0"/>
                        <a:cs typeface="Times New Roman" panose="02020603050405020304" pitchFamily="18" charset="0"/>
                      </a:endParaRPr>
                    </a:p>
                  </a:txBody>
                  <a:tcPr marL="61815" marR="61815" marT="0" marB="0"/>
                </a:tc>
                <a:tc>
                  <a:txBody>
                    <a:bodyPr/>
                    <a:lstStyle/>
                    <a:p>
                      <a:pPr>
                        <a:lnSpc>
                          <a:spcPct val="107000"/>
                        </a:lnSpc>
                        <a:spcAft>
                          <a:spcPts val="800"/>
                        </a:spcAft>
                      </a:pPr>
                      <a:r>
                        <a:rPr lang="kk-KZ" sz="1600" b="1">
                          <a:effectLst/>
                        </a:rPr>
                        <a:t>Сұрақтар</a:t>
                      </a:r>
                      <a:endParaRPr lang="ru-RU" sz="1600" b="1">
                        <a:effectLst/>
                        <a:latin typeface="Calibri" panose="020F0502020204030204" pitchFamily="34" charset="0"/>
                        <a:ea typeface="Calibri" panose="020F0502020204030204" pitchFamily="34" charset="0"/>
                        <a:cs typeface="Times New Roman" panose="02020603050405020304" pitchFamily="18" charset="0"/>
                      </a:endParaRPr>
                    </a:p>
                  </a:txBody>
                  <a:tcPr marL="61815" marR="61815" marT="0" marB="0"/>
                </a:tc>
                <a:tc>
                  <a:txBody>
                    <a:bodyPr/>
                    <a:lstStyle/>
                    <a:p>
                      <a:pPr>
                        <a:lnSpc>
                          <a:spcPct val="107000"/>
                        </a:lnSpc>
                        <a:spcAft>
                          <a:spcPts val="800"/>
                        </a:spcAft>
                      </a:pPr>
                      <a:r>
                        <a:rPr lang="kk-KZ" sz="1600" b="1" dirty="0">
                          <a:effectLst/>
                        </a:rPr>
                        <a:t>Дұрыс</a:t>
                      </a:r>
                      <a:endParaRPr lang="ru-R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1815" marR="61815" marT="0" marB="0"/>
                </a:tc>
                <a:tc>
                  <a:txBody>
                    <a:bodyPr/>
                    <a:lstStyle/>
                    <a:p>
                      <a:pPr>
                        <a:lnSpc>
                          <a:spcPct val="107000"/>
                        </a:lnSpc>
                        <a:spcAft>
                          <a:spcPts val="800"/>
                        </a:spcAft>
                      </a:pPr>
                      <a:r>
                        <a:rPr lang="kk-KZ" sz="1600" b="1">
                          <a:effectLst/>
                        </a:rPr>
                        <a:t>Бұрыс</a:t>
                      </a:r>
                      <a:endParaRPr lang="ru-RU" sz="1600" b="1">
                        <a:effectLst/>
                        <a:latin typeface="Calibri" panose="020F0502020204030204" pitchFamily="34" charset="0"/>
                        <a:ea typeface="Calibri" panose="020F0502020204030204" pitchFamily="34" charset="0"/>
                        <a:cs typeface="Times New Roman" panose="02020603050405020304" pitchFamily="18" charset="0"/>
                      </a:endParaRPr>
                    </a:p>
                  </a:txBody>
                  <a:tcPr marL="61815" marR="61815" marT="0" marB="0"/>
                </a:tc>
                <a:extLst>
                  <a:ext uri="{0D108BD9-81ED-4DB2-BD59-A6C34878D82A}">
                    <a16:rowId xmlns:a16="http://schemas.microsoft.com/office/drawing/2014/main" val="3430192480"/>
                  </a:ext>
                </a:extLst>
              </a:tr>
              <a:tr h="936734">
                <a:tc>
                  <a:txBody>
                    <a:bodyPr/>
                    <a:lstStyle/>
                    <a:p>
                      <a:pPr>
                        <a:lnSpc>
                          <a:spcPct val="107000"/>
                        </a:lnSpc>
                        <a:spcAft>
                          <a:spcPts val="800"/>
                        </a:spcAft>
                      </a:pPr>
                      <a:r>
                        <a:rPr lang="kk-KZ" sz="1600" b="1">
                          <a:effectLst/>
                        </a:rPr>
                        <a:t>1</a:t>
                      </a:r>
                      <a:endParaRPr lang="ru-RU" sz="1600" b="1">
                        <a:effectLst/>
                        <a:latin typeface="Calibri" panose="020F0502020204030204" pitchFamily="34" charset="0"/>
                        <a:ea typeface="Calibri" panose="020F0502020204030204" pitchFamily="34" charset="0"/>
                        <a:cs typeface="Times New Roman" panose="02020603050405020304" pitchFamily="18" charset="0"/>
                      </a:endParaRPr>
                    </a:p>
                  </a:txBody>
                  <a:tcPr marL="61815" marR="61815" marT="0" marB="0"/>
                </a:tc>
                <a:tc>
                  <a:txBody>
                    <a:bodyPr/>
                    <a:lstStyle/>
                    <a:p>
                      <a:pPr>
                        <a:lnSpc>
                          <a:spcPct val="107000"/>
                        </a:lnSpc>
                        <a:spcAft>
                          <a:spcPts val="800"/>
                        </a:spcAft>
                      </a:pPr>
                      <a:r>
                        <a:rPr lang="kk-KZ" sz="1600" b="1" dirty="0">
                          <a:effectLst/>
                        </a:rPr>
                        <a:t>Геродот математика мен  физика ғылымдарының негізін салған</a:t>
                      </a:r>
                      <a:endParaRPr lang="ru-R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1815" marR="61815" marT="0" marB="0"/>
                </a:tc>
                <a:tc>
                  <a:txBody>
                    <a:bodyPr/>
                    <a:lstStyle/>
                    <a:p>
                      <a:pPr>
                        <a:lnSpc>
                          <a:spcPct val="107000"/>
                        </a:lnSpc>
                        <a:spcAft>
                          <a:spcPts val="800"/>
                        </a:spcAft>
                      </a:pPr>
                      <a:r>
                        <a:rPr lang="kk-KZ" sz="1600" b="1" dirty="0">
                          <a:effectLst/>
                        </a:rPr>
                        <a:t> </a:t>
                      </a:r>
                      <a:endParaRPr lang="ru-R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1815" marR="61815" marT="0" marB="0"/>
                </a:tc>
                <a:tc>
                  <a:txBody>
                    <a:bodyPr/>
                    <a:lstStyle/>
                    <a:p>
                      <a:pPr>
                        <a:lnSpc>
                          <a:spcPct val="107000"/>
                        </a:lnSpc>
                        <a:spcAft>
                          <a:spcPts val="800"/>
                        </a:spcAft>
                      </a:pPr>
                      <a:r>
                        <a:rPr lang="kk-KZ" sz="1600" b="1">
                          <a:effectLst/>
                        </a:rPr>
                        <a:t>+</a:t>
                      </a:r>
                      <a:endParaRPr lang="ru-RU" sz="1600" b="1">
                        <a:effectLst/>
                        <a:latin typeface="Calibri" panose="020F0502020204030204" pitchFamily="34" charset="0"/>
                        <a:ea typeface="Calibri" panose="020F0502020204030204" pitchFamily="34" charset="0"/>
                        <a:cs typeface="Times New Roman" panose="02020603050405020304" pitchFamily="18" charset="0"/>
                      </a:endParaRPr>
                    </a:p>
                  </a:txBody>
                  <a:tcPr marL="61815" marR="61815" marT="0" marB="0"/>
                </a:tc>
                <a:extLst>
                  <a:ext uri="{0D108BD9-81ED-4DB2-BD59-A6C34878D82A}">
                    <a16:rowId xmlns:a16="http://schemas.microsoft.com/office/drawing/2014/main" val="3861813236"/>
                  </a:ext>
                </a:extLst>
              </a:tr>
              <a:tr h="747534">
                <a:tc>
                  <a:txBody>
                    <a:bodyPr/>
                    <a:lstStyle/>
                    <a:p>
                      <a:pPr>
                        <a:lnSpc>
                          <a:spcPct val="107000"/>
                        </a:lnSpc>
                        <a:spcAft>
                          <a:spcPts val="800"/>
                        </a:spcAft>
                      </a:pPr>
                      <a:r>
                        <a:rPr lang="kk-KZ" sz="1600" b="1">
                          <a:effectLst/>
                        </a:rPr>
                        <a:t>2</a:t>
                      </a:r>
                      <a:endParaRPr lang="ru-RU" sz="1600" b="1">
                        <a:effectLst/>
                        <a:latin typeface="Calibri" panose="020F0502020204030204" pitchFamily="34" charset="0"/>
                        <a:ea typeface="Calibri" panose="020F0502020204030204" pitchFamily="34" charset="0"/>
                        <a:cs typeface="Times New Roman" panose="02020603050405020304" pitchFamily="18" charset="0"/>
                      </a:endParaRPr>
                    </a:p>
                  </a:txBody>
                  <a:tcPr marL="61815" marR="61815" marT="0" marB="0"/>
                </a:tc>
                <a:tc>
                  <a:txBody>
                    <a:bodyPr/>
                    <a:lstStyle/>
                    <a:p>
                      <a:pPr>
                        <a:lnSpc>
                          <a:spcPct val="107000"/>
                        </a:lnSpc>
                        <a:spcAft>
                          <a:spcPts val="800"/>
                        </a:spcAft>
                      </a:pPr>
                      <a:r>
                        <a:rPr lang="kk-KZ" sz="1600" b="1">
                          <a:effectLst/>
                        </a:rPr>
                        <a:t>Сақтар туралы қызықты мәліметтер қалдырды</a:t>
                      </a:r>
                      <a:endParaRPr lang="ru-RU" sz="1600" b="1">
                        <a:effectLst/>
                        <a:latin typeface="Calibri" panose="020F0502020204030204" pitchFamily="34" charset="0"/>
                        <a:ea typeface="Calibri" panose="020F0502020204030204" pitchFamily="34" charset="0"/>
                        <a:cs typeface="Times New Roman" panose="02020603050405020304" pitchFamily="18" charset="0"/>
                      </a:endParaRPr>
                    </a:p>
                  </a:txBody>
                  <a:tcPr marL="61815" marR="61815" marT="0" marB="0"/>
                </a:tc>
                <a:tc>
                  <a:txBody>
                    <a:bodyPr/>
                    <a:lstStyle/>
                    <a:p>
                      <a:pPr>
                        <a:lnSpc>
                          <a:spcPct val="107000"/>
                        </a:lnSpc>
                        <a:spcAft>
                          <a:spcPts val="800"/>
                        </a:spcAft>
                      </a:pPr>
                      <a:r>
                        <a:rPr lang="kk-KZ" sz="1600" b="1" dirty="0">
                          <a:effectLst/>
                        </a:rPr>
                        <a:t>+</a:t>
                      </a:r>
                      <a:endParaRPr lang="ru-R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1815" marR="61815" marT="0" marB="0"/>
                </a:tc>
                <a:tc>
                  <a:txBody>
                    <a:bodyPr/>
                    <a:lstStyle/>
                    <a:p>
                      <a:pPr>
                        <a:lnSpc>
                          <a:spcPct val="107000"/>
                        </a:lnSpc>
                        <a:spcAft>
                          <a:spcPts val="800"/>
                        </a:spcAft>
                      </a:pPr>
                      <a:r>
                        <a:rPr lang="kk-KZ" sz="1600" b="1" dirty="0">
                          <a:effectLst/>
                        </a:rPr>
                        <a:t> </a:t>
                      </a:r>
                      <a:endParaRPr lang="ru-R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1815" marR="61815" marT="0" marB="0"/>
                </a:tc>
                <a:extLst>
                  <a:ext uri="{0D108BD9-81ED-4DB2-BD59-A6C34878D82A}">
                    <a16:rowId xmlns:a16="http://schemas.microsoft.com/office/drawing/2014/main" val="2082691993"/>
                  </a:ext>
                </a:extLst>
              </a:tr>
              <a:tr h="558333">
                <a:tc>
                  <a:txBody>
                    <a:bodyPr/>
                    <a:lstStyle/>
                    <a:p>
                      <a:pPr>
                        <a:lnSpc>
                          <a:spcPct val="107000"/>
                        </a:lnSpc>
                        <a:spcAft>
                          <a:spcPts val="800"/>
                        </a:spcAft>
                      </a:pPr>
                      <a:r>
                        <a:rPr lang="kk-KZ" sz="1600" b="1">
                          <a:effectLst/>
                        </a:rPr>
                        <a:t>3</a:t>
                      </a:r>
                      <a:endParaRPr lang="ru-RU" sz="1600" b="1">
                        <a:effectLst/>
                        <a:latin typeface="Calibri" panose="020F0502020204030204" pitchFamily="34" charset="0"/>
                        <a:ea typeface="Calibri" panose="020F0502020204030204" pitchFamily="34" charset="0"/>
                        <a:cs typeface="Times New Roman" panose="02020603050405020304" pitchFamily="18" charset="0"/>
                      </a:endParaRPr>
                    </a:p>
                  </a:txBody>
                  <a:tcPr marL="61815" marR="61815" marT="0" marB="0"/>
                </a:tc>
                <a:tc>
                  <a:txBody>
                    <a:bodyPr/>
                    <a:lstStyle/>
                    <a:p>
                      <a:pPr>
                        <a:lnSpc>
                          <a:spcPct val="107000"/>
                        </a:lnSpc>
                        <a:spcAft>
                          <a:spcPts val="800"/>
                        </a:spcAft>
                      </a:pPr>
                      <a:r>
                        <a:rPr lang="kk-KZ" sz="1600" b="1">
                          <a:effectLst/>
                        </a:rPr>
                        <a:t>Геродоттың шыққан тегі – Кіші Азия</a:t>
                      </a:r>
                      <a:endParaRPr lang="ru-RU" sz="1600" b="1">
                        <a:effectLst/>
                        <a:latin typeface="Calibri" panose="020F0502020204030204" pitchFamily="34" charset="0"/>
                        <a:ea typeface="Calibri" panose="020F0502020204030204" pitchFamily="34" charset="0"/>
                        <a:cs typeface="Times New Roman" panose="02020603050405020304" pitchFamily="18" charset="0"/>
                      </a:endParaRPr>
                    </a:p>
                  </a:txBody>
                  <a:tcPr marL="61815" marR="61815" marT="0" marB="0"/>
                </a:tc>
                <a:tc>
                  <a:txBody>
                    <a:bodyPr/>
                    <a:lstStyle/>
                    <a:p>
                      <a:pPr>
                        <a:lnSpc>
                          <a:spcPct val="107000"/>
                        </a:lnSpc>
                        <a:spcAft>
                          <a:spcPts val="800"/>
                        </a:spcAft>
                      </a:pPr>
                      <a:r>
                        <a:rPr lang="kk-KZ" sz="1600" b="1">
                          <a:effectLst/>
                        </a:rPr>
                        <a:t>+</a:t>
                      </a:r>
                      <a:endParaRPr lang="ru-RU" sz="1600" b="1">
                        <a:effectLst/>
                        <a:latin typeface="Calibri" panose="020F0502020204030204" pitchFamily="34" charset="0"/>
                        <a:ea typeface="Calibri" panose="020F0502020204030204" pitchFamily="34" charset="0"/>
                        <a:cs typeface="Times New Roman" panose="02020603050405020304" pitchFamily="18" charset="0"/>
                      </a:endParaRPr>
                    </a:p>
                  </a:txBody>
                  <a:tcPr marL="61815" marR="61815" marT="0" marB="0"/>
                </a:tc>
                <a:tc>
                  <a:txBody>
                    <a:bodyPr/>
                    <a:lstStyle/>
                    <a:p>
                      <a:pPr>
                        <a:lnSpc>
                          <a:spcPct val="107000"/>
                        </a:lnSpc>
                        <a:spcAft>
                          <a:spcPts val="800"/>
                        </a:spcAft>
                      </a:pPr>
                      <a:r>
                        <a:rPr lang="kk-KZ" sz="1600" b="1">
                          <a:effectLst/>
                        </a:rPr>
                        <a:t> </a:t>
                      </a:r>
                      <a:endParaRPr lang="ru-RU" sz="1600" b="1">
                        <a:effectLst/>
                        <a:latin typeface="Calibri" panose="020F0502020204030204" pitchFamily="34" charset="0"/>
                        <a:ea typeface="Calibri" panose="020F0502020204030204" pitchFamily="34" charset="0"/>
                        <a:cs typeface="Times New Roman" panose="02020603050405020304" pitchFamily="18" charset="0"/>
                      </a:endParaRPr>
                    </a:p>
                  </a:txBody>
                  <a:tcPr marL="61815" marR="61815" marT="0" marB="0"/>
                </a:tc>
                <a:extLst>
                  <a:ext uri="{0D108BD9-81ED-4DB2-BD59-A6C34878D82A}">
                    <a16:rowId xmlns:a16="http://schemas.microsoft.com/office/drawing/2014/main" val="1467892600"/>
                  </a:ext>
                </a:extLst>
              </a:tr>
              <a:tr h="936734">
                <a:tc>
                  <a:txBody>
                    <a:bodyPr/>
                    <a:lstStyle/>
                    <a:p>
                      <a:pPr>
                        <a:lnSpc>
                          <a:spcPct val="107000"/>
                        </a:lnSpc>
                        <a:spcAft>
                          <a:spcPts val="800"/>
                        </a:spcAft>
                      </a:pPr>
                      <a:r>
                        <a:rPr lang="kk-KZ" sz="1600" b="1">
                          <a:effectLst/>
                        </a:rPr>
                        <a:t>4</a:t>
                      </a:r>
                      <a:endParaRPr lang="ru-RU" sz="1600" b="1">
                        <a:effectLst/>
                        <a:latin typeface="Calibri" panose="020F0502020204030204" pitchFamily="34" charset="0"/>
                        <a:ea typeface="Calibri" panose="020F0502020204030204" pitchFamily="34" charset="0"/>
                        <a:cs typeface="Times New Roman" panose="02020603050405020304" pitchFamily="18" charset="0"/>
                      </a:endParaRPr>
                    </a:p>
                  </a:txBody>
                  <a:tcPr marL="61815" marR="61815" marT="0" marB="0"/>
                </a:tc>
                <a:tc>
                  <a:txBody>
                    <a:bodyPr/>
                    <a:lstStyle/>
                    <a:p>
                      <a:pPr>
                        <a:lnSpc>
                          <a:spcPct val="107000"/>
                        </a:lnSpc>
                        <a:spcAft>
                          <a:spcPts val="800"/>
                        </a:spcAft>
                      </a:pPr>
                      <a:r>
                        <a:rPr lang="kk-KZ" sz="1600" b="1">
                          <a:effectLst/>
                        </a:rPr>
                        <a:t>Геродот біздің заманымызға дейінгі 584 жылдары дүниеге келген</a:t>
                      </a:r>
                      <a:endParaRPr lang="ru-RU" sz="1600" b="1">
                        <a:effectLst/>
                        <a:latin typeface="Calibri" panose="020F0502020204030204" pitchFamily="34" charset="0"/>
                        <a:ea typeface="Calibri" panose="020F0502020204030204" pitchFamily="34" charset="0"/>
                        <a:cs typeface="Times New Roman" panose="02020603050405020304" pitchFamily="18" charset="0"/>
                      </a:endParaRPr>
                    </a:p>
                  </a:txBody>
                  <a:tcPr marL="61815" marR="61815" marT="0" marB="0"/>
                </a:tc>
                <a:tc>
                  <a:txBody>
                    <a:bodyPr/>
                    <a:lstStyle/>
                    <a:p>
                      <a:pPr>
                        <a:lnSpc>
                          <a:spcPct val="107000"/>
                        </a:lnSpc>
                        <a:spcAft>
                          <a:spcPts val="800"/>
                        </a:spcAft>
                      </a:pPr>
                      <a:r>
                        <a:rPr lang="kk-KZ" sz="1600" b="1">
                          <a:effectLst/>
                        </a:rPr>
                        <a:t> </a:t>
                      </a:r>
                      <a:endParaRPr lang="ru-RU" sz="1600" b="1">
                        <a:effectLst/>
                        <a:latin typeface="Calibri" panose="020F0502020204030204" pitchFamily="34" charset="0"/>
                        <a:ea typeface="Calibri" panose="020F0502020204030204" pitchFamily="34" charset="0"/>
                        <a:cs typeface="Times New Roman" panose="02020603050405020304" pitchFamily="18" charset="0"/>
                      </a:endParaRPr>
                    </a:p>
                  </a:txBody>
                  <a:tcPr marL="61815" marR="61815" marT="0" marB="0"/>
                </a:tc>
                <a:tc>
                  <a:txBody>
                    <a:bodyPr/>
                    <a:lstStyle/>
                    <a:p>
                      <a:pPr>
                        <a:lnSpc>
                          <a:spcPct val="107000"/>
                        </a:lnSpc>
                        <a:spcAft>
                          <a:spcPts val="800"/>
                        </a:spcAft>
                      </a:pPr>
                      <a:r>
                        <a:rPr lang="kk-KZ" sz="1600" b="1" dirty="0">
                          <a:effectLst/>
                        </a:rPr>
                        <a:t>+</a:t>
                      </a:r>
                      <a:endParaRPr lang="ru-R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1815" marR="61815" marT="0" marB="0"/>
                </a:tc>
                <a:extLst>
                  <a:ext uri="{0D108BD9-81ED-4DB2-BD59-A6C34878D82A}">
                    <a16:rowId xmlns:a16="http://schemas.microsoft.com/office/drawing/2014/main" val="2363951988"/>
                  </a:ext>
                </a:extLst>
              </a:tr>
              <a:tr h="1125935">
                <a:tc>
                  <a:txBody>
                    <a:bodyPr/>
                    <a:lstStyle/>
                    <a:p>
                      <a:pPr>
                        <a:lnSpc>
                          <a:spcPct val="107000"/>
                        </a:lnSpc>
                        <a:spcAft>
                          <a:spcPts val="800"/>
                        </a:spcAft>
                      </a:pPr>
                      <a:r>
                        <a:rPr lang="kk-KZ" sz="1600" b="1">
                          <a:effectLst/>
                        </a:rPr>
                        <a:t>5</a:t>
                      </a:r>
                      <a:endParaRPr lang="ru-RU" sz="1600" b="1">
                        <a:effectLst/>
                        <a:latin typeface="Calibri" panose="020F0502020204030204" pitchFamily="34" charset="0"/>
                        <a:ea typeface="Calibri" panose="020F0502020204030204" pitchFamily="34" charset="0"/>
                        <a:cs typeface="Times New Roman" panose="02020603050405020304" pitchFamily="18" charset="0"/>
                      </a:endParaRPr>
                    </a:p>
                  </a:txBody>
                  <a:tcPr marL="61815" marR="61815" marT="0" marB="0"/>
                </a:tc>
                <a:tc>
                  <a:txBody>
                    <a:bodyPr/>
                    <a:lstStyle/>
                    <a:p>
                      <a:pPr>
                        <a:lnSpc>
                          <a:spcPct val="107000"/>
                        </a:lnSpc>
                        <a:spcAft>
                          <a:spcPts val="800"/>
                        </a:spcAft>
                      </a:pPr>
                      <a:r>
                        <a:rPr lang="kk-KZ" sz="1600" b="1">
                          <a:effectLst/>
                        </a:rPr>
                        <a:t>Геродот жазбалары – ежелгі әлемнің нағыз энциклопедиясы</a:t>
                      </a:r>
                      <a:endParaRPr lang="ru-RU" sz="1600" b="1">
                        <a:effectLst/>
                        <a:latin typeface="Calibri" panose="020F0502020204030204" pitchFamily="34" charset="0"/>
                        <a:ea typeface="Calibri" panose="020F0502020204030204" pitchFamily="34" charset="0"/>
                        <a:cs typeface="Times New Roman" panose="02020603050405020304" pitchFamily="18" charset="0"/>
                      </a:endParaRPr>
                    </a:p>
                  </a:txBody>
                  <a:tcPr marL="61815" marR="61815" marT="0" marB="0"/>
                </a:tc>
                <a:tc>
                  <a:txBody>
                    <a:bodyPr/>
                    <a:lstStyle/>
                    <a:p>
                      <a:pPr>
                        <a:lnSpc>
                          <a:spcPct val="107000"/>
                        </a:lnSpc>
                        <a:spcAft>
                          <a:spcPts val="800"/>
                        </a:spcAft>
                      </a:pPr>
                      <a:r>
                        <a:rPr lang="kk-KZ" sz="1600" b="1" dirty="0">
                          <a:effectLst/>
                        </a:rPr>
                        <a:t>+</a:t>
                      </a:r>
                      <a:endParaRPr lang="ru-R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1815" marR="61815" marT="0" marB="0"/>
                </a:tc>
                <a:tc>
                  <a:txBody>
                    <a:bodyPr/>
                    <a:lstStyle/>
                    <a:p>
                      <a:pPr>
                        <a:lnSpc>
                          <a:spcPct val="107000"/>
                        </a:lnSpc>
                        <a:spcAft>
                          <a:spcPts val="800"/>
                        </a:spcAft>
                      </a:pPr>
                      <a:r>
                        <a:rPr lang="kk-KZ" sz="1600" b="1">
                          <a:effectLst/>
                        </a:rPr>
                        <a:t> </a:t>
                      </a:r>
                      <a:endParaRPr lang="ru-RU" sz="1600" b="1">
                        <a:effectLst/>
                        <a:latin typeface="Calibri" panose="020F0502020204030204" pitchFamily="34" charset="0"/>
                        <a:ea typeface="Calibri" panose="020F0502020204030204" pitchFamily="34" charset="0"/>
                        <a:cs typeface="Times New Roman" panose="02020603050405020304" pitchFamily="18" charset="0"/>
                      </a:endParaRPr>
                    </a:p>
                  </a:txBody>
                  <a:tcPr marL="61815" marR="61815" marT="0" marB="0"/>
                </a:tc>
                <a:extLst>
                  <a:ext uri="{0D108BD9-81ED-4DB2-BD59-A6C34878D82A}">
                    <a16:rowId xmlns:a16="http://schemas.microsoft.com/office/drawing/2014/main" val="3628400227"/>
                  </a:ext>
                </a:extLst>
              </a:tr>
              <a:tr h="375339">
                <a:tc>
                  <a:txBody>
                    <a:bodyPr/>
                    <a:lstStyle/>
                    <a:p>
                      <a:pPr>
                        <a:lnSpc>
                          <a:spcPct val="107000"/>
                        </a:lnSpc>
                        <a:spcAft>
                          <a:spcPts val="800"/>
                        </a:spcAft>
                      </a:pPr>
                      <a:r>
                        <a:rPr lang="kk-KZ" sz="1600" b="1">
                          <a:effectLst/>
                        </a:rPr>
                        <a:t>6</a:t>
                      </a:r>
                      <a:endParaRPr lang="ru-RU" sz="1600" b="1">
                        <a:effectLst/>
                        <a:latin typeface="Calibri" panose="020F0502020204030204" pitchFamily="34" charset="0"/>
                        <a:ea typeface="Calibri" panose="020F0502020204030204" pitchFamily="34" charset="0"/>
                        <a:cs typeface="Times New Roman" panose="02020603050405020304" pitchFamily="18" charset="0"/>
                      </a:endParaRPr>
                    </a:p>
                  </a:txBody>
                  <a:tcPr marL="61815" marR="61815" marT="0" marB="0"/>
                </a:tc>
                <a:tc>
                  <a:txBody>
                    <a:bodyPr/>
                    <a:lstStyle/>
                    <a:p>
                      <a:pPr>
                        <a:lnSpc>
                          <a:spcPct val="107000"/>
                        </a:lnSpc>
                        <a:spcAft>
                          <a:spcPts val="800"/>
                        </a:spcAft>
                      </a:pPr>
                      <a:r>
                        <a:rPr lang="kk-KZ" sz="1600" b="1">
                          <a:effectLst/>
                        </a:rPr>
                        <a:t>Францияда ұзақ өмір сүрді</a:t>
                      </a:r>
                      <a:endParaRPr lang="ru-RU" sz="1600" b="1">
                        <a:effectLst/>
                        <a:latin typeface="Calibri" panose="020F0502020204030204" pitchFamily="34" charset="0"/>
                        <a:ea typeface="Calibri" panose="020F0502020204030204" pitchFamily="34" charset="0"/>
                        <a:cs typeface="Times New Roman" panose="02020603050405020304" pitchFamily="18" charset="0"/>
                      </a:endParaRPr>
                    </a:p>
                  </a:txBody>
                  <a:tcPr marL="61815" marR="61815" marT="0" marB="0"/>
                </a:tc>
                <a:tc>
                  <a:txBody>
                    <a:bodyPr/>
                    <a:lstStyle/>
                    <a:p>
                      <a:pPr>
                        <a:lnSpc>
                          <a:spcPct val="107000"/>
                        </a:lnSpc>
                        <a:spcAft>
                          <a:spcPts val="800"/>
                        </a:spcAft>
                      </a:pPr>
                      <a:r>
                        <a:rPr lang="kk-KZ" sz="1600" b="1">
                          <a:effectLst/>
                        </a:rPr>
                        <a:t> </a:t>
                      </a:r>
                      <a:endParaRPr lang="ru-RU" sz="1600" b="1">
                        <a:effectLst/>
                        <a:latin typeface="Calibri" panose="020F0502020204030204" pitchFamily="34" charset="0"/>
                        <a:ea typeface="Calibri" panose="020F0502020204030204" pitchFamily="34" charset="0"/>
                        <a:cs typeface="Times New Roman" panose="02020603050405020304" pitchFamily="18" charset="0"/>
                      </a:endParaRPr>
                    </a:p>
                  </a:txBody>
                  <a:tcPr marL="61815" marR="61815" marT="0" marB="0"/>
                </a:tc>
                <a:tc>
                  <a:txBody>
                    <a:bodyPr/>
                    <a:lstStyle/>
                    <a:p>
                      <a:pPr>
                        <a:lnSpc>
                          <a:spcPct val="107000"/>
                        </a:lnSpc>
                        <a:spcAft>
                          <a:spcPts val="800"/>
                        </a:spcAft>
                      </a:pPr>
                      <a:r>
                        <a:rPr lang="kk-KZ" sz="1600" b="1" dirty="0">
                          <a:effectLst/>
                        </a:rPr>
                        <a:t>+</a:t>
                      </a:r>
                      <a:endParaRPr lang="ru-R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1815" marR="61815" marT="0" marB="0"/>
                </a:tc>
                <a:extLst>
                  <a:ext uri="{0D108BD9-81ED-4DB2-BD59-A6C34878D82A}">
                    <a16:rowId xmlns:a16="http://schemas.microsoft.com/office/drawing/2014/main" val="2287702750"/>
                  </a:ext>
                </a:extLst>
              </a:tr>
            </a:tbl>
          </a:graphicData>
        </a:graphic>
      </p:graphicFrame>
    </p:spTree>
    <p:extLst>
      <p:ext uri="{BB962C8B-B14F-4D97-AF65-F5344CB8AC3E}">
        <p14:creationId xmlns:p14="http://schemas.microsoft.com/office/powerpoint/2010/main" val="4068662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571480"/>
            <a:ext cx="8115328" cy="785818"/>
          </a:xfrm>
          <a:prstGeom prst="roundRect">
            <a:avLst/>
          </a:prstGeom>
          <a:solidFill>
            <a:srgbClr val="66FFFF"/>
          </a:solidFill>
        </p:spPr>
        <p:style>
          <a:lnRef idx="2">
            <a:schemeClr val="accent1"/>
          </a:lnRef>
          <a:fillRef idx="1">
            <a:schemeClr val="lt1"/>
          </a:fillRef>
          <a:effectRef idx="0">
            <a:schemeClr val="accent1"/>
          </a:effectRef>
          <a:fontRef idx="minor">
            <a:schemeClr val="dk1"/>
          </a:fontRef>
        </p:style>
        <p:txBody>
          <a:bodyPr>
            <a:normAutofit/>
          </a:bodyPr>
          <a:lstStyle/>
          <a:p>
            <a:r>
              <a:rPr lang="kk-KZ" sz="2800" b="1" dirty="0"/>
              <a:t>Анықтама бұрышы</a:t>
            </a:r>
            <a:endParaRPr lang="ru-RU" sz="2800" b="1" dirty="0"/>
          </a:p>
        </p:txBody>
      </p:sp>
      <p:sp>
        <p:nvSpPr>
          <p:cNvPr id="3" name="Объект 2"/>
          <p:cNvSpPr>
            <a:spLocks noGrp="1"/>
          </p:cNvSpPr>
          <p:nvPr>
            <p:ph idx="1"/>
          </p:nvPr>
        </p:nvSpPr>
        <p:spPr>
          <a:xfrm>
            <a:off x="457200" y="1651364"/>
            <a:ext cx="8229600" cy="4525963"/>
          </a:xfrm>
          <a:prstGeom prst="roundRect">
            <a:avLst/>
          </a:prstGeo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kk-KZ" sz="2800" dirty="0">
                <a:solidFill>
                  <a:schemeClr val="tx1"/>
                </a:solidFill>
                <a:effectLst/>
                <a:latin typeface="Times New Roman" panose="02020603050405020304" pitchFamily="18" charset="0"/>
                <a:ea typeface="Calibri" panose="020F0502020204030204" pitchFamily="34" charset="0"/>
              </a:rPr>
              <a:t>Хат деп белгілі адамның екінші бір адамға арнап жазған жеке туындысын айтамыз.</a:t>
            </a:r>
            <a:br>
              <a:rPr lang="kk-KZ" sz="2800" dirty="0">
                <a:solidFill>
                  <a:schemeClr val="tx1"/>
                </a:solidFill>
                <a:effectLst/>
                <a:latin typeface="Times New Roman" panose="02020603050405020304" pitchFamily="18" charset="0"/>
                <a:ea typeface="Calibri" panose="020F0502020204030204" pitchFamily="34" charset="0"/>
              </a:rPr>
            </a:br>
            <a:r>
              <a:rPr lang="kk-KZ" sz="2800" dirty="0">
                <a:solidFill>
                  <a:schemeClr val="tx1"/>
                </a:solidFill>
                <a:effectLst/>
                <a:latin typeface="Times New Roman" panose="02020603050405020304" pitchFamily="18" charset="0"/>
                <a:ea typeface="Calibri" panose="020F0502020204030204" pitchFamily="34" charset="0"/>
              </a:rPr>
              <a:t>Хат жазу барысында нақты тұрақталған үлгісі болмаса да, белгілі бір жазу мәнері бар. Хат бірінші</a:t>
            </a:r>
            <a:br>
              <a:rPr lang="kk-KZ" sz="2800" dirty="0">
                <a:solidFill>
                  <a:schemeClr val="tx1"/>
                </a:solidFill>
                <a:effectLst/>
                <a:latin typeface="Times New Roman" panose="02020603050405020304" pitchFamily="18" charset="0"/>
                <a:ea typeface="Calibri" panose="020F0502020204030204" pitchFamily="34" charset="0"/>
              </a:rPr>
            </a:br>
            <a:r>
              <a:rPr lang="kk-KZ" sz="2800" dirty="0">
                <a:solidFill>
                  <a:schemeClr val="tx1"/>
                </a:solidFill>
                <a:effectLst/>
                <a:latin typeface="Times New Roman" panose="02020603050405020304" pitchFamily="18" charset="0"/>
                <a:ea typeface="Calibri" panose="020F0502020204030204" pitchFamily="34" charset="0"/>
              </a:rPr>
              <a:t>жақтан баяндалады. Нақтылы адресант (хатты жазушы) пен адресаты (хатты қабылдаушы)</a:t>
            </a:r>
            <a:br>
              <a:rPr lang="kk-KZ" sz="2800" dirty="0">
                <a:solidFill>
                  <a:schemeClr val="tx1"/>
                </a:solidFill>
                <a:effectLst/>
                <a:latin typeface="Times New Roman" panose="02020603050405020304" pitchFamily="18" charset="0"/>
                <a:ea typeface="Calibri" panose="020F0502020204030204" pitchFamily="34" charset="0"/>
              </a:rPr>
            </a:br>
            <a:r>
              <a:rPr lang="kk-KZ" sz="2800" dirty="0">
                <a:solidFill>
                  <a:schemeClr val="tx1"/>
                </a:solidFill>
                <a:effectLst/>
                <a:latin typeface="Times New Roman" panose="02020603050405020304" pitchFamily="18" charset="0"/>
                <a:ea typeface="Calibri" panose="020F0502020204030204" pitchFamily="34" charset="0"/>
              </a:rPr>
              <a:t>болуы керек.</a:t>
            </a:r>
            <a:br>
              <a:rPr lang="kk-KZ" sz="2800" dirty="0">
                <a:solidFill>
                  <a:schemeClr val="tx1"/>
                </a:solidFill>
                <a:effectLst/>
                <a:latin typeface="Times New Roman" panose="02020603050405020304" pitchFamily="18" charset="0"/>
                <a:ea typeface="Calibri" panose="020F0502020204030204" pitchFamily="34" charset="0"/>
              </a:rPr>
            </a:br>
            <a:endParaRPr lang="ru-RU" sz="2800" dirty="0">
              <a:solidFill>
                <a:schemeClr val="tx1"/>
              </a:solidFill>
            </a:endParaRPr>
          </a:p>
        </p:txBody>
      </p:sp>
    </p:spTree>
    <p:extLst>
      <p:ext uri="{BB962C8B-B14F-4D97-AF65-F5344CB8AC3E}">
        <p14:creationId xmlns:p14="http://schemas.microsoft.com/office/powerpoint/2010/main" val="461426635"/>
      </p:ext>
    </p:extLst>
  </p:cSld>
  <p:clrMapOvr>
    <a:masterClrMapping/>
  </p:clrMapOvr>
</p:sld>
</file>

<file path=ppt/theme/theme1.xml><?xml version="1.0" encoding="utf-8"?>
<a:theme xmlns:a="http://schemas.openxmlformats.org/drawingml/2006/main" name="Тема Office">
  <a:themeElements>
    <a:clrScheme name="Другая 10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7D3B05"/>
      </a:hlink>
      <a:folHlink>
        <a:srgbClr val="D99694"/>
      </a:folHlink>
    </a:clrScheme>
    <a:fontScheme name="Другая 1">
      <a:majorFont>
        <a:latin typeface="Times New Roman"/>
        <a:ea typeface=""/>
        <a:cs typeface=""/>
      </a:majorFont>
      <a:minorFont>
        <a:latin typeface="Times New Roman"/>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2754</TotalTime>
  <Words>1040</Words>
  <Application>Microsoft Office PowerPoint</Application>
  <PresentationFormat>Экран (4:3)</PresentationFormat>
  <Paragraphs>127</Paragraphs>
  <Slides>17</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17</vt:i4>
      </vt:variant>
    </vt:vector>
  </HeadingPairs>
  <TitlesOfParts>
    <vt:vector size="23" baseType="lpstr">
      <vt:lpstr>Arial</vt:lpstr>
      <vt:lpstr>Calibri</vt:lpstr>
      <vt:lpstr>Symbol</vt:lpstr>
      <vt:lpstr>Tahoma</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1-тапсырма «Дұрыс-бұрыс» әдісі</vt:lpstr>
      <vt:lpstr>Презентация PowerPoint</vt:lpstr>
      <vt:lpstr> Жауабы:</vt:lpstr>
      <vt:lpstr>Анықтама бұрышы</vt:lpstr>
      <vt:lpstr>Хат құрылымы:</vt:lpstr>
      <vt:lpstr>2 –тапсырма Төмендегі тірек сөздерді пайдаланып, хат құрылымын сақтап, тақырыбымызға байланысты хат құрастырып жаз.</vt:lpstr>
      <vt:lpstr>Ықтимал жауап:</vt:lpstr>
      <vt:lpstr>Анықтама бұрышы</vt:lpstr>
      <vt:lpstr>Презентация PowerPoint</vt:lpstr>
      <vt:lpstr>Презентация PowerPoint</vt:lpstr>
      <vt:lpstr>      Бүгінгі сабақта: </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Ранько Елена</dc:creator>
  <cp:lastModifiedBy>HJ</cp:lastModifiedBy>
  <cp:revision>150</cp:revision>
  <dcterms:created xsi:type="dcterms:W3CDTF">2018-03-09T15:08:22Z</dcterms:created>
  <dcterms:modified xsi:type="dcterms:W3CDTF">2021-04-13T06:04:51Z</dcterms:modified>
</cp:coreProperties>
</file>