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178" y="-1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4/5/2021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98835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57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451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76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86916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84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49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568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638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908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4/5/2021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7169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E897D8-4119-4A5C-A32D-D52A8FB92196}"/>
              </a:ext>
            </a:extLst>
          </p:cNvPr>
          <p:cNvSpPr>
            <a:spLocks noGrp="1"/>
          </p:cNvSpPr>
          <p:nvPr>
            <p:ph type="ctrTitle"/>
          </p:nvPr>
        </p:nvSpPr>
        <p:spPr>
          <a:xfrm>
            <a:off x="1142999" y="1269507"/>
            <a:ext cx="10761955" cy="1054593"/>
          </a:xfrm>
        </p:spPr>
        <p:txBody>
          <a:bodyPr>
            <a:normAutofit fontScale="90000"/>
          </a:bodyPr>
          <a:lstStyle/>
          <a:p>
            <a:r>
              <a:rPr lang="kk-KZ" sz="4800">
                <a:solidFill>
                  <a:srgbClr val="C00000"/>
                </a:solidFill>
                <a:effectLst/>
                <a:latin typeface="Times New Roman" panose="02020603050405020304" pitchFamily="18" charset="0"/>
                <a:ea typeface="Consolas" panose="020B0609020204030204" pitchFamily="49" charset="0"/>
              </a:rPr>
              <a:t> </a:t>
            </a:r>
            <a:r>
              <a:rPr lang="kk-KZ" sz="4800" i="1">
                <a:solidFill>
                  <a:srgbClr val="C00000"/>
                </a:solidFill>
                <a:effectLst/>
                <a:latin typeface="Times New Roman" panose="02020603050405020304" pitchFamily="18" charset="0"/>
                <a:ea typeface="Consolas" panose="020B0609020204030204" pitchFamily="49" charset="0"/>
              </a:rPr>
              <a:t>бөлім тақырыбы</a:t>
            </a:r>
            <a:r>
              <a:rPr lang="kk-KZ" sz="4800" b="0">
                <a:solidFill>
                  <a:srgbClr val="C00000"/>
                </a:solidFill>
                <a:effectLst/>
                <a:latin typeface="Times New Roman" panose="02020603050405020304" pitchFamily="18" charset="0"/>
                <a:ea typeface="Consolas" panose="020B0609020204030204" pitchFamily="49" charset="0"/>
              </a:rPr>
              <a:t>:</a:t>
            </a:r>
            <a:br>
              <a:rPr lang="kk-KZ" sz="4800" b="0">
                <a:solidFill>
                  <a:srgbClr val="C00000"/>
                </a:solidFill>
                <a:effectLst/>
                <a:latin typeface="Times New Roman" panose="02020603050405020304" pitchFamily="18" charset="0"/>
                <a:ea typeface="Consolas" panose="020B0609020204030204" pitchFamily="49" charset="0"/>
              </a:rPr>
            </a:br>
            <a:r>
              <a:rPr lang="kk-KZ" sz="4800" i="1">
                <a:solidFill>
                  <a:srgbClr val="C00000"/>
                </a:solidFill>
                <a:effectLst/>
                <a:latin typeface="Times New Roman" panose="02020603050405020304" pitchFamily="18" charset="0"/>
                <a:ea typeface="Consolas" panose="020B0609020204030204" pitchFamily="49" charset="0"/>
              </a:rPr>
              <a:t/>
            </a:r>
            <a:br>
              <a:rPr lang="kk-KZ" sz="4800" i="1">
                <a:solidFill>
                  <a:srgbClr val="C00000"/>
                </a:solidFill>
                <a:effectLst/>
                <a:latin typeface="Times New Roman" panose="02020603050405020304" pitchFamily="18" charset="0"/>
                <a:ea typeface="Consolas" panose="020B0609020204030204" pitchFamily="49" charset="0"/>
              </a:rPr>
            </a:br>
            <a:r>
              <a:rPr lang="kk-KZ" sz="4800">
                <a:solidFill>
                  <a:srgbClr val="002060"/>
                </a:solidFill>
                <a:effectLst/>
                <a:latin typeface="Times New Roman" panose="02020603050405020304" pitchFamily="18" charset="0"/>
                <a:ea typeface="Consolas" panose="020B0609020204030204" pitchFamily="49" charset="0"/>
              </a:rPr>
              <a:t>Аспан әлемінің құпиялары</a:t>
            </a:r>
            <a:endParaRPr lang="x-none" sz="4800">
              <a:solidFill>
                <a:srgbClr val="002060"/>
              </a:solidFill>
            </a:endParaRPr>
          </a:p>
        </p:txBody>
      </p:sp>
      <p:sp>
        <p:nvSpPr>
          <p:cNvPr id="3" name="Подзаголовок 2">
            <a:extLst>
              <a:ext uri="{FF2B5EF4-FFF2-40B4-BE49-F238E27FC236}">
                <a16:creationId xmlns:a16="http://schemas.microsoft.com/office/drawing/2014/main" xmlns="" id="{2F8A8044-AA12-49F6-AD5F-C93C21590394}"/>
              </a:ext>
            </a:extLst>
          </p:cNvPr>
          <p:cNvSpPr>
            <a:spLocks noGrp="1"/>
          </p:cNvSpPr>
          <p:nvPr>
            <p:ph type="subTitle" idx="1"/>
          </p:nvPr>
        </p:nvSpPr>
        <p:spPr>
          <a:xfrm>
            <a:off x="1143000" y="4101483"/>
            <a:ext cx="5905501" cy="1718291"/>
          </a:xfrm>
        </p:spPr>
        <p:txBody>
          <a:bodyPr>
            <a:normAutofit/>
          </a:bodyPr>
          <a:lstStyle/>
          <a:p>
            <a:r>
              <a:rPr lang="kk-KZ" sz="3200" b="1">
                <a:solidFill>
                  <a:srgbClr val="C00000"/>
                </a:solidFill>
                <a:effectLst/>
                <a:latin typeface="Times New Roman" panose="02020603050405020304" pitchFamily="18" charset="0"/>
                <a:ea typeface="Calibri" panose="020F0502020204030204" pitchFamily="34" charset="0"/>
              </a:rPr>
              <a:t>Сабақтың тақырыбы: </a:t>
            </a:r>
            <a:r>
              <a:rPr lang="kk-KZ" sz="3200">
                <a:solidFill>
                  <a:schemeClr val="tx1"/>
                </a:solidFill>
                <a:effectLst/>
                <a:latin typeface="Times New Roman" panose="02020603050405020304" pitchFamily="18" charset="0"/>
                <a:ea typeface="Calibri" panose="020F0502020204030204" pitchFamily="34" charset="0"/>
              </a:rPr>
              <a:t>Табиғаттың құпия сырлары</a:t>
            </a:r>
          </a:p>
          <a:p>
            <a:r>
              <a:rPr lang="kk-KZ" sz="3200">
                <a:solidFill>
                  <a:schemeClr val="tx1"/>
                </a:solidFill>
                <a:latin typeface="Times New Roman" panose="02020603050405020304" pitchFamily="18" charset="0"/>
              </a:rPr>
              <a:t>5-сынып.Қазақ тілі</a:t>
            </a:r>
            <a:endParaRPr lang="x-none" sz="3200">
              <a:solidFill>
                <a:schemeClr val="tx1"/>
              </a:solidFill>
            </a:endParaRPr>
          </a:p>
        </p:txBody>
      </p:sp>
      <p:pic>
        <p:nvPicPr>
          <p:cNvPr id="1026" name="Picture 2" descr="Қазақша реферат Табиғатты қорғау Оқу материалдары Ботаника">
            <a:extLst>
              <a:ext uri="{FF2B5EF4-FFF2-40B4-BE49-F238E27FC236}">
                <a16:creationId xmlns:a16="http://schemas.microsoft.com/office/drawing/2014/main" xmlns="" id="{3519B7BE-464B-494B-B947-F0053D2E3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807" y="2790825"/>
            <a:ext cx="499424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5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3AD96EB5-3A0A-426C-B5F1-9EBF61A27472}"/>
              </a:ext>
            </a:extLst>
          </p:cNvPr>
          <p:cNvGraphicFramePr>
            <a:graphicFrameLocks noGrp="1"/>
          </p:cNvGraphicFramePr>
          <p:nvPr>
            <p:ph idx="1"/>
            <p:extLst>
              <p:ext uri="{D42A27DB-BD31-4B8C-83A1-F6EECF244321}">
                <p14:modId xmlns:p14="http://schemas.microsoft.com/office/powerpoint/2010/main" val="1097762218"/>
              </p:ext>
            </p:extLst>
          </p:nvPr>
        </p:nvGraphicFramePr>
        <p:xfrm>
          <a:off x="532660" y="1474151"/>
          <a:ext cx="10724227" cy="4394210"/>
        </p:xfrm>
        <a:graphic>
          <a:graphicData uri="http://schemas.openxmlformats.org/drawingml/2006/table">
            <a:tbl>
              <a:tblPr firstRow="1" firstCol="1" bandRow="1">
                <a:tableStyleId>{5C22544A-7EE6-4342-B048-85BDC9FD1C3A}</a:tableStyleId>
              </a:tblPr>
              <a:tblGrid>
                <a:gridCol w="1703251">
                  <a:extLst>
                    <a:ext uri="{9D8B030D-6E8A-4147-A177-3AD203B41FA5}">
                      <a16:colId xmlns:a16="http://schemas.microsoft.com/office/drawing/2014/main" xmlns="" val="1102352960"/>
                    </a:ext>
                  </a:extLst>
                </a:gridCol>
                <a:gridCol w="1618815">
                  <a:extLst>
                    <a:ext uri="{9D8B030D-6E8A-4147-A177-3AD203B41FA5}">
                      <a16:colId xmlns:a16="http://schemas.microsoft.com/office/drawing/2014/main" xmlns="" val="4109222208"/>
                    </a:ext>
                  </a:extLst>
                </a:gridCol>
                <a:gridCol w="1618938">
                  <a:extLst>
                    <a:ext uri="{9D8B030D-6E8A-4147-A177-3AD203B41FA5}">
                      <a16:colId xmlns:a16="http://schemas.microsoft.com/office/drawing/2014/main" xmlns="" val="2664025396"/>
                    </a:ext>
                  </a:extLst>
                </a:gridCol>
                <a:gridCol w="1422411">
                  <a:extLst>
                    <a:ext uri="{9D8B030D-6E8A-4147-A177-3AD203B41FA5}">
                      <a16:colId xmlns:a16="http://schemas.microsoft.com/office/drawing/2014/main" xmlns="" val="271128324"/>
                    </a:ext>
                  </a:extLst>
                </a:gridCol>
                <a:gridCol w="1353276">
                  <a:extLst>
                    <a:ext uri="{9D8B030D-6E8A-4147-A177-3AD203B41FA5}">
                      <a16:colId xmlns:a16="http://schemas.microsoft.com/office/drawing/2014/main" xmlns="" val="2228036695"/>
                    </a:ext>
                  </a:extLst>
                </a:gridCol>
                <a:gridCol w="1557051">
                  <a:extLst>
                    <a:ext uri="{9D8B030D-6E8A-4147-A177-3AD203B41FA5}">
                      <a16:colId xmlns:a16="http://schemas.microsoft.com/office/drawing/2014/main" xmlns="" val="3063043584"/>
                    </a:ext>
                  </a:extLst>
                </a:gridCol>
                <a:gridCol w="1450485">
                  <a:extLst>
                    <a:ext uri="{9D8B030D-6E8A-4147-A177-3AD203B41FA5}">
                      <a16:colId xmlns:a16="http://schemas.microsoft.com/office/drawing/2014/main" xmlns="" val="3038295759"/>
                    </a:ext>
                  </a:extLst>
                </a:gridCol>
              </a:tblGrid>
              <a:tr h="471833">
                <a:tc>
                  <a:txBody>
                    <a:bodyPr/>
                    <a:lstStyle/>
                    <a:p>
                      <a:pPr algn="just">
                        <a:lnSpc>
                          <a:spcPct val="115000"/>
                        </a:lnSpc>
                        <a:spcAft>
                          <a:spcPts val="1000"/>
                        </a:spcAft>
                      </a:pPr>
                      <a:r>
                        <a:rPr lang="kk-KZ" sz="1600">
                          <a:solidFill>
                            <a:schemeClr val="tx1"/>
                          </a:solidFill>
                          <a:effectLst/>
                        </a:rPr>
                        <a:t>   Сан есімдер</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solidFill>
                            <a:schemeClr val="tx1"/>
                          </a:solidFill>
                          <a:effectLst/>
                        </a:rPr>
                        <a:t>Есептік</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solidFill>
                            <a:schemeClr val="tx1"/>
                          </a:solidFill>
                          <a:effectLst/>
                        </a:rPr>
                        <a:t>Реттік</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solidFill>
                            <a:schemeClr val="tx1"/>
                          </a:solidFill>
                          <a:effectLst/>
                        </a:rPr>
                        <a:t>Жинақтық</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solidFill>
                            <a:schemeClr val="tx1"/>
                          </a:solidFill>
                          <a:effectLst/>
                        </a:rPr>
                        <a:t>бөлшектік</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solidFill>
                            <a:schemeClr val="tx1"/>
                          </a:solidFill>
                          <a:effectLst/>
                        </a:rPr>
                        <a:t>болжалдық</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solidFill>
                            <a:schemeClr val="tx1"/>
                          </a:solidFill>
                          <a:effectLst/>
                        </a:rPr>
                        <a:t>Топтау</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2224702"/>
                  </a:ext>
                </a:extLst>
              </a:tr>
              <a:tr h="471833">
                <a:tc>
                  <a:txBody>
                    <a:bodyPr/>
                    <a:lstStyle/>
                    <a:p>
                      <a:pPr algn="just">
                        <a:lnSpc>
                          <a:spcPct val="115000"/>
                        </a:lnSpc>
                        <a:spcAft>
                          <a:spcPts val="1000"/>
                        </a:spcAft>
                      </a:pPr>
                      <a:r>
                        <a:rPr lang="kk-KZ" sz="1600">
                          <a:solidFill>
                            <a:schemeClr val="tx1"/>
                          </a:solidFill>
                          <a:effectLst/>
                        </a:rPr>
                        <a:t>     1945 жыл</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800">
                          <a:effectLst/>
                        </a:rPr>
                        <a:t>+</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3164140"/>
                  </a:ext>
                </a:extLst>
              </a:tr>
              <a:tr h="471833">
                <a:tc>
                  <a:txBody>
                    <a:bodyPr/>
                    <a:lstStyle/>
                    <a:p>
                      <a:pPr algn="just">
                        <a:lnSpc>
                          <a:spcPct val="115000"/>
                        </a:lnSpc>
                        <a:spcAft>
                          <a:spcPts val="1000"/>
                        </a:spcAft>
                      </a:pPr>
                      <a:r>
                        <a:rPr lang="kk-KZ" sz="1600">
                          <a:solidFill>
                            <a:schemeClr val="tx1"/>
                          </a:solidFill>
                          <a:effectLst/>
                        </a:rPr>
                        <a:t>            бесеуі келді</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r>
                        <a:rPr lang="kk-KZ" sz="1600">
                          <a:effectLst/>
                        </a:rPr>
                        <a:t>+</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01039991"/>
                  </a:ext>
                </a:extLst>
              </a:tr>
              <a:tr h="973023">
                <a:tc>
                  <a:txBody>
                    <a:bodyPr/>
                    <a:lstStyle/>
                    <a:p>
                      <a:pPr algn="just">
                        <a:lnSpc>
                          <a:spcPct val="115000"/>
                        </a:lnSpc>
                        <a:spcAft>
                          <a:spcPts val="1000"/>
                        </a:spcAft>
                      </a:pPr>
                      <a:r>
                        <a:rPr lang="kk-KZ" sz="1600">
                          <a:solidFill>
                            <a:schemeClr val="tx1"/>
                          </a:solidFill>
                          <a:effectLst/>
                        </a:rPr>
                        <a:t>      он-оннан отырды</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effectLst/>
                        </a:rPr>
                        <a:t>  +</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25048361"/>
                  </a:ext>
                </a:extLst>
              </a:tr>
              <a:tr h="471833">
                <a:tc>
                  <a:txBody>
                    <a:bodyPr/>
                    <a:lstStyle/>
                    <a:p>
                      <a:pPr algn="just">
                        <a:lnSpc>
                          <a:spcPct val="115000"/>
                        </a:lnSpc>
                        <a:spcAft>
                          <a:spcPts val="1000"/>
                        </a:spcAft>
                      </a:pPr>
                      <a:r>
                        <a:rPr lang="kk-KZ" sz="1600">
                          <a:solidFill>
                            <a:schemeClr val="tx1"/>
                          </a:solidFill>
                          <a:effectLst/>
                        </a:rPr>
                        <a:t>    ел шақты қой</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effectLst/>
                        </a:rPr>
                        <a:t>+</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8314200"/>
                  </a:ext>
                </a:extLst>
              </a:tr>
              <a:tr h="973023">
                <a:tc>
                  <a:txBody>
                    <a:bodyPr/>
                    <a:lstStyle/>
                    <a:p>
                      <a:pPr algn="just">
                        <a:lnSpc>
                          <a:spcPct val="115000"/>
                        </a:lnSpc>
                        <a:spcAft>
                          <a:spcPts val="1000"/>
                        </a:spcAft>
                      </a:pPr>
                      <a:r>
                        <a:rPr lang="kk-KZ" sz="1600">
                          <a:solidFill>
                            <a:schemeClr val="tx1"/>
                          </a:solidFill>
                          <a:effectLst/>
                        </a:rPr>
                        <a:t>     жиырма оқушы</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effectLst/>
                        </a:rPr>
                        <a:t>    +</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2688660"/>
                  </a:ext>
                </a:extLst>
              </a:tr>
              <a:tr h="471833">
                <a:tc>
                  <a:txBody>
                    <a:bodyPr/>
                    <a:lstStyle/>
                    <a:p>
                      <a:pPr algn="just">
                        <a:lnSpc>
                          <a:spcPct val="115000"/>
                        </a:lnSpc>
                        <a:spcAft>
                          <a:spcPts val="1000"/>
                        </a:spcAft>
                      </a:pPr>
                      <a:r>
                        <a:rPr lang="kk-KZ" sz="1600">
                          <a:solidFill>
                            <a:schemeClr val="tx1"/>
                          </a:solidFill>
                          <a:effectLst/>
                        </a:rPr>
                        <a:t>  сегізден үш</a:t>
                      </a:r>
                      <a:endParaRPr lang="x-non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600">
                          <a:effectLst/>
                        </a:rPr>
                        <a:t>      +</a:t>
                      </a:r>
                      <a:endParaRPr lang="x-non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kk-KZ" sz="1200">
                          <a:effectLst/>
                        </a:rPr>
                        <a:t> </a:t>
                      </a:r>
                      <a:endParaRPr lang="x-non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4371129"/>
                  </a:ext>
                </a:extLst>
              </a:tr>
            </a:tbl>
          </a:graphicData>
        </a:graphic>
      </p:graphicFrame>
      <p:sp>
        <p:nvSpPr>
          <p:cNvPr id="5" name="Rectangle 1">
            <a:extLst>
              <a:ext uri="{FF2B5EF4-FFF2-40B4-BE49-F238E27FC236}">
                <a16:creationId xmlns:a16="http://schemas.microsoft.com/office/drawing/2014/main" xmlns="" id="{0DC55A0C-B1CF-49D1-98D8-CD0FB424EB90}"/>
              </a:ext>
            </a:extLst>
          </p:cNvPr>
          <p:cNvSpPr>
            <a:spLocks noChangeArrowheads="1"/>
          </p:cNvSpPr>
          <p:nvPr/>
        </p:nvSpPr>
        <p:spPr bwMode="auto">
          <a:xfrm>
            <a:off x="1114781" y="531017"/>
            <a:ext cx="31604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x-none" sz="3200" b="1"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Өзіңді тексер!</a:t>
            </a:r>
            <a:endParaRPr kumimoji="0" lang="kk-KZ" altLang="x-none" sz="3200" b="0" i="0" u="none" strike="noStrike" cap="none" normalizeH="0" baseline="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249900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C10CA1-9C31-4744-A042-20C03CAFC03E}"/>
              </a:ext>
            </a:extLst>
          </p:cNvPr>
          <p:cNvSpPr>
            <a:spLocks noGrp="1"/>
          </p:cNvSpPr>
          <p:nvPr>
            <p:ph type="title"/>
          </p:nvPr>
        </p:nvSpPr>
        <p:spPr/>
        <p:txBody>
          <a:bodyPr>
            <a:normAutofit/>
          </a:bodyPr>
          <a:lstStyle/>
          <a:p>
            <a:r>
              <a:rPr lang="kk-KZ"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Cабақты бекіту: «Микс» әдісі </a:t>
            </a:r>
            <a:endParaRPr lang="x-none" sz="2800" b="1">
              <a:solidFill>
                <a:schemeClr val="tx1"/>
              </a:solidFill>
            </a:endParaRPr>
          </a:p>
        </p:txBody>
      </p:sp>
      <p:sp>
        <p:nvSpPr>
          <p:cNvPr id="3" name="Объект 2">
            <a:extLst>
              <a:ext uri="{FF2B5EF4-FFF2-40B4-BE49-F238E27FC236}">
                <a16:creationId xmlns:a16="http://schemas.microsoft.com/office/drawing/2014/main" xmlns="" id="{26E489D6-4389-4796-9CAE-214B6759BC95}"/>
              </a:ext>
            </a:extLst>
          </p:cNvPr>
          <p:cNvSpPr>
            <a:spLocks noGrp="1"/>
          </p:cNvSpPr>
          <p:nvPr>
            <p:ph idx="1"/>
          </p:nvPr>
        </p:nvSpPr>
        <p:spPr/>
        <p:txBody>
          <a:bodyPr/>
          <a:lstStyle/>
          <a:p>
            <a:pPr algn="just">
              <a:lnSpc>
                <a:spcPct val="115000"/>
              </a:lnSpc>
              <a:spcAft>
                <a:spcPts val="1000"/>
              </a:spcAft>
            </a:pPr>
            <a:r>
              <a:rPr lang="kk-KZ"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Сабақта көп қолданған  10 сөзді жазып шығу.</a:t>
            </a:r>
          </a:p>
          <a:p>
            <a:pPr algn="just">
              <a:lnSpc>
                <a:spcPct val="115000"/>
              </a:lnSpc>
              <a:spcAft>
                <a:spcPts val="1000"/>
              </a:spcAft>
            </a:pPr>
            <a:endParaRPr lang="kk-KZ" sz="18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 indent="0" algn="just">
              <a:lnSpc>
                <a:spcPct val="115000"/>
              </a:lnSpc>
              <a:spcAft>
                <a:spcPts val="1000"/>
              </a:spcAft>
              <a:buNone/>
            </a:pPr>
            <a:endParaRPr lang="x-none"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k-KZ" sz="1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Үй жұмысы:</a:t>
            </a:r>
            <a:endParaRPr lang="x-none" sz="18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kk-KZ" sz="1800" kern="120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«Жер –біздің ортақ үйіміз» тақырыбы бойынша өз ойларыңызды білдіріп, шағын мәтін жазыңыздар;</a:t>
            </a:r>
            <a:endParaRPr lang="x-non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kk-KZ" sz="1800">
                <a:solidFill>
                  <a:schemeClr val="tx1"/>
                </a:solidFill>
                <a:effectLst/>
                <a:latin typeface="Times New Roman" panose="02020603050405020304" pitchFamily="18" charset="0"/>
                <a:ea typeface="Calibri" panose="020F0502020204030204" pitchFamily="34" charset="0"/>
              </a:rPr>
              <a:t>Мәтінде сан есімнің түрлерін қатыстырып жазыңыз .</a:t>
            </a:r>
            <a:endParaRPr lang="x-none">
              <a:solidFill>
                <a:schemeClr val="tx1"/>
              </a:solidFill>
            </a:endParaRPr>
          </a:p>
        </p:txBody>
      </p:sp>
    </p:spTree>
    <p:extLst>
      <p:ext uri="{BB962C8B-B14F-4D97-AF65-F5344CB8AC3E}">
        <p14:creationId xmlns:p14="http://schemas.microsoft.com/office/powerpoint/2010/main" val="383896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62B35D-9ED2-42D7-B44E-4796FF83628F}"/>
              </a:ext>
            </a:extLst>
          </p:cNvPr>
          <p:cNvSpPr>
            <a:spLocks noGrp="1"/>
          </p:cNvSpPr>
          <p:nvPr>
            <p:ph type="title"/>
          </p:nvPr>
        </p:nvSpPr>
        <p:spPr>
          <a:xfrm>
            <a:off x="677334" y="609600"/>
            <a:ext cx="3051287" cy="553375"/>
          </a:xfrm>
        </p:spPr>
        <p:txBody>
          <a:bodyPr>
            <a:normAutofit/>
          </a:bodyPr>
          <a:lstStyle/>
          <a:p>
            <a:r>
              <a:rPr lang="kk-KZ" sz="2800" b="1">
                <a:solidFill>
                  <a:srgbClr val="FF0000"/>
                </a:solidFill>
                <a:effectLst/>
                <a:latin typeface="Times New Roman" panose="02020603050405020304" pitchFamily="18" charset="0"/>
                <a:ea typeface="Calibri" panose="020F0502020204030204" pitchFamily="34" charset="0"/>
              </a:rPr>
              <a:t>Оқу мақсаттары: </a:t>
            </a:r>
            <a:endParaRPr lang="x-none" sz="2800">
              <a:solidFill>
                <a:srgbClr val="FF0000"/>
              </a:solidFill>
            </a:endParaRPr>
          </a:p>
        </p:txBody>
      </p:sp>
      <p:sp>
        <p:nvSpPr>
          <p:cNvPr id="3" name="Объект 2">
            <a:extLst>
              <a:ext uri="{FF2B5EF4-FFF2-40B4-BE49-F238E27FC236}">
                <a16:creationId xmlns:a16="http://schemas.microsoft.com/office/drawing/2014/main" xmlns="" id="{1B8E145F-B2B1-47F3-A842-4098D42F21DC}"/>
              </a:ext>
            </a:extLst>
          </p:cNvPr>
          <p:cNvSpPr>
            <a:spLocks noGrp="1"/>
          </p:cNvSpPr>
          <p:nvPr>
            <p:ph idx="1"/>
          </p:nvPr>
        </p:nvSpPr>
        <p:spPr>
          <a:xfrm>
            <a:off x="677334" y="1388232"/>
            <a:ext cx="8596668" cy="1798851"/>
          </a:xfrm>
        </p:spPr>
        <p:txBody>
          <a:bodyPr>
            <a:normAutofit/>
          </a:bodyPr>
          <a:lstStyle/>
          <a:p>
            <a:pPr>
              <a:lnSpc>
                <a:spcPct val="115000"/>
              </a:lnSpc>
              <a:spcAft>
                <a:spcPts val="1000"/>
              </a:spcAft>
            </a:pPr>
            <a:r>
              <a:rPr lang="kk-KZ"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5.1.6.1. коммуникативтік жағдаятқа  сай эмоционалды сөздерді, дауыс ырғақтары арқылы қыстырма, қаратпа, одағай сөздерді еркін қолданып, диалогке  қатысу, өз пікірін білдіру;</a:t>
            </a:r>
            <a:endParaRPr lang="x-non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kk-KZ" sz="2000">
                <a:solidFill>
                  <a:schemeClr val="tx1"/>
                </a:solidFill>
                <a:effectLst/>
                <a:latin typeface="Times New Roman" panose="02020603050405020304" pitchFamily="18" charset="0"/>
                <a:ea typeface="Calibri" panose="020F0502020204030204" pitchFamily="34" charset="0"/>
              </a:rPr>
              <a:t>5.ӘТН4. сан есімнің мағыналық түрлерін ажырата білу. </a:t>
            </a:r>
            <a:endParaRPr lang="x-none" sz="2000">
              <a:solidFill>
                <a:schemeClr val="tx1"/>
              </a:solidFill>
            </a:endParaRPr>
          </a:p>
        </p:txBody>
      </p:sp>
      <p:sp>
        <p:nvSpPr>
          <p:cNvPr id="4" name="TextBox 3">
            <a:extLst>
              <a:ext uri="{FF2B5EF4-FFF2-40B4-BE49-F238E27FC236}">
                <a16:creationId xmlns:a16="http://schemas.microsoft.com/office/drawing/2014/main" xmlns="" id="{FE7F404B-5ED4-454B-A9D2-894636C034C2}"/>
              </a:ext>
            </a:extLst>
          </p:cNvPr>
          <p:cNvSpPr txBox="1"/>
          <p:nvPr/>
        </p:nvSpPr>
        <p:spPr>
          <a:xfrm>
            <a:off x="677334" y="3533312"/>
            <a:ext cx="4110361" cy="523220"/>
          </a:xfrm>
          <a:prstGeom prst="rect">
            <a:avLst/>
          </a:prstGeom>
          <a:noFill/>
        </p:spPr>
        <p:txBody>
          <a:bodyPr wrap="square" rtlCol="0">
            <a:spAutoFit/>
          </a:bodyPr>
          <a:lstStyle/>
          <a:p>
            <a:r>
              <a:rPr lang="kk-KZ" sz="2800" b="1">
                <a:solidFill>
                  <a:srgbClr val="C00000"/>
                </a:solidFill>
                <a:effectLst/>
                <a:latin typeface="Times New Roman" panose="02020603050405020304" pitchFamily="18" charset="0"/>
                <a:ea typeface="Calibri" panose="020F0502020204030204" pitchFamily="34" charset="0"/>
              </a:rPr>
              <a:t>Сабақ мақсаты:</a:t>
            </a:r>
            <a:endParaRPr lang="x-none" sz="2800">
              <a:solidFill>
                <a:srgbClr val="C00000"/>
              </a:solidFill>
            </a:endParaRPr>
          </a:p>
        </p:txBody>
      </p:sp>
      <p:sp>
        <p:nvSpPr>
          <p:cNvPr id="5" name="Объект 2">
            <a:extLst>
              <a:ext uri="{FF2B5EF4-FFF2-40B4-BE49-F238E27FC236}">
                <a16:creationId xmlns:a16="http://schemas.microsoft.com/office/drawing/2014/main" xmlns="" id="{F3E51188-BA6B-40A1-9197-A8012F9C4934}"/>
              </a:ext>
            </a:extLst>
          </p:cNvPr>
          <p:cNvSpPr txBox="1">
            <a:spLocks/>
          </p:cNvSpPr>
          <p:nvPr/>
        </p:nvSpPr>
        <p:spPr>
          <a:xfrm>
            <a:off x="677334" y="4274956"/>
            <a:ext cx="8596668" cy="15132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5000"/>
              </a:lnSpc>
              <a:spcAft>
                <a:spcPts val="1000"/>
              </a:spcAft>
            </a:pPr>
            <a:r>
              <a:rPr lang="kk-KZ" sz="2000">
                <a:effectLst/>
                <a:latin typeface="Times New Roman" panose="02020603050405020304" pitchFamily="18" charset="0"/>
                <a:ea typeface="Calibri" panose="020F0502020204030204" pitchFamily="34" charset="0"/>
                <a:cs typeface="Times New Roman" panose="02020603050405020304" pitchFamily="18" charset="0"/>
              </a:rPr>
              <a:t>Коммуникативтік жағдаятқа  сай эмоционалды сөздерді, оқшау  сөздерді еркін қолданып, диалогке  қатысу арқылы өз пікірін білдіру;</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r>
              <a:rPr lang="kk-KZ" sz="2000">
                <a:effectLst/>
                <a:latin typeface="Times New Roman" panose="02020603050405020304" pitchFamily="18" charset="0"/>
                <a:ea typeface="Calibri" panose="020F0502020204030204" pitchFamily="34" charset="0"/>
              </a:rPr>
              <a:t>Сан есімнің  мағыналық түрлерін ажырату.</a:t>
            </a:r>
            <a:endParaRPr lang="x-none" sz="2000"/>
          </a:p>
        </p:txBody>
      </p:sp>
    </p:spTree>
    <p:extLst>
      <p:ext uri="{BB962C8B-B14F-4D97-AF65-F5344CB8AC3E}">
        <p14:creationId xmlns:p14="http://schemas.microsoft.com/office/powerpoint/2010/main" val="319791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2C1E51-0073-4030-8F7F-812F5A14FADF}"/>
              </a:ext>
            </a:extLst>
          </p:cNvPr>
          <p:cNvSpPr>
            <a:spLocks noGrp="1"/>
          </p:cNvSpPr>
          <p:nvPr>
            <p:ph type="title"/>
          </p:nvPr>
        </p:nvSpPr>
        <p:spPr>
          <a:xfrm>
            <a:off x="677334" y="1284302"/>
            <a:ext cx="8596668" cy="1320800"/>
          </a:xfrm>
        </p:spPr>
        <p:txBody>
          <a:bodyPr>
            <a:normAutofit fontScale="90000"/>
          </a:bodyPr>
          <a:lstStyle/>
          <a:p>
            <a:r>
              <a:rPr lang="kk-KZ" sz="3200" b="1">
                <a:solidFill>
                  <a:srgbClr val="C00000"/>
                </a:solidFill>
                <a:effectLst/>
                <a:latin typeface="Times New Roman" panose="02020603050405020304" pitchFamily="18" charset="0"/>
                <a:ea typeface="Calibri" panose="020F0502020204030204" pitchFamily="34" charset="0"/>
              </a:rPr>
              <a:t>Бағалау критериі: </a:t>
            </a:r>
            <a:br>
              <a:rPr lang="kk-KZ" sz="3200" b="1">
                <a:solidFill>
                  <a:srgbClr val="C00000"/>
                </a:solidFill>
                <a:effectLst/>
                <a:latin typeface="Times New Roman" panose="02020603050405020304" pitchFamily="18" charset="0"/>
                <a:ea typeface="Calibri" panose="020F0502020204030204" pitchFamily="34" charset="0"/>
              </a:rPr>
            </a:br>
            <a:r>
              <a:rPr lang="kk-KZ" sz="3200" b="1">
                <a:solidFill>
                  <a:srgbClr val="C00000"/>
                </a:solidFill>
                <a:effectLst/>
                <a:latin typeface="Times New Roman" panose="02020603050405020304" pitchFamily="18" charset="0"/>
                <a:ea typeface="Calibri" panose="020F0502020204030204" pitchFamily="34" charset="0"/>
              </a:rPr>
              <a:t/>
            </a:r>
            <a:br>
              <a:rPr lang="kk-KZ" sz="3200" b="1">
                <a:solidFill>
                  <a:srgbClr val="C00000"/>
                </a:solidFill>
                <a:effectLst/>
                <a:latin typeface="Times New Roman" panose="02020603050405020304" pitchFamily="18" charset="0"/>
                <a:ea typeface="Calibri" panose="020F0502020204030204" pitchFamily="34" charset="0"/>
              </a:rPr>
            </a:br>
            <a:endParaRPr lang="x-none" sz="3200">
              <a:solidFill>
                <a:srgbClr val="C00000"/>
              </a:solidFill>
            </a:endParaRPr>
          </a:p>
        </p:txBody>
      </p:sp>
      <p:sp>
        <p:nvSpPr>
          <p:cNvPr id="3" name="Объект 2">
            <a:extLst>
              <a:ext uri="{FF2B5EF4-FFF2-40B4-BE49-F238E27FC236}">
                <a16:creationId xmlns:a16="http://schemas.microsoft.com/office/drawing/2014/main" xmlns="" id="{BE6A0555-B45F-48D6-86E8-5B05D4EB7C03}"/>
              </a:ext>
            </a:extLst>
          </p:cNvPr>
          <p:cNvSpPr>
            <a:spLocks noGrp="1"/>
          </p:cNvSpPr>
          <p:nvPr>
            <p:ph idx="1"/>
          </p:nvPr>
        </p:nvSpPr>
        <p:spPr>
          <a:xfrm>
            <a:off x="677334" y="2160589"/>
            <a:ext cx="8596668" cy="1268411"/>
          </a:xfrm>
        </p:spPr>
        <p:txBody>
          <a:bodyPr>
            <a:normAutofit/>
          </a:bodyPr>
          <a:lstStyle/>
          <a:p>
            <a:pPr marL="342900" lvl="0" indent="-342900">
              <a:buFont typeface="Symbol" panose="05050102010706020507" pitchFamily="18" charset="2"/>
              <a:buChar char=""/>
            </a:pPr>
            <a:r>
              <a:rPr lang="kk-KZ" sz="2400">
                <a:solidFill>
                  <a:schemeClr val="tx1"/>
                </a:solidFill>
                <a:effectLst/>
                <a:latin typeface="Times New Roman" panose="02020603050405020304" pitchFamily="18" charset="0"/>
                <a:ea typeface="Times New Roman" panose="02020603050405020304" pitchFamily="18" charset="0"/>
              </a:rPr>
              <a:t>Коммуникативтік жағдаятқа сай эмоционалды, оқшау сөздерді еркін қолданып, диалог құрады;</a:t>
            </a:r>
            <a:endParaRPr lang="x-none" sz="2400">
              <a:solidFill>
                <a:schemeClr val="tx1"/>
              </a:solidFill>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kk-KZ" sz="2400">
                <a:solidFill>
                  <a:schemeClr val="tx1"/>
                </a:solidFill>
                <a:effectLst/>
                <a:latin typeface="Times New Roman" panose="02020603050405020304" pitchFamily="18" charset="0"/>
                <a:ea typeface="Times New Roman" panose="02020603050405020304" pitchFamily="18" charset="0"/>
              </a:rPr>
              <a:t>Сан есімнің  мағыналық түрлерін ажыратады</a:t>
            </a:r>
            <a:r>
              <a:rPr lang="kk-KZ" sz="2000">
                <a:effectLst/>
                <a:latin typeface="Times New Roman" panose="02020603050405020304" pitchFamily="18" charset="0"/>
                <a:ea typeface="Times New Roman" panose="02020603050405020304" pitchFamily="18" charset="0"/>
              </a:rPr>
              <a:t>.</a:t>
            </a:r>
            <a:endParaRPr lang="x-none" sz="200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8502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1CEF5D-24D1-4554-BBF3-8B0C07DB33F9}"/>
              </a:ext>
            </a:extLst>
          </p:cNvPr>
          <p:cNvSpPr>
            <a:spLocks noGrp="1"/>
          </p:cNvSpPr>
          <p:nvPr>
            <p:ph type="title"/>
          </p:nvPr>
        </p:nvSpPr>
        <p:spPr>
          <a:xfrm>
            <a:off x="878462" y="343271"/>
            <a:ext cx="5217538" cy="1320800"/>
          </a:xfrm>
        </p:spPr>
        <p:txBody>
          <a:bodyPr>
            <a:normAutofit/>
          </a:bodyPr>
          <a:lstStyle/>
          <a:p>
            <a:r>
              <a:rPr lang="kk-KZ">
                <a:solidFill>
                  <a:srgbClr val="C00000"/>
                </a:solidFill>
                <a:effectLst/>
                <a:latin typeface="Times New Roman" panose="02020603050405020304" pitchFamily="18" charset="0"/>
                <a:ea typeface="Calibri" panose="020F0502020204030204" pitchFamily="34" charset="0"/>
              </a:rPr>
              <a:t>Ой шақыру </a:t>
            </a:r>
            <a:endParaRPr lang="x-none">
              <a:solidFill>
                <a:srgbClr val="C00000"/>
              </a:solidFill>
            </a:endParaRPr>
          </a:p>
        </p:txBody>
      </p:sp>
      <p:sp>
        <p:nvSpPr>
          <p:cNvPr id="3" name="Объект 2">
            <a:extLst>
              <a:ext uri="{FF2B5EF4-FFF2-40B4-BE49-F238E27FC236}">
                <a16:creationId xmlns:a16="http://schemas.microsoft.com/office/drawing/2014/main" xmlns="" id="{83108016-888C-453C-B671-4D834915F3A9}"/>
              </a:ext>
            </a:extLst>
          </p:cNvPr>
          <p:cNvSpPr>
            <a:spLocks noGrp="1"/>
          </p:cNvSpPr>
          <p:nvPr>
            <p:ph idx="1"/>
          </p:nvPr>
        </p:nvSpPr>
        <p:spPr>
          <a:xfrm>
            <a:off x="884393" y="1592654"/>
            <a:ext cx="5211607" cy="3880773"/>
          </a:xfrm>
        </p:spPr>
        <p:txBody>
          <a:bodyPr>
            <a:normAutofit/>
          </a:bodyPr>
          <a:lstStyle/>
          <a:p>
            <a:pPr>
              <a:spcAft>
                <a:spcPts val="1000"/>
              </a:spcAft>
            </a:pPr>
            <a:r>
              <a:rPr lang="kk-KZ">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kk-KZ">
                <a:solidFill>
                  <a:srgbClr val="FF0000"/>
                </a:solidFill>
                <a:latin typeface="Times New Roman" panose="02020603050405020304" pitchFamily="18" charset="0"/>
                <a:ea typeface="Calibri" panose="020F0502020204030204" pitchFamily="34" charset="0"/>
                <a:cs typeface="Times New Roman" panose="02020603050405020304" pitchFamily="18" charset="0"/>
              </a:rPr>
              <a:t>Үш сұрақ</a:t>
            </a:r>
            <a:r>
              <a:rPr lang="kk-KZ">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әдісімен ой шақыру</a:t>
            </a:r>
            <a:endParaRPr lang="x-none">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kk-KZ">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Мен нені көріп тұрмын?</a:t>
            </a:r>
            <a:endParaRPr lang="x-none">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kk-KZ">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Олар жайында не білемін?</a:t>
            </a:r>
            <a:endParaRPr lang="x-none">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kk-KZ">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Тылсым күшке сенесіз бе?</a:t>
            </a:r>
            <a:endParaRPr lang="x-none">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x-none"/>
          </a:p>
        </p:txBody>
      </p:sp>
      <p:pic>
        <p:nvPicPr>
          <p:cNvPr id="2050" name="Picture 2" descr="What's New!: Bright (Adjective)">
            <a:extLst>
              <a:ext uri="{FF2B5EF4-FFF2-40B4-BE49-F238E27FC236}">
                <a16:creationId xmlns:a16="http://schemas.microsoft.com/office/drawing/2014/main" xmlns="" id="{0F613572-4A25-4D13-A427-FEAFC05316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379"/>
          <a:stretch/>
        </p:blipFill>
        <p:spPr bwMode="auto">
          <a:xfrm>
            <a:off x="6739336" y="478621"/>
            <a:ext cx="4379280" cy="23709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Изображение выглядит как небо, внешний, гора, природа&#10;&#10;Автоматически созданное описание">
            <a:extLst>
              <a:ext uri="{FF2B5EF4-FFF2-40B4-BE49-F238E27FC236}">
                <a16:creationId xmlns:a16="http://schemas.microsoft.com/office/drawing/2014/main" xmlns="" id="{87C0B647-63C7-4877-BD7D-666FA392444D}"/>
              </a:ext>
            </a:extLst>
          </p:cNvPr>
          <p:cNvPicPr>
            <a:picLocks noChangeAspect="1"/>
          </p:cNvPicPr>
          <p:nvPr/>
        </p:nvPicPr>
        <p:blipFill rotWithShape="1">
          <a:blip r:embed="rId3"/>
          <a:srcRect t="11510" r="2" b="1869"/>
          <a:stretch/>
        </p:blipFill>
        <p:spPr>
          <a:xfrm>
            <a:off x="6739336" y="3429000"/>
            <a:ext cx="4507534" cy="2440336"/>
          </a:xfrm>
          <a:prstGeom prst="rect">
            <a:avLst/>
          </a:prstGeom>
        </p:spPr>
      </p:pic>
      <p:pic>
        <p:nvPicPr>
          <p:cNvPr id="9" name="Рисунок 8">
            <a:extLst>
              <a:ext uri="{FF2B5EF4-FFF2-40B4-BE49-F238E27FC236}">
                <a16:creationId xmlns:a16="http://schemas.microsoft.com/office/drawing/2014/main" xmlns="" id="{27202646-E7AE-43FF-A3FD-1C5343FD2908}"/>
              </a:ext>
            </a:extLst>
          </p:cNvPr>
          <p:cNvPicPr>
            <a:picLocks noChangeAspect="1"/>
          </p:cNvPicPr>
          <p:nvPr/>
        </p:nvPicPr>
        <p:blipFill rotWithShape="1">
          <a:blip r:embed="rId4"/>
          <a:srcRect l="4361" r="3319" b="4"/>
          <a:stretch/>
        </p:blipFill>
        <p:spPr>
          <a:xfrm>
            <a:off x="1464816" y="4057705"/>
            <a:ext cx="4160391" cy="2253149"/>
          </a:xfrm>
          <a:prstGeom prst="rect">
            <a:avLst/>
          </a:prstGeom>
        </p:spPr>
      </p:pic>
    </p:spTree>
    <p:extLst>
      <p:ext uri="{BB962C8B-B14F-4D97-AF65-F5344CB8AC3E}">
        <p14:creationId xmlns:p14="http://schemas.microsoft.com/office/powerpoint/2010/main" val="88463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A7B20F-D0FF-4D24-AC75-7F67E3399F0E}"/>
              </a:ext>
            </a:extLst>
          </p:cNvPr>
          <p:cNvSpPr>
            <a:spLocks noGrp="1"/>
          </p:cNvSpPr>
          <p:nvPr>
            <p:ph type="title"/>
          </p:nvPr>
        </p:nvSpPr>
        <p:spPr>
          <a:xfrm>
            <a:off x="677334" y="177553"/>
            <a:ext cx="8596668" cy="577049"/>
          </a:xfrm>
        </p:spPr>
        <p:txBody>
          <a:bodyPr>
            <a:normAutofit/>
          </a:bodyPr>
          <a:lstStyle/>
          <a:p>
            <a:r>
              <a:rPr lang="kk-KZ" sz="2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1-тапсырма. «Іздеп тап» әдісі </a:t>
            </a:r>
            <a:endParaRPr lang="x-none" sz="2800">
              <a:solidFill>
                <a:srgbClr val="C00000"/>
              </a:solidFill>
            </a:endParaRPr>
          </a:p>
        </p:txBody>
      </p:sp>
      <p:sp>
        <p:nvSpPr>
          <p:cNvPr id="3" name="Объект 2">
            <a:extLst>
              <a:ext uri="{FF2B5EF4-FFF2-40B4-BE49-F238E27FC236}">
                <a16:creationId xmlns:a16="http://schemas.microsoft.com/office/drawing/2014/main" xmlns="" id="{3A69820B-3D29-4881-A540-DF4B5987FF57}"/>
              </a:ext>
            </a:extLst>
          </p:cNvPr>
          <p:cNvSpPr>
            <a:spLocks noGrp="1"/>
          </p:cNvSpPr>
          <p:nvPr>
            <p:ph idx="1"/>
          </p:nvPr>
        </p:nvSpPr>
        <p:spPr>
          <a:xfrm>
            <a:off x="677334" y="683581"/>
            <a:ext cx="10215567" cy="5655075"/>
          </a:xfrm>
        </p:spPr>
        <p:txBody>
          <a:bodyPr>
            <a:normAutofit fontScale="25000" lnSpcReduction="20000"/>
          </a:bodyPr>
          <a:lstStyle/>
          <a:p>
            <a:pPr marL="0" indent="0">
              <a:lnSpc>
                <a:spcPct val="115000"/>
              </a:lnSpc>
              <a:spcAft>
                <a:spcPts val="1000"/>
              </a:spcAft>
              <a:buNone/>
            </a:pPr>
            <a:r>
              <a:rPr lang="kk-KZ" sz="6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Мәтінді оқып, қыстырма, одағай сөздерді тап.</a:t>
            </a:r>
            <a:endParaRPr lang="x-none" sz="6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kk-KZ" sz="6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Жер-ғаламшар</a:t>
            </a:r>
            <a:endParaRPr lang="x-none" sz="6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kk-KZ" sz="6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Жер өз білігін батыстан шығысқа қарай айналады. Оның өз білігін айналу себебінен  күн мен түн ауысады. Жердің Күннен жарық түскен бір жағы күндіз, ал көлеңкеленген жағында осы уақытта түн болады. Жер өз білігін 24 сағатта толық айналып шығады.Ендеше, осы уақыт аралығы « тәулік» деп аталады.</a:t>
            </a: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Күн жарықпен қоса жылу да береді.Сондықтан түнде, күн жоқ кезде, ауа райы суық болады.</a:t>
            </a:r>
            <a:r>
              <a:rPr lang="kk-KZ" sz="6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Иә</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бұл да табиғаттың </a:t>
            </a:r>
            <a:r>
              <a:rPr lang="kk-KZ" sz="6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өзінше </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бір құпиялары ғой.</a:t>
            </a: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Ай Күнді 29 күнде айналып шығады. Айдың көлемі Жер көлемінің төрттен бір бөлігіндей болатынын біреу білсе, сірә, біреу білмейді.Бұл, шынымен, қызықты ақпараттар!</a:t>
            </a: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Жер білігін айналумен қатар Күнді де айналады. Жер Күнді толық айналып шығу үшін бір жыл кетеді. Жердің Күнді айналып шығу жолы «Жер орбитасы»  деп аталады.</a:t>
            </a: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b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Қызықты қараңыз, ежелгі адамдар: «Жер жазық»,- деп болжаған.1500 жылға дейін адамдардың көпшілігі Жер әлемнің ортасында орналасқан деп болжаған. 1473-1543 жылдар аралығында өмір сүрген поляк ғалымы Николай Коперник Күн әлемнің ортасында орналасқанын, ал Жер өзге ғаламшарлармен Күнді </a:t>
            </a:r>
            <a:r>
              <a:rPr lang="kk-KZ" sz="6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бірге </a:t>
            </a:r>
            <a:r>
              <a:rPr lang="kk-KZ" sz="6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айналып жүретінін дәлелдеді.</a:t>
            </a:r>
            <a:endParaRPr lang="kk-KZ" sz="6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kk-KZ" sz="6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Дескрипторы:</a:t>
            </a:r>
            <a:endParaRPr lang="kk-KZ" sz="6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k-KZ" sz="6400" dirty="0">
                <a:solidFill>
                  <a:schemeClr val="tx1"/>
                </a:solidFill>
                <a:effectLst/>
                <a:latin typeface="Times New Roman" panose="02020603050405020304" pitchFamily="18" charset="0"/>
                <a:ea typeface="Times New Roman" panose="02020603050405020304" pitchFamily="18" charset="0"/>
              </a:rPr>
              <a:t>Мәтінді оқып, түсінеді</a:t>
            </a:r>
            <a:endParaRPr lang="x-none" sz="6400">
              <a:solidFill>
                <a:schemeClr val="tx1"/>
              </a:solidFill>
              <a:effectLst/>
              <a:latin typeface="Arial" panose="020B0604020202020204" pitchFamily="34" charset="0"/>
              <a:ea typeface="Times New Roman" panose="02020603050405020304" pitchFamily="18" charset="0"/>
            </a:endParaRPr>
          </a:p>
          <a:p>
            <a:pPr marL="342900" lvl="0" indent="-342900" algn="just">
              <a:buFont typeface="Symbol" panose="05050102010706020507" pitchFamily="18" charset="2"/>
              <a:buChar char=""/>
            </a:pPr>
            <a:r>
              <a:rPr lang="kk-KZ" sz="6400" dirty="0">
                <a:solidFill>
                  <a:schemeClr val="tx1"/>
                </a:solidFill>
                <a:effectLst/>
                <a:latin typeface="Times New Roman" panose="02020603050405020304" pitchFamily="18" charset="0"/>
                <a:ea typeface="Times New Roman" panose="02020603050405020304" pitchFamily="18" charset="0"/>
              </a:rPr>
              <a:t>Қыстырма,одағай сөздерді табады;</a:t>
            </a:r>
            <a:endParaRPr lang="x-none" sz="6400">
              <a:solidFill>
                <a:schemeClr val="tx1"/>
              </a:solidFill>
              <a:effectLst/>
              <a:latin typeface="Arial" panose="020B0604020202020204" pitchFamily="34" charset="0"/>
              <a:ea typeface="Times New Roman" panose="02020603050405020304" pitchFamily="18" charset="0"/>
            </a:endParaRPr>
          </a:p>
          <a:p>
            <a:pPr marL="0" indent="0">
              <a:buNone/>
            </a:pPr>
            <a:endParaRPr lang="x-none"/>
          </a:p>
        </p:txBody>
      </p:sp>
    </p:spTree>
    <p:extLst>
      <p:ext uri="{BB962C8B-B14F-4D97-AF65-F5344CB8AC3E}">
        <p14:creationId xmlns:p14="http://schemas.microsoft.com/office/powerpoint/2010/main" val="417182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A47E74-CD8C-45D9-AA90-3B58E811D67A}"/>
              </a:ext>
            </a:extLst>
          </p:cNvPr>
          <p:cNvSpPr>
            <a:spLocks noGrp="1"/>
          </p:cNvSpPr>
          <p:nvPr>
            <p:ph type="title"/>
          </p:nvPr>
        </p:nvSpPr>
        <p:spPr>
          <a:xfrm>
            <a:off x="677334" y="440924"/>
            <a:ext cx="8596668" cy="677662"/>
          </a:xfrm>
        </p:spPr>
        <p:txBody>
          <a:bodyPr>
            <a:normAutofit/>
          </a:bodyPr>
          <a:lstStyle/>
          <a:p>
            <a:r>
              <a:rPr lang="kk-KZ" sz="2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Өзіңді тексер ! </a:t>
            </a:r>
            <a:endParaRPr lang="x-none" sz="2800">
              <a:solidFill>
                <a:srgbClr val="C00000"/>
              </a:solidFill>
            </a:endParaRPr>
          </a:p>
        </p:txBody>
      </p:sp>
      <p:sp>
        <p:nvSpPr>
          <p:cNvPr id="3" name="Объект 2">
            <a:extLst>
              <a:ext uri="{FF2B5EF4-FFF2-40B4-BE49-F238E27FC236}">
                <a16:creationId xmlns:a16="http://schemas.microsoft.com/office/drawing/2014/main" xmlns="" id="{6E9D35BC-B0EB-4796-BAF1-D8098D567275}"/>
              </a:ext>
            </a:extLst>
          </p:cNvPr>
          <p:cNvSpPr>
            <a:spLocks noGrp="1"/>
          </p:cNvSpPr>
          <p:nvPr>
            <p:ph idx="1"/>
          </p:nvPr>
        </p:nvSpPr>
        <p:spPr>
          <a:xfrm>
            <a:off x="677333" y="1287262"/>
            <a:ext cx="11067823" cy="5258416"/>
          </a:xfrm>
        </p:spPr>
        <p:txBody>
          <a:bodyPr>
            <a:normAutofit fontScale="92500" lnSpcReduction="20000"/>
          </a:bodyPr>
          <a:lstStyle/>
          <a:p>
            <a:pPr marL="0" indent="0" algn="ctr">
              <a:lnSpc>
                <a:spcPct val="115000"/>
              </a:lnSpc>
              <a:spcAft>
                <a:spcPts val="1000"/>
              </a:spcAft>
              <a:buNone/>
            </a:pPr>
            <a:r>
              <a:rPr lang="kk-KZ"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Жер-ғаламшар</a:t>
            </a:r>
            <a:endParaRPr lang="x-none"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Жер өз білігін батыстан шығысқа қарай айналады. Оның өз білігін айналу себебінен  күн мен түн ауысады. Жердің Күннен жарық түскен бір жағы күндіз, ал көлеңкеленген жағында осы уақытта түн болады. Жер өз білігін 24 сағатта толық айналып шығады.</a:t>
            </a:r>
            <a:r>
              <a:rPr lang="kk-KZ" sz="1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Ендеше</a:t>
            </a:r>
            <a:r>
              <a:rPr lang="kk-KZ" sz="1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осы уақыт аралығы « тәулік» деп аталады.</a:t>
            </a:r>
            <a:endParaRPr lang="x-non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Күн жарықпен қоса жылу да береді.Сондықтан түнде, күн жоқ кезде, ауа райы суық болады.</a:t>
            </a:r>
            <a:r>
              <a:rPr lang="kk-KZ" sz="18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Иә</a:t>
            </a: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бұл да табиғаттың өзінші бір құпиялары ғой.</a:t>
            </a:r>
            <a:endParaRPr lang="x-non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Ай Күнді 29 күнде айналып шығады. Айдың көлемі Жер көлемінің төрттен бір бөлігіндей болатынын біреу білсе,  </a:t>
            </a:r>
            <a:r>
              <a:rPr lang="kk-KZ" sz="1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сірә,</a:t>
            </a:r>
            <a:r>
              <a:rPr lang="kk-KZ"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біреу білмейді.Бұл</a:t>
            </a:r>
            <a:r>
              <a:rPr lang="kk-KZ"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шынымен </a:t>
            </a: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қызықты ақпараттар!</a:t>
            </a:r>
            <a:endParaRPr lang="x-non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Жер білігін айналумен қатар Күнді де айналады. Жер Күнді толық айналып шығу үшін бір жыл кетеді. Жердің Күнді айналып шығу жолы «Жер орбитасы»  деп аталады.</a:t>
            </a:r>
          </a:p>
          <a:p>
            <a:pPr marL="0" indent="0">
              <a:lnSpc>
                <a:spcPct val="115000"/>
              </a:lnSpc>
              <a:spcAft>
                <a:spcPts val="1000"/>
              </a:spcAft>
              <a:buNone/>
            </a:pPr>
            <a:r>
              <a:rPr lang="kk-KZ" sz="1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Қызықты қараңыз</a:t>
            </a:r>
            <a:r>
              <a:rPr lang="kk-KZ" sz="1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ежелгі адамдар: «Жер жазық»,- деп болжаған.1500 жылға дейін адамдардың көпшілігі Жер әлемнің ортасында орналасқан деп болжаған. 1473-1543 жылдар аралығында өмір сүрген поляк ғалымы Николай Коперник Күн әлемнің ортасында орналасқанын, ал Жер өзге ғаламшарлармен Күнді бірге айналып жүретінін дәлелдеді.</a:t>
            </a:r>
            <a:endParaRPr lang="x-non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x-none"/>
          </a:p>
        </p:txBody>
      </p:sp>
    </p:spTree>
    <p:extLst>
      <p:ext uri="{BB962C8B-B14F-4D97-AF65-F5344CB8AC3E}">
        <p14:creationId xmlns:p14="http://schemas.microsoft.com/office/powerpoint/2010/main" val="350739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частливый милый парень мальчик и девочка диалог | Премиум векторы">
            <a:extLst>
              <a:ext uri="{FF2B5EF4-FFF2-40B4-BE49-F238E27FC236}">
                <a16:creationId xmlns:a16="http://schemas.microsoft.com/office/drawing/2014/main" xmlns="" id="{C4889747-86D1-403D-80C2-BFFF32A06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502" y="252347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2E3241E4-8714-4EE7-A14F-AAFDB68F1E7D}"/>
              </a:ext>
            </a:extLst>
          </p:cNvPr>
          <p:cNvSpPr>
            <a:spLocks noGrp="1"/>
          </p:cNvSpPr>
          <p:nvPr>
            <p:ph type="title"/>
          </p:nvPr>
        </p:nvSpPr>
        <p:spPr>
          <a:xfrm>
            <a:off x="863765" y="805618"/>
            <a:ext cx="8596668" cy="837460"/>
          </a:xfrm>
        </p:spPr>
        <p:txBody>
          <a:bodyPr>
            <a:normAutofit fontScale="90000"/>
          </a:bodyPr>
          <a:lstStyle/>
          <a:p>
            <a:r>
              <a:rPr lang="kk-KZ" sz="3600" b="1" spc="1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2-тапсырм</a:t>
            </a:r>
            <a:r>
              <a:rPr lang="kk-KZ" sz="3600" spc="1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а.</a:t>
            </a:r>
            <a:r>
              <a:rPr lang="x-none" sz="3600">
                <a:effectLst/>
                <a:latin typeface="Calibri" panose="020F0502020204030204" pitchFamily="34" charset="0"/>
                <a:ea typeface="Calibri" panose="020F0502020204030204" pitchFamily="34" charset="0"/>
                <a:cs typeface="Times New Roman" panose="02020603050405020304" pitchFamily="18" charset="0"/>
              </a:rPr>
              <a:t/>
            </a:r>
            <a:br>
              <a:rPr lang="x-none" sz="3600">
                <a:effectLst/>
                <a:latin typeface="Calibri" panose="020F0502020204030204" pitchFamily="34" charset="0"/>
                <a:ea typeface="Calibri" panose="020F0502020204030204" pitchFamily="34" charset="0"/>
                <a:cs typeface="Times New Roman" panose="02020603050405020304" pitchFamily="18" charset="0"/>
              </a:rPr>
            </a:br>
            <a:endParaRPr lang="x-none"/>
          </a:p>
        </p:txBody>
      </p:sp>
      <p:sp>
        <p:nvSpPr>
          <p:cNvPr id="3" name="Объект 2">
            <a:extLst>
              <a:ext uri="{FF2B5EF4-FFF2-40B4-BE49-F238E27FC236}">
                <a16:creationId xmlns:a16="http://schemas.microsoft.com/office/drawing/2014/main" xmlns="" id="{89DAEECB-05DF-42A3-82FB-226F71474D32}"/>
              </a:ext>
            </a:extLst>
          </p:cNvPr>
          <p:cNvSpPr>
            <a:spLocks noGrp="1"/>
          </p:cNvSpPr>
          <p:nvPr>
            <p:ph idx="1"/>
          </p:nvPr>
        </p:nvSpPr>
        <p:spPr>
          <a:xfrm>
            <a:off x="677334" y="1600138"/>
            <a:ext cx="8596668" cy="3880773"/>
          </a:xfrm>
        </p:spPr>
        <p:txBody>
          <a:bodyPr>
            <a:normAutofit fontScale="92500" lnSpcReduction="20000"/>
          </a:bodyPr>
          <a:lstStyle/>
          <a:p>
            <a:pPr marL="0" indent="0" fontAlgn="base">
              <a:lnSpc>
                <a:spcPct val="115000"/>
              </a:lnSpc>
              <a:spcAft>
                <a:spcPts val="1000"/>
              </a:spcAft>
              <a:buNone/>
            </a:pPr>
            <a:r>
              <a:rPr lang="kk-KZ" sz="20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Мәтіндегі негізгі ақпараттар бойынша  диалог құрып жазыңдар</a:t>
            </a:r>
            <a:r>
              <a:rPr lang="kk-KZ" sz="2000" spc="1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fontAlgn="base">
              <a:lnSpc>
                <a:spcPct val="115000"/>
              </a:lnSpc>
              <a:spcAft>
                <a:spcPts val="1000"/>
              </a:spcAft>
              <a:buClr>
                <a:srgbClr val="A6B727"/>
              </a:buClr>
            </a:pPr>
            <a:r>
              <a:rPr lang="kk-KZ" sz="1900" b="1"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Диалог</a:t>
            </a:r>
            <a:r>
              <a:rPr lang="kk-KZ" sz="19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  екі не бірнеше адамның кезектесіп сөйлесуі арқылы берілетін ауызекі тілдегі ерекше форма.</a:t>
            </a:r>
            <a:r>
              <a:rPr lang="kk-KZ" sz="19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Диалогта сұрақ қою арқылы сұхбаттасушы өзі күткен мәліметті ала алады.</a:t>
            </a:r>
            <a:endParaRPr lang="x-none" sz="1900">
              <a:solidFill>
                <a:srgbClr val="A6B727"/>
              </a:solidFill>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r>
              <a:rPr lang="kk-KZ" sz="2000" b="1"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Дескриптор:</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r>
              <a:rPr lang="kk-KZ" sz="20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Мәтін мазмұны бойынша негізгі ақпараттарды табады;</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r>
              <a:rPr lang="kk-KZ" sz="20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Мәтіндегі негізгі ақпараттар бойынша диалог құрады</a:t>
            </a:r>
            <a:r>
              <a:rPr lang="kk-KZ"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91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C629C2-9DDA-439D-951A-EB8C6CFDB7A5}"/>
              </a:ext>
            </a:extLst>
          </p:cNvPr>
          <p:cNvSpPr>
            <a:spLocks noGrp="1"/>
          </p:cNvSpPr>
          <p:nvPr>
            <p:ph type="title"/>
          </p:nvPr>
        </p:nvSpPr>
        <p:spPr>
          <a:xfrm>
            <a:off x="814526" y="325514"/>
            <a:ext cx="9875520" cy="1356360"/>
          </a:xfrm>
        </p:spPr>
        <p:txBody>
          <a:bodyPr>
            <a:normAutofit/>
          </a:bodyPr>
          <a:lstStyle/>
          <a:p>
            <a:r>
              <a:rPr lang="kk-KZ" sz="2800" b="1" spc="15">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Өзіңді тексер !</a:t>
            </a:r>
            <a:endParaRPr lang="x-none" sz="2800">
              <a:solidFill>
                <a:srgbClr val="C00000"/>
              </a:solidFill>
            </a:endParaRPr>
          </a:p>
        </p:txBody>
      </p:sp>
      <p:sp>
        <p:nvSpPr>
          <p:cNvPr id="3" name="Объект 2">
            <a:extLst>
              <a:ext uri="{FF2B5EF4-FFF2-40B4-BE49-F238E27FC236}">
                <a16:creationId xmlns:a16="http://schemas.microsoft.com/office/drawing/2014/main" xmlns="" id="{5DE221CA-7A2A-4F7E-875A-454BBCA7EFCA}"/>
              </a:ext>
            </a:extLst>
          </p:cNvPr>
          <p:cNvSpPr>
            <a:spLocks noGrp="1"/>
          </p:cNvSpPr>
          <p:nvPr>
            <p:ph idx="1"/>
          </p:nvPr>
        </p:nvSpPr>
        <p:spPr>
          <a:xfrm>
            <a:off x="677334" y="1278385"/>
            <a:ext cx="10987924" cy="5415378"/>
          </a:xfrm>
        </p:spPr>
        <p:txBody>
          <a:bodyPr>
            <a:normAutofit/>
          </a:bodyPr>
          <a:lstStyle/>
          <a:p>
            <a:pPr marL="45720" indent="0" fontAlgn="base">
              <a:lnSpc>
                <a:spcPct val="115000"/>
              </a:lnSpc>
              <a:spcAft>
                <a:spcPts val="1000"/>
              </a:spcAft>
              <a:buNone/>
            </a:pPr>
            <a:r>
              <a:rPr lang="kk-KZ" sz="2000" b="1" i="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Диалог </a:t>
            </a:r>
            <a:r>
              <a:rPr lang="kk-KZ" sz="20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үлгісі</a:t>
            </a:r>
            <a:r>
              <a:rPr lang="kk-KZ"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x-none" sz="20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fontAlgn="base">
              <a:lnSpc>
                <a:spcPct val="110000"/>
              </a:lnSpc>
              <a:spcAft>
                <a:spcPts val="1000"/>
              </a:spcAft>
              <a:buNone/>
            </a:pPr>
            <a:r>
              <a:rPr lang="kk-KZ" sz="20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-Әсем, сен білесің бе, жер өз білігін қанша сағатта айналады?</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0000"/>
              </a:lnSpc>
              <a:spcAft>
                <a:spcPts val="1000"/>
              </a:spcAft>
              <a:buNone/>
            </a:pPr>
            <a:r>
              <a:rPr lang="kk-KZ" sz="20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-Иә, жер өз білігін 24 сағатта айналып шығады.</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0000"/>
              </a:lnSpc>
              <a:spcAft>
                <a:spcPts val="1000"/>
              </a:spcAft>
              <a:buNone/>
            </a:pPr>
            <a:r>
              <a:rPr lang="kk-KZ" sz="20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-Әсем, сен мәтіннен табиғаттың тағы қандай құпияларын білдің?</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0000"/>
              </a:lnSpc>
              <a:spcAft>
                <a:spcPts val="1000"/>
              </a:spcAft>
              <a:buNone/>
            </a:pPr>
            <a:r>
              <a:rPr lang="kk-KZ" sz="20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Күн жарықпен қоса жылу да береді екен. Сондықтан түнде, күн жоқ кезде, ауа райы суық болатынын білдім. Ал, сен жер орбитасының не екенін білесің бе?</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0000"/>
              </a:lnSpc>
              <a:spcAft>
                <a:spcPts val="1000"/>
              </a:spcAft>
              <a:buNone/>
            </a:pPr>
            <a:r>
              <a:rPr lang="kk-KZ"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-Әрине,білемін. Жердің Күнді айналып шығу жолы «Жер орбитасы»  деп аталады.</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0000"/>
              </a:lnSpc>
              <a:spcAft>
                <a:spcPts val="1000"/>
              </a:spcAft>
              <a:buNone/>
            </a:pPr>
            <a:r>
              <a:rPr lang="kk-KZ"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-Бәрекелді, мәтінді тиянақты оқып, біраз мәлімет алыпсың.</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x-none"/>
          </a:p>
        </p:txBody>
      </p:sp>
      <p:pic>
        <p:nvPicPr>
          <p:cNvPr id="4" name="Рисунок 3">
            <a:extLst>
              <a:ext uri="{FF2B5EF4-FFF2-40B4-BE49-F238E27FC236}">
                <a16:creationId xmlns:a16="http://schemas.microsoft.com/office/drawing/2014/main" xmlns="" id="{AD041637-FE83-4B90-BD2F-FF012265B886}"/>
              </a:ext>
            </a:extLst>
          </p:cNvPr>
          <p:cNvPicPr>
            <a:picLocks noChangeAspect="1"/>
          </p:cNvPicPr>
          <p:nvPr/>
        </p:nvPicPr>
        <p:blipFill>
          <a:blip r:embed="rId2"/>
          <a:stretch>
            <a:fillRect/>
          </a:stretch>
        </p:blipFill>
        <p:spPr>
          <a:xfrm>
            <a:off x="8167456" y="2077375"/>
            <a:ext cx="3613212" cy="2414726"/>
          </a:xfrm>
          <a:prstGeom prst="rect">
            <a:avLst/>
          </a:prstGeom>
        </p:spPr>
      </p:pic>
    </p:spTree>
    <p:extLst>
      <p:ext uri="{BB962C8B-B14F-4D97-AF65-F5344CB8AC3E}">
        <p14:creationId xmlns:p14="http://schemas.microsoft.com/office/powerpoint/2010/main" val="417378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83C779-C539-47FD-8356-87CE6429A23E}"/>
              </a:ext>
            </a:extLst>
          </p:cNvPr>
          <p:cNvSpPr>
            <a:spLocks noGrp="1"/>
          </p:cNvSpPr>
          <p:nvPr>
            <p:ph type="title"/>
          </p:nvPr>
        </p:nvSpPr>
        <p:spPr>
          <a:xfrm>
            <a:off x="743505" y="259001"/>
            <a:ext cx="9875520" cy="1356360"/>
          </a:xfrm>
        </p:spPr>
        <p:txBody>
          <a:bodyPr>
            <a:normAutofit/>
          </a:bodyPr>
          <a:lstStyle/>
          <a:p>
            <a:r>
              <a:rPr lang="kk-KZ" sz="2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3-тапсырма «Дұрысын тап » әдісі</a:t>
            </a:r>
            <a:endParaRPr lang="x-none" sz="2800">
              <a:solidFill>
                <a:srgbClr val="C00000"/>
              </a:solidFill>
            </a:endParaRPr>
          </a:p>
        </p:txBody>
      </p:sp>
      <p:graphicFrame>
        <p:nvGraphicFramePr>
          <p:cNvPr id="8" name="Объект 7">
            <a:extLst>
              <a:ext uri="{FF2B5EF4-FFF2-40B4-BE49-F238E27FC236}">
                <a16:creationId xmlns:a16="http://schemas.microsoft.com/office/drawing/2014/main" xmlns="" id="{F279268B-293D-4039-B347-F962027348CA}"/>
              </a:ext>
            </a:extLst>
          </p:cNvPr>
          <p:cNvGraphicFramePr>
            <a:graphicFrameLocks noGrp="1"/>
          </p:cNvGraphicFramePr>
          <p:nvPr>
            <p:ph idx="1"/>
            <p:extLst>
              <p:ext uri="{D42A27DB-BD31-4B8C-83A1-F6EECF244321}">
                <p14:modId xmlns:p14="http://schemas.microsoft.com/office/powerpoint/2010/main" val="63612397"/>
              </p:ext>
            </p:extLst>
          </p:nvPr>
        </p:nvGraphicFramePr>
        <p:xfrm>
          <a:off x="470517" y="1864311"/>
          <a:ext cx="11114842" cy="3396363"/>
        </p:xfrm>
        <a:graphic>
          <a:graphicData uri="http://schemas.openxmlformats.org/drawingml/2006/table">
            <a:tbl>
              <a:tblPr firstRow="1" firstCol="1" bandRow="1">
                <a:tableStyleId>{5C22544A-7EE6-4342-B048-85BDC9FD1C3A}</a:tableStyleId>
              </a:tblPr>
              <a:tblGrid>
                <a:gridCol w="2432481">
                  <a:extLst>
                    <a:ext uri="{9D8B030D-6E8A-4147-A177-3AD203B41FA5}">
                      <a16:colId xmlns:a16="http://schemas.microsoft.com/office/drawing/2014/main" xmlns="" val="1575945467"/>
                    </a:ext>
                  </a:extLst>
                </a:gridCol>
                <a:gridCol w="1482571">
                  <a:extLst>
                    <a:ext uri="{9D8B030D-6E8A-4147-A177-3AD203B41FA5}">
                      <a16:colId xmlns:a16="http://schemas.microsoft.com/office/drawing/2014/main" xmlns="" val="3141220400"/>
                    </a:ext>
                  </a:extLst>
                </a:gridCol>
                <a:gridCol w="1677880">
                  <a:extLst>
                    <a:ext uri="{9D8B030D-6E8A-4147-A177-3AD203B41FA5}">
                      <a16:colId xmlns:a16="http://schemas.microsoft.com/office/drawing/2014/main" xmlns="" val="3857818035"/>
                    </a:ext>
                  </a:extLst>
                </a:gridCol>
                <a:gridCol w="1340528">
                  <a:extLst>
                    <a:ext uri="{9D8B030D-6E8A-4147-A177-3AD203B41FA5}">
                      <a16:colId xmlns:a16="http://schemas.microsoft.com/office/drawing/2014/main" xmlns="" val="4230868826"/>
                    </a:ext>
                  </a:extLst>
                </a:gridCol>
                <a:gridCol w="1287262">
                  <a:extLst>
                    <a:ext uri="{9D8B030D-6E8A-4147-A177-3AD203B41FA5}">
                      <a16:colId xmlns:a16="http://schemas.microsoft.com/office/drawing/2014/main" xmlns="" val="2629503655"/>
                    </a:ext>
                  </a:extLst>
                </a:gridCol>
                <a:gridCol w="1444192">
                  <a:extLst>
                    <a:ext uri="{9D8B030D-6E8A-4147-A177-3AD203B41FA5}">
                      <a16:colId xmlns:a16="http://schemas.microsoft.com/office/drawing/2014/main" xmlns="" val="1569937244"/>
                    </a:ext>
                  </a:extLst>
                </a:gridCol>
                <a:gridCol w="1449928">
                  <a:extLst>
                    <a:ext uri="{9D8B030D-6E8A-4147-A177-3AD203B41FA5}">
                      <a16:colId xmlns:a16="http://schemas.microsoft.com/office/drawing/2014/main" xmlns="" val="1416191519"/>
                    </a:ext>
                  </a:extLst>
                </a:gridCol>
              </a:tblGrid>
              <a:tr h="523071">
                <a:tc>
                  <a:txBody>
                    <a:bodyPr/>
                    <a:lstStyle/>
                    <a:p>
                      <a:pPr algn="just">
                        <a:lnSpc>
                          <a:spcPct val="115000"/>
                        </a:lnSpc>
                        <a:spcAft>
                          <a:spcPts val="1000"/>
                        </a:spcAft>
                      </a:pPr>
                      <a:r>
                        <a:rPr lang="kk-KZ" sz="1200" dirty="0">
                          <a:solidFill>
                            <a:schemeClr val="tx1"/>
                          </a:solidFill>
                          <a:effectLst/>
                          <a:latin typeface="Times New Roman" pitchFamily="18" charset="0"/>
                          <a:cs typeface="Times New Roman" pitchFamily="18" charset="0"/>
                        </a:rPr>
                        <a:t>   </a:t>
                      </a:r>
                      <a:r>
                        <a:rPr lang="kk-KZ" sz="1600" dirty="0">
                          <a:solidFill>
                            <a:schemeClr val="tx1"/>
                          </a:solidFill>
                          <a:effectLst/>
                          <a:latin typeface="Times New Roman" pitchFamily="18" charset="0"/>
                          <a:cs typeface="Times New Roman" pitchFamily="18" charset="0"/>
                        </a:rPr>
                        <a:t>Сан есімдер</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Есептік</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Реттік</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Жинақтық</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бөлшектік</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болжалдық</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4">
                        <a:lumMod val="60000"/>
                        <a:lumOff val="40000"/>
                      </a:schemeClr>
                    </a:solidFill>
                  </a:tcPr>
                </a:tc>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Топтау</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945269020"/>
                  </a:ext>
                </a:extLst>
              </a:tr>
              <a:tr h="252888">
                <a:tc>
                  <a:txBody>
                    <a:bodyPr/>
                    <a:lstStyle/>
                    <a:p>
                      <a:pPr algn="just">
                        <a:lnSpc>
                          <a:spcPct val="115000"/>
                        </a:lnSpc>
                        <a:spcAft>
                          <a:spcPts val="1000"/>
                        </a:spcAft>
                      </a:pPr>
                      <a:r>
                        <a:rPr lang="kk-KZ" sz="1600" dirty="0">
                          <a:solidFill>
                            <a:schemeClr val="tx1"/>
                          </a:solidFill>
                          <a:effectLst/>
                          <a:latin typeface="Times New Roman" pitchFamily="18" charset="0"/>
                          <a:cs typeface="Times New Roman" pitchFamily="18" charset="0"/>
                        </a:rPr>
                        <a:t>      1945 жыл</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5">
                        <a:lumMod val="40000"/>
                        <a:lumOff val="6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4181472460"/>
                  </a:ext>
                </a:extLst>
              </a:tr>
              <a:tr h="523071">
                <a:tc>
                  <a:txBody>
                    <a:bodyPr/>
                    <a:lstStyle/>
                    <a:p>
                      <a:pPr algn="just">
                        <a:lnSpc>
                          <a:spcPct val="115000"/>
                        </a:lnSpc>
                        <a:spcAft>
                          <a:spcPts val="1000"/>
                        </a:spcAft>
                      </a:pPr>
                      <a:r>
                        <a:rPr lang="kk-KZ" sz="1600" dirty="0">
                          <a:solidFill>
                            <a:schemeClr val="tx1"/>
                          </a:solidFill>
                          <a:effectLst/>
                          <a:latin typeface="Times New Roman" pitchFamily="18" charset="0"/>
                          <a:cs typeface="Times New Roman" pitchFamily="18" charset="0"/>
                        </a:rPr>
                        <a:t>      бесеуі келді</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5">
                        <a:lumMod val="40000"/>
                        <a:lumOff val="60000"/>
                      </a:schemeClr>
                    </a:solidFill>
                  </a:tcPr>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953917345"/>
                  </a:ext>
                </a:extLst>
              </a:tr>
              <a:tr h="523071">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      он-оннан отырды</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5">
                        <a:lumMod val="40000"/>
                        <a:lumOff val="6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714214933"/>
                  </a:ext>
                </a:extLst>
              </a:tr>
              <a:tr h="523071">
                <a:tc>
                  <a:txBody>
                    <a:bodyPr/>
                    <a:lstStyle/>
                    <a:p>
                      <a:pPr algn="just">
                        <a:lnSpc>
                          <a:spcPct val="115000"/>
                        </a:lnSpc>
                        <a:spcAft>
                          <a:spcPts val="1000"/>
                        </a:spcAft>
                      </a:pPr>
                      <a:r>
                        <a:rPr lang="kk-KZ" sz="1600" dirty="0">
                          <a:solidFill>
                            <a:schemeClr val="tx1"/>
                          </a:solidFill>
                          <a:effectLst/>
                          <a:latin typeface="Times New Roman" pitchFamily="18" charset="0"/>
                          <a:cs typeface="Times New Roman" pitchFamily="18" charset="0"/>
                        </a:rPr>
                        <a:t>             </a:t>
                      </a:r>
                      <a:r>
                        <a:rPr lang="kk-KZ" sz="1600" dirty="0" smtClean="0">
                          <a:solidFill>
                            <a:schemeClr val="tx1"/>
                          </a:solidFill>
                          <a:effectLst/>
                          <a:latin typeface="Times New Roman" pitchFamily="18" charset="0"/>
                          <a:cs typeface="Times New Roman" pitchFamily="18" charset="0"/>
                        </a:rPr>
                        <a:t>елу </a:t>
                      </a:r>
                      <a:r>
                        <a:rPr lang="kk-KZ" sz="1600" dirty="0">
                          <a:solidFill>
                            <a:schemeClr val="tx1"/>
                          </a:solidFill>
                          <a:effectLst/>
                          <a:latin typeface="Times New Roman" pitchFamily="18" charset="0"/>
                          <a:cs typeface="Times New Roman" pitchFamily="18" charset="0"/>
                        </a:rPr>
                        <a:t>шақты қой</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5">
                        <a:lumMod val="40000"/>
                        <a:lumOff val="6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3692423824"/>
                  </a:ext>
                </a:extLst>
              </a:tr>
              <a:tr h="523071">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       жиырма оқушы</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5">
                        <a:lumMod val="40000"/>
                        <a:lumOff val="6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3028630743"/>
                  </a:ext>
                </a:extLst>
              </a:tr>
              <a:tr h="523071">
                <a:tc>
                  <a:txBody>
                    <a:bodyPr/>
                    <a:lstStyle/>
                    <a:p>
                      <a:pPr algn="just">
                        <a:lnSpc>
                          <a:spcPct val="115000"/>
                        </a:lnSpc>
                        <a:spcAft>
                          <a:spcPts val="1000"/>
                        </a:spcAft>
                      </a:pPr>
                      <a:r>
                        <a:rPr lang="kk-KZ" sz="1600">
                          <a:solidFill>
                            <a:schemeClr val="tx1"/>
                          </a:solidFill>
                          <a:effectLst/>
                          <a:latin typeface="Times New Roman" pitchFamily="18" charset="0"/>
                          <a:cs typeface="Times New Roman" pitchFamily="18" charset="0"/>
                        </a:rPr>
                        <a:t>           сегізден үш</a:t>
                      </a:r>
                      <a:endParaRPr lang="x-none" sz="1600">
                        <a:solidFill>
                          <a:schemeClr val="tx1"/>
                        </a:solidFill>
                        <a:effectLst/>
                        <a:latin typeface="Times New Roman" pitchFamily="18" charset="0"/>
                        <a:ea typeface="Calibri" panose="020F0502020204030204" pitchFamily="34" charset="0"/>
                        <a:cs typeface="Times New Roman" pitchFamily="18" charset="0"/>
                      </a:endParaRPr>
                    </a:p>
                  </a:txBody>
                  <a:tcPr marL="68580" marR="68580" marT="0" marB="0">
                    <a:solidFill>
                      <a:schemeClr val="accent5">
                        <a:lumMod val="40000"/>
                        <a:lumOff val="60000"/>
                      </a:schemeClr>
                    </a:solidFill>
                  </a:tcPr>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just">
                        <a:lnSpc>
                          <a:spcPct val="115000"/>
                        </a:lnSpc>
                        <a:spcAft>
                          <a:spcPts val="1000"/>
                        </a:spcAft>
                      </a:pPr>
                      <a:r>
                        <a:rPr lang="kk-KZ" sz="1200" dirty="0">
                          <a:effectLst/>
                          <a:latin typeface="Times New Roman" pitchFamily="18" charset="0"/>
                          <a:cs typeface="Times New Roman" pitchFamily="18" charset="0"/>
                        </a:rPr>
                        <a:t> </a:t>
                      </a:r>
                      <a:endParaRPr lang="x-none"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3798735752"/>
                  </a:ext>
                </a:extLst>
              </a:tr>
            </a:tbl>
          </a:graphicData>
        </a:graphic>
      </p:graphicFrame>
      <p:sp>
        <p:nvSpPr>
          <p:cNvPr id="9" name="Rectangle 3">
            <a:extLst>
              <a:ext uri="{FF2B5EF4-FFF2-40B4-BE49-F238E27FC236}">
                <a16:creationId xmlns:a16="http://schemas.microsoft.com/office/drawing/2014/main" xmlns="" id="{2DF226FC-4F1E-4BA1-B2E5-E74D05832CB8}"/>
              </a:ext>
            </a:extLst>
          </p:cNvPr>
          <p:cNvSpPr>
            <a:spLocks noChangeArrowheads="1"/>
          </p:cNvSpPr>
          <p:nvPr/>
        </p:nvSpPr>
        <p:spPr bwMode="auto">
          <a:xfrm>
            <a:off x="762888" y="1225621"/>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x-none"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Кестедегі сан есімдерді мағыналық түрлеріне қарай белгіле</a:t>
            </a:r>
            <a:endParaRPr kumimoji="0" lang="kk-KZ" altLang="x-none" b="0" i="0" u="none" strike="noStrike" cap="none" normalizeH="0" baseline="0">
              <a:ln>
                <a:noFill/>
              </a:ln>
              <a:solidFill>
                <a:schemeClr val="tx1"/>
              </a:solidFill>
              <a:effectLst/>
            </a:endParaRPr>
          </a:p>
        </p:txBody>
      </p:sp>
      <p:sp>
        <p:nvSpPr>
          <p:cNvPr id="10" name="TextBox 9">
            <a:extLst>
              <a:ext uri="{FF2B5EF4-FFF2-40B4-BE49-F238E27FC236}">
                <a16:creationId xmlns:a16="http://schemas.microsoft.com/office/drawing/2014/main" xmlns="" id="{C9F5D4F8-B23B-455D-ABBF-06E1538373AB}"/>
              </a:ext>
            </a:extLst>
          </p:cNvPr>
          <p:cNvSpPr txBox="1"/>
          <p:nvPr/>
        </p:nvSpPr>
        <p:spPr>
          <a:xfrm>
            <a:off x="1191684" y="5491003"/>
            <a:ext cx="4240263" cy="1107996"/>
          </a:xfrm>
          <a:prstGeom prst="rect">
            <a:avLst/>
          </a:prstGeom>
          <a:noFill/>
        </p:spPr>
        <p:txBody>
          <a:bodyPr wrap="non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x-none" sz="16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Дескрипторы:</a:t>
            </a:r>
            <a:endParaRPr kumimoji="0" lang="kk-KZ" altLang="x-none" sz="1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altLang="x-none"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Сан есімнің мағыналық түрлерін ажыратады;</a:t>
            </a:r>
            <a:endParaRPr kumimoji="0" lang="kk-KZ" altLang="x-none" sz="1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altLang="x-none"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Кесте бойынша дұрысын тауып белгілейді.</a:t>
            </a:r>
            <a:endParaRPr kumimoji="0" lang="kk-KZ" altLang="x-none" sz="1600" b="0" i="0" u="none" strike="noStrike" cap="none" normalizeH="0" baseline="0">
              <a:ln>
                <a:noFill/>
              </a:ln>
              <a:solidFill>
                <a:schemeClr val="tx1"/>
              </a:solidFill>
              <a:effectLst/>
              <a:latin typeface="Arial" panose="020B0604020202020204" pitchFamily="34" charset="0"/>
            </a:endParaRPr>
          </a:p>
          <a:p>
            <a:endParaRPr lang="x-none"/>
          </a:p>
        </p:txBody>
      </p:sp>
    </p:spTree>
    <p:extLst>
      <p:ext uri="{BB962C8B-B14F-4D97-AF65-F5344CB8AC3E}">
        <p14:creationId xmlns:p14="http://schemas.microsoft.com/office/powerpoint/2010/main" val="3866567554"/>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TM03457444[[fn=Базис]]</Template>
  <TotalTime>106</TotalTime>
  <Words>634</Words>
  <Application>Microsoft Office PowerPoint</Application>
  <PresentationFormat>Произвольный</PresentationFormat>
  <Paragraphs>157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Базис</vt:lpstr>
      <vt:lpstr> бөлім тақырыбы:  Аспан әлемінің құпиялары</vt:lpstr>
      <vt:lpstr>Оқу мақсаттары: </vt:lpstr>
      <vt:lpstr>Бағалау критериі:   </vt:lpstr>
      <vt:lpstr>Ой шақыру </vt:lpstr>
      <vt:lpstr>1-тапсырма. «Іздеп тап» әдісі </vt:lpstr>
      <vt:lpstr>Өзіңді тексер ! </vt:lpstr>
      <vt:lpstr>2-тапсырма. </vt:lpstr>
      <vt:lpstr>Өзіңді тексер !</vt:lpstr>
      <vt:lpstr>3-тапсырма «Дұрысын тап » әдісі</vt:lpstr>
      <vt:lpstr>Презентация PowerPoint</vt:lpstr>
      <vt:lpstr>Cабақты бекіту: «Микс» әдісі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ІХ бөлім. Аспан әлемінің құпиялары</dc:title>
  <dc:creator>Miras Shoptibay</dc:creator>
  <cp:lastModifiedBy>user</cp:lastModifiedBy>
  <cp:revision>12</cp:revision>
  <dcterms:created xsi:type="dcterms:W3CDTF">2021-04-05T12:36:28Z</dcterms:created>
  <dcterms:modified xsi:type="dcterms:W3CDTF">2021-04-05T16:54:59Z</dcterms:modified>
</cp:coreProperties>
</file>