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83" r:id="rId5"/>
    <p:sldId id="264" r:id="rId6"/>
    <p:sldId id="266" r:id="rId7"/>
    <p:sldId id="285" r:id="rId8"/>
    <p:sldId id="267" r:id="rId9"/>
    <p:sldId id="286" r:id="rId10"/>
    <p:sldId id="270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FFA3"/>
    <a:srgbClr val="FFD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9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8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7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0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4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6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64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86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73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65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5744-130A-44B5-9C08-E1A6FC2BFBCB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5340-46FB-4FEB-B1CD-E5991222E6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58774" y="6209058"/>
            <a:ext cx="11706201" cy="147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0" y="0"/>
            <a:ext cx="7252306" cy="971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2306" y="0"/>
            <a:ext cx="4939694" cy="9716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ҚАЗАҚ ТІЛІ </a:t>
            </a:r>
            <a:r>
              <a:rPr lang="kk-KZ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(Т1)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5-СЫНЫП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54" y="146482"/>
            <a:ext cx="7252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ІХ </a:t>
            </a:r>
            <a:r>
              <a:rPr lang="kk-KZ" sz="28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бөлім. «</a:t>
            </a:r>
            <a:r>
              <a:rPr lang="kk-KZ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onsolas" panose="020B0609020204030204" pitchFamily="49" charset="0"/>
                <a:cs typeface="Times New Roman" panose="02020603050405020304" pitchFamily="18" charset="0"/>
              </a:rPr>
              <a:t>Аспан әлемінің құпиялары</a:t>
            </a:r>
            <a:r>
              <a:rPr lang="kk-KZ" sz="28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b="1" u="sng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492" y="2993351"/>
            <a:ext cx="6513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Ғаламның ғажайып сандары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(4-сабақ)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1327"/>
            <a:ext cx="514227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САБАҚТЫҢ ТАҚЫРЫБЫ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539" y="6504037"/>
            <a:ext cx="11390670" cy="134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-1079563" y="4105947"/>
            <a:ext cx="2958833" cy="498150"/>
          </a:xfrm>
          <a:prstGeom prst="bentUpArrow">
            <a:avLst>
              <a:gd name="adj1" fmla="val 2500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660" y="1516501"/>
            <a:ext cx="5374557" cy="4030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06945" y="853151"/>
            <a:ext cx="11106182" cy="58247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внутренняя память 32"/>
          <p:cNvSpPr/>
          <p:nvPr/>
        </p:nvSpPr>
        <p:spPr>
          <a:xfrm>
            <a:off x="908290" y="1175293"/>
            <a:ext cx="10103491" cy="4948416"/>
          </a:xfrm>
          <a:prstGeom prst="flowChartInternalStorag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50639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1105" y="1351916"/>
            <a:ext cx="97097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Аспан. Аспан әлемі. Аспан әлемі құпияға толы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 досымыз </a:t>
            </a:r>
            <a:r>
              <a:rPr lang="kk-KZ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екеуіміз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аспандағы жымыңдаған жұлдыздарға қарап сырын түсінгіміз келді.</a:t>
            </a: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-Айзат, сен Шолпан жұлдызы жайлы аңызды білесің бе? Шолпан жұлдызы неге ерекше жарқырайды?</a:t>
            </a: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-Шолпан қыз ерекше ақылды, сұлу әрі емші болған екен. Бірақ өзіне таласқан елді дауластырмау мақсатында жігіттердің </a:t>
            </a:r>
            <a:r>
              <a:rPr lang="kk-KZ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біреуіне </a:t>
            </a:r>
            <a:r>
              <a:rPr lang="kk-KZ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қарамастан таң ата аспанға ұшып шығып, таң жұлдызына айналып ерекше жарқырап тұрады.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63794" y="6504823"/>
            <a:ext cx="11706201" cy="13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Сабақты бекіту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-1864955" y="3447949"/>
            <a:ext cx="4981433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0971" y="1476864"/>
            <a:ext cx="10250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kk-KZ" sz="2800" b="1" dirty="0">
                <a:solidFill>
                  <a:srgbClr val="C0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kk-KZ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урет </a:t>
            </a:r>
            <a:r>
              <a:rPr lang="kk-KZ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арқылы мәтіннің мазмұнын </a:t>
            </a:r>
            <a:r>
              <a:rPr lang="kk-KZ" sz="28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болжадыңыздар</a:t>
            </a:r>
            <a:r>
              <a:rPr lang="kk-KZ" sz="2800" b="1" dirty="0" smtClean="0">
                <a:solidFill>
                  <a:srgbClr val="C00000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800" dirty="0">
              <a:ln>
                <a:solidFill>
                  <a:srgbClr val="00B0F0"/>
                </a:solidFill>
              </a:ln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8088" y="2229890"/>
            <a:ext cx="9889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Мәтіннен нақты ақпаратты анықтадыңыздар;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n>
                <a:solidFill>
                  <a:srgbClr val="00B0F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088" y="3233017"/>
            <a:ext cx="1034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 есімнің мағыналық түрі – жинақтық сан есім түрімен таныстыңыздар;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1374" y="4306648"/>
            <a:ext cx="9682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Шығармашылық диктантын </a:t>
            </a: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жазып, мәтінде жинақтық сан есімдерді </a:t>
            </a: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қолдандыңыздар;</a:t>
            </a:r>
            <a:endParaRPr lang="kk-KZ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6200000">
            <a:off x="8936110" y="3533029"/>
            <a:ext cx="4981433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63794" y="6504823"/>
            <a:ext cx="11706201" cy="13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474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Қосымша тапсырма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9812" y="1633356"/>
            <a:ext cx="10092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Жинақтық сан есімнен жасалған мақал- мәтел, жаңылтпаш, жұмбақтар іздестіріп,жазып алыңыздар.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-1314866" y="3401841"/>
            <a:ext cx="4396338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356" b="21745"/>
          <a:stretch/>
        </p:blipFill>
        <p:spPr>
          <a:xfrm>
            <a:off x="3414385" y="2632070"/>
            <a:ext cx="5895870" cy="3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21673" y="6534583"/>
            <a:ext cx="11706201" cy="13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қу мақсаты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729" y="2375566"/>
            <a:ext cx="1032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5.4.4.4. сан </a:t>
            </a: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есімнің мағыналық түрлерін ажырата білу, сан есімді зат есім орнына қолдана </a:t>
            </a: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білу (жинақтық сан есім)</a:t>
            </a:r>
            <a:endParaRPr lang="kk-KZ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36337"/>
            <a:ext cx="12192000" cy="6193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</a:t>
            </a:r>
            <a:endParaRPr lang="kk-K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730" y="5342054"/>
            <a:ext cx="1032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әнмәтінде сан есімнің мағыналық түрлерін ажыратып, жинақтық сан есімге мысал келтіресіздер.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-530167" y="5080429"/>
            <a:ext cx="1965795" cy="466587"/>
          </a:xfrm>
          <a:prstGeom prst="bentUpArrow">
            <a:avLst>
              <a:gd name="adj1" fmla="val 2500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2729" y="1087690"/>
            <a:ext cx="10328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5.2.6.1. оқылым </a:t>
            </a: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стратегияларын қолдану:</a:t>
            </a:r>
          </a:p>
          <a:p>
            <a:pPr algn="just"/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 мазмұнын түсіну үшін оқу, нақты ақпаратты табу үшін оқу;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894" y="4485505"/>
            <a:ext cx="1115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мәтіннің жалпы мазмұнын түсініп, нақты ақпараттарды анықтайсыздар; 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821" y="1959891"/>
            <a:ext cx="10328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әтіннің жалпы мазмұнын түсініп оқиды;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kk-KZ" sz="32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әтіннен нақты ақпаратты анықтайды;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821" y="3943712"/>
            <a:ext cx="9022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инақтық сан есімге мысал келтіреді. </a:t>
            </a: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1480005" y="3287435"/>
            <a:ext cx="4037652" cy="554242"/>
          </a:xfrm>
          <a:prstGeom prst="bentUpArrow">
            <a:avLst>
              <a:gd name="adj1" fmla="val 3166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5605"/>
            <a:ext cx="12192000" cy="7620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Оқылым алды тапсырма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23227" y="803735"/>
            <a:ext cx="12435132" cy="52322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Болжау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«Суреттер жасырған ғажайып сан»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5" y="1798703"/>
            <a:ext cx="1634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</a:rPr>
              <a:t>Марстағы фермер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7964" y="3629663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Робот құрастырғыш</a:t>
            </a:r>
            <a:endParaRPr lang="ru-RU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4340" y="4882059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Адам жадын өшіргіш</a:t>
            </a:r>
            <a:endParaRPr lang="ru-RU" sz="2400" b="1" dirty="0">
              <a:solidFill>
                <a:schemeClr val="bg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86009" y="3214291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Адам түсін сорғыш</a:t>
            </a:r>
            <a:endParaRPr lang="ru-RU" sz="2400" b="1" dirty="0">
              <a:solidFill>
                <a:schemeClr val="bg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5285" y="5478403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Онтоинженер</a:t>
            </a:r>
            <a:endParaRPr lang="ru-RU" sz="2400" b="1" dirty="0">
              <a:solidFill>
                <a:schemeClr val="bg1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9430" t="31155" r="19653" b="24905"/>
          <a:stretch/>
        </p:blipFill>
        <p:spPr>
          <a:xfrm>
            <a:off x="4918962" y="1375276"/>
            <a:ext cx="7230876" cy="2518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2390" t="17202" r="11558" b="21321"/>
          <a:stretch/>
        </p:blipFill>
        <p:spPr>
          <a:xfrm>
            <a:off x="288897" y="1663188"/>
            <a:ext cx="4304991" cy="22818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13131" r="18750" b="53132"/>
          <a:stretch/>
        </p:blipFill>
        <p:spPr>
          <a:xfrm>
            <a:off x="3504479" y="4096420"/>
            <a:ext cx="8115431" cy="2151356"/>
          </a:xfrm>
          <a:prstGeom prst="rect">
            <a:avLst/>
          </a:prstGeom>
        </p:spPr>
      </p:pic>
      <p:sp>
        <p:nvSpPr>
          <p:cNvPr id="16" name="AutoShape 4" descr="Prognoosimine: prognoosimise tüübid, meetodid ja põhimõtted | Ühiskond |  April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r="13516" b="13207"/>
          <a:stretch/>
        </p:blipFill>
        <p:spPr>
          <a:xfrm>
            <a:off x="8534400" y="-25605"/>
            <a:ext cx="1822173" cy="7810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5575" y="4455044"/>
            <a:ext cx="3348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Дескриптор:</a:t>
            </a:r>
            <a:endParaRPr lang="kk-KZ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сурет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арқылы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мәтіннің мазмұнын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болжайды.</a:t>
            </a:r>
            <a:endParaRPr lang="kk-KZ" sz="2400" b="1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952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Мәтінді оқыңыз.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2515434" y="3520319"/>
            <a:ext cx="5690978" cy="355310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0055" y="911152"/>
            <a:ext cx="119727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Қазақ халқының өзіне тән ұлттық ұғымына енген, қасиетті саналатын бірнеше сандары бар: 3,7,9,12,40, 1000. 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Біз 7 саны туралы сыр шертеміз. Мысалы</a:t>
            </a:r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, көктемнің алғашқы айында Наурыз мерекесі аталып өтті. Мерекенің тамаша нышанының бірі- Наурыз көже. Наурыз көже 7 дәмнен жасалынады – су, тұз, сүт, құрт, ет, арпа, күріш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. Ежелгі </a:t>
            </a:r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адамдар «жеті» деген санды сол тұста мәлім болған планеталардың санына қарап, қасиет тұтыпты. Олар: Жерді айналатын жеті планета Ай, Меркурий, Шолпан, Күн, Марс, Юпитер, Сатурн. Бір аптада  7 күн 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бар екенін білеміз. Азияның </a:t>
            </a:r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кейбір халықтары апта ішіндегі 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осы 7 күнді планетаның </a:t>
            </a:r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атымен атайды екен. Мысалы: Жексенбі – Равивар (Күн) Дүйсенбі – Сомвар (Ай) Сейсенбі – Мангалвар (Марс) Сәрсенбі – Будхавар (Меркурий) Бейсенбі – Вирвар (Юпитер) Жұма – Шукравар (Шолпан) Сенбі – Шанивар (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Сатурн). </a:t>
            </a:r>
            <a:r>
              <a:rPr lang="ru-RU" sz="2400" dirty="0">
                <a:solidFill>
                  <a:srgbClr val="002060"/>
                </a:solidFill>
                <a:latin typeface="Bahnschrift" panose="020B0502040204020203" pitchFamily="34" charset="0"/>
              </a:rPr>
              <a:t>Данышпан бабаларымыздың өсиетті сөздері бүгінгі күнге дейін үлгі: «Жеті жұрттың тілін біл, Жеті түрлі ілім біл». «Жеті атадан бері қыз алыспаңдар». Жеті қарама-қайшылық: жер мен аспан, жас пен кәрі, жақсы мен жаман, тәтті мен ащы, түн мен күн, су мен ауа, жаз бен қыс. 7 қабат жер асты, 7 қабат аспан әлемі, </a:t>
            </a:r>
            <a:r>
              <a:rPr lang="ru-RU" sz="2400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Жетіқарақшы</a:t>
            </a:r>
            <a:endParaRPr lang="ru-RU" sz="2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763" y="595269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Ғажайып 7 саны</a:t>
            </a:r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углом вверх 14"/>
          <p:cNvSpPr/>
          <p:nvPr/>
        </p:nvSpPr>
        <p:spPr>
          <a:xfrm rot="16200000">
            <a:off x="9554757" y="3325852"/>
            <a:ext cx="4557672" cy="393434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9622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-тапсырма. Мәтіннен 7 санына сай нақты ақпаратты анықтап,кестені толтырыңыздар. 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Блок-схема: внутренняя память 13"/>
          <p:cNvSpPr/>
          <p:nvPr/>
        </p:nvSpPr>
        <p:spPr>
          <a:xfrm>
            <a:off x="1196276" y="5461815"/>
            <a:ext cx="2576945" cy="456171"/>
          </a:xfrm>
          <a:prstGeom prst="flowChartInternal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Дескрипторы</a:t>
            </a:r>
            <a:endParaRPr lang="ru-RU" sz="2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547" y="5950907"/>
            <a:ext cx="4099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мәтін мазмұнын </a:t>
            </a:r>
            <a:r>
              <a:rPr lang="kk-KZ" sz="20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түсінеді;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002060"/>
                </a:solidFill>
                <a:latin typeface="Bahnschrift" panose="020B0502040204020203" pitchFamily="34" charset="0"/>
              </a:rPr>
              <a:t>нақты ақпаратты </a:t>
            </a:r>
            <a:r>
              <a:rPr lang="kk-KZ" sz="2000" b="1" dirty="0" smtClean="0">
                <a:solidFill>
                  <a:srgbClr val="002060"/>
                </a:solidFill>
                <a:latin typeface="Bahnschrift" panose="020B0502040204020203" pitchFamily="34" charset="0"/>
              </a:rPr>
              <a:t>анықтайды.</a:t>
            </a:r>
            <a:endParaRPr lang="ru-RU" sz="20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139999" y="6020061"/>
            <a:ext cx="1182729" cy="354366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Купить школьные доски для мела стенды для школы стенды для лиц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" y="1076148"/>
            <a:ext cx="11735203" cy="4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6000" y="1380503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Наурыз көже 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3574" y="1462923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Жерді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айналатын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планета: 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4436" y="1462923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қарама-қайшылық: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18" y="2609252"/>
            <a:ext cx="1005927" cy="1335140"/>
          </a:xfrm>
          <a:prstGeom prst="rect">
            <a:avLst/>
          </a:prstGeom>
        </p:spPr>
      </p:pic>
      <p:pic>
        <p:nvPicPr>
          <p:cNvPr id="18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09" y="2728758"/>
            <a:ext cx="1000609" cy="13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7" y="2610719"/>
            <a:ext cx="1005927" cy="13351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30865" t="89609" r="29363" b="6951"/>
          <a:stretch/>
        </p:blipFill>
        <p:spPr>
          <a:xfrm>
            <a:off x="3692551" y="5096455"/>
            <a:ext cx="5082931" cy="2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7522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Купить школьные доски для мела стенды для школы стенды для лиц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5" y="904626"/>
            <a:ext cx="11735203" cy="4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4659" y="1406772"/>
            <a:ext cx="185499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Наурыз көже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құрамы: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8838" y="1339279"/>
            <a:ext cx="232627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Жерді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айналатын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планета: 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1198" y="1416807"/>
            <a:ext cx="32031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қарама-қайшылық: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9" y="6250440"/>
            <a:ext cx="10699548" cy="1365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5" y="6539344"/>
            <a:ext cx="11705335" cy="1728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440" y="22385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Наурыз көже 7 дәмнен </a:t>
            </a:r>
            <a:endParaRPr lang="ru-RU" b="1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жасалынады </a:t>
            </a:r>
            <a:r>
              <a:rPr lang="ru-RU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– су, тұз, </a:t>
            </a:r>
            <a:endParaRPr lang="ru-RU" b="1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сүт</a:t>
            </a:r>
            <a:r>
              <a:rPr lang="ru-RU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, құрт, ет, арпа, </a:t>
            </a:r>
            <a:endParaRPr lang="ru-RU" b="1" i="1" dirty="0" smtClean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күріш</a:t>
            </a:r>
            <a:r>
              <a:rPr lang="ru-RU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.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38838" y="2343988"/>
            <a:ext cx="2424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Ай, Меркурий, Шолпан, Күн, Марс, Юпитер, Сатурн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8538" y="2050494"/>
            <a:ext cx="5763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 мен аспан, жас пен кәрі, жақсы мен жаман, тәтті мен ащы, түн мен күн, су мен ауа, жаз бен қыс. </a:t>
            </a:r>
          </a:p>
        </p:txBody>
      </p:sp>
    </p:spTree>
    <p:extLst>
      <p:ext uri="{BB962C8B-B14F-4D97-AF65-F5344CB8AC3E}">
        <p14:creationId xmlns:p14="http://schemas.microsoft.com/office/powerpoint/2010/main" val="28686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016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9397" y="96210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400" b="1" dirty="0" smtClean="0">
                <a:solidFill>
                  <a:schemeClr val="bg1"/>
                </a:solidFill>
                <a:latin typeface="Bahnschrift" panose="020B0502040204020203" pitchFamily="34" charset="0"/>
                <a:cs typeface="Tahoma" panose="020B0604030504040204" pitchFamily="34" charset="0"/>
              </a:rPr>
              <a:t>Тілдік бағдар</a:t>
            </a:r>
            <a:endParaRPr lang="ru-RU" altLang="ru-RU" sz="2400" b="1" dirty="0">
              <a:solidFill>
                <a:schemeClr val="bg1"/>
              </a:solidFill>
              <a:latin typeface="Bahnschrift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" name="Блок-схема: внутренняя память 22"/>
          <p:cNvSpPr/>
          <p:nvPr/>
        </p:nvSpPr>
        <p:spPr>
          <a:xfrm>
            <a:off x="3926284" y="1057145"/>
            <a:ext cx="4339432" cy="698617"/>
          </a:xfrm>
          <a:prstGeom prst="flowChartInternalStorage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8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Жинақтық сан есім</a:t>
            </a:r>
            <a:endParaRPr lang="ru-RU" sz="28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-746516" y="3544483"/>
            <a:ext cx="3075709" cy="558129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91170" y="6525491"/>
            <a:ext cx="11706201" cy="1095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8935" y="6324207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Блок-схема: сохраненные данные 2"/>
          <p:cNvSpPr/>
          <p:nvPr/>
        </p:nvSpPr>
        <p:spPr>
          <a:xfrm>
            <a:off x="1054959" y="2038523"/>
            <a:ext cx="3491345" cy="1094509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Bahnschrift" panose="020B0502040204020203" pitchFamily="34" charset="0"/>
              </a:rPr>
              <a:t>1-7-ге дейінгі сандар жатады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sp>
        <p:nvSpPr>
          <p:cNvPr id="14" name="Блок-схема: сохраненные данные 13"/>
          <p:cNvSpPr/>
          <p:nvPr/>
        </p:nvSpPr>
        <p:spPr>
          <a:xfrm rot="10800000">
            <a:off x="7657961" y="2122266"/>
            <a:ext cx="3491345" cy="1094509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18763" y="2424729"/>
            <a:ext cx="29093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-ау, -еу жұрнағы арқылы жасалады</a:t>
            </a:r>
            <a:endParaRPr lang="ru-RU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606637" y="2077566"/>
            <a:ext cx="2978726" cy="1037332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ahnschrift" panose="020B0502040204020203" pitchFamily="34" charset="0"/>
              </a:rPr>
              <a:t>С</a:t>
            </a:r>
            <a:r>
              <a:rPr lang="kk-KZ" sz="2000" b="1" dirty="0" smtClean="0">
                <a:latin typeface="Bahnschrift" panose="020B0502040204020203" pitchFamily="34" charset="0"/>
              </a:rPr>
              <a:t>ұрағы:</a:t>
            </a:r>
          </a:p>
          <a:p>
            <a:pPr algn="ctr"/>
            <a:r>
              <a:rPr lang="kk-KZ" sz="2000" b="1" dirty="0" smtClean="0">
                <a:latin typeface="Bahnschrift" panose="020B0502040204020203" pitchFamily="34" charset="0"/>
              </a:rPr>
              <a:t>Нешеу?</a:t>
            </a:r>
            <a:endParaRPr lang="ru-RU" sz="2000" b="1" dirty="0">
              <a:latin typeface="Bahnschrift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7647" y="4743287"/>
            <a:ext cx="8423564" cy="1099518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Мысалы: Аспандағы жұлдыздардың </a:t>
            </a:r>
            <a:r>
              <a:rPr lang="kk-KZ" sz="2400" b="1" i="1" u="sng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біреуі</a:t>
            </a:r>
            <a:r>
              <a:rPr lang="kk-KZ" sz="2400" b="1" i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ғана жарқырап көрініп тұр.</a:t>
            </a:r>
            <a:endParaRPr lang="ru-RU" sz="2400" b="1" i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1967648" y="3481402"/>
            <a:ext cx="8423563" cy="1037332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ahnschrift" panose="020B0502040204020203" pitchFamily="34" charset="0"/>
              </a:rPr>
              <a:t>Мұндай сөздердің негізгі мағынасы абстракт сан мөлшерін білдіргендіктен, олар үнемі субстантивтеніп жеке қолданылады</a:t>
            </a:r>
          </a:p>
        </p:txBody>
      </p:sp>
    </p:spTree>
    <p:extLst>
      <p:ext uri="{BB962C8B-B14F-4D97-AF65-F5344CB8AC3E}">
        <p14:creationId xmlns:p14="http://schemas.microsoft.com/office/powerpoint/2010/main" val="15240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016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0572" y="96210"/>
            <a:ext cx="10143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Аспан әлемінің құпиялары тақырыбына байланысты «Бестік» диктантын жазып, мәтінде жинақтық </a:t>
            </a:r>
            <a:r>
              <a:rPr lang="kk-KZ" sz="2400" b="1" dirty="0">
                <a:solidFill>
                  <a:schemeClr val="bg1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 </a:t>
            </a:r>
            <a:r>
              <a:rPr lang="kk-KZ" sz="2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есімдерді қолданыңыз</a:t>
            </a:r>
            <a:endParaRPr lang="ru-RU" b="1" dirty="0">
              <a:solidFill>
                <a:schemeClr val="bg1"/>
              </a:solidFill>
              <a:latin typeface="Bahnschrif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9397" y="96210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400" b="1" dirty="0">
                <a:solidFill>
                  <a:schemeClr val="bg1"/>
                </a:solidFill>
                <a:latin typeface="Bahnschrift" panose="020B0502040204020203" pitchFamily="34" charset="0"/>
                <a:cs typeface="Tahoma" panose="020B0604030504040204" pitchFamily="34" charset="0"/>
              </a:rPr>
              <a:t>2</a:t>
            </a:r>
            <a:r>
              <a:rPr lang="kk-KZ" altLang="ru-RU" sz="2400" b="1" dirty="0" smtClean="0">
                <a:solidFill>
                  <a:schemeClr val="bg1"/>
                </a:solidFill>
                <a:latin typeface="Bahnschrift" panose="020B0502040204020203" pitchFamily="34" charset="0"/>
                <a:cs typeface="Tahoma" panose="020B0604030504040204" pitchFamily="34" charset="0"/>
              </a:rPr>
              <a:t>-тапсырма.</a:t>
            </a:r>
            <a:endParaRPr lang="ru-RU" altLang="ru-RU" sz="2400" b="1" dirty="0">
              <a:solidFill>
                <a:schemeClr val="bg1"/>
              </a:solidFill>
              <a:latin typeface="Bahnschrift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3" name="Блок-схема: внутренняя память 22"/>
          <p:cNvSpPr/>
          <p:nvPr/>
        </p:nvSpPr>
        <p:spPr>
          <a:xfrm>
            <a:off x="561238" y="4341276"/>
            <a:ext cx="3078668" cy="461382"/>
          </a:xfrm>
          <a:prstGeom prst="flowChartInternalStorage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Дескрипторлары</a:t>
            </a:r>
            <a:endParaRPr lang="ru-RU" sz="2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342667" y="5233224"/>
            <a:ext cx="927918" cy="515383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91170" y="6525491"/>
            <a:ext cx="11706201" cy="1095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253" y="4952564"/>
            <a:ext cx="924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solidFill>
                  <a:srgbClr val="0070C0"/>
                </a:solidFill>
                <a:latin typeface="Bahnschrift" panose="020B0502040204020203" pitchFamily="34" charset="0"/>
              </a:rPr>
              <a:t>д</a:t>
            </a:r>
            <a:r>
              <a:rPr lang="kk-KZ" sz="24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иктант мәтінін жазуда жинақтық сан есімдерді қолданады;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253" y="5368062"/>
            <a:ext cx="606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solidFill>
                  <a:srgbClr val="0070C0"/>
                </a:solidFill>
                <a:latin typeface="Bahnschrift" panose="020B0502040204020203" pitchFamily="34" charset="0"/>
              </a:rPr>
              <a:t>сан есімді зат есім орнына </a:t>
            </a:r>
            <a:r>
              <a:rPr lang="kk-KZ" sz="24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қолданады;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935" y="6324207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782242" y="1023417"/>
            <a:ext cx="3405453" cy="617192"/>
          </a:xfrm>
          <a:prstGeom prst="flowChartInternalStorage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«Бестік» диктанты</a:t>
            </a:r>
            <a:endParaRPr lang="ru-RU" sz="24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170" y="1876366"/>
            <a:ext cx="5680364" cy="196189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Сөз;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Сөз тіркесі;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Екі сөйлем құру;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Екі сұрақ қою;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k-KZ" sz="2400" b="1" i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Сұрақтарға жауап беру.</a:t>
            </a:r>
            <a:endParaRPr lang="ru-RU" sz="2400" b="1" i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719</Words>
  <Application>Microsoft Office PowerPoint</Application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Bahnschrift</vt:lpstr>
      <vt:lpstr>Bahnschrift SemiBold</vt:lpstr>
      <vt:lpstr>Calibri</vt:lpstr>
      <vt:lpstr>Calibri Light</vt:lpstr>
      <vt:lpstr>Consolas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User13</dc:creator>
  <cp:lastModifiedBy>User13</cp:lastModifiedBy>
  <cp:revision>142</cp:revision>
  <dcterms:created xsi:type="dcterms:W3CDTF">2020-10-17T18:31:28Z</dcterms:created>
  <dcterms:modified xsi:type="dcterms:W3CDTF">2021-04-04T17:03:42Z</dcterms:modified>
</cp:coreProperties>
</file>