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1" r:id="rId1"/>
  </p:sldMasterIdLst>
  <p:notesMasterIdLst>
    <p:notesMasterId r:id="rId14"/>
  </p:notesMasterIdLst>
  <p:sldIdLst>
    <p:sldId id="286" r:id="rId2"/>
    <p:sldId id="285" r:id="rId3"/>
    <p:sldId id="307" r:id="rId4"/>
    <p:sldId id="284" r:id="rId5"/>
    <p:sldId id="303" r:id="rId6"/>
    <p:sldId id="304" r:id="rId7"/>
    <p:sldId id="293" r:id="rId8"/>
    <p:sldId id="290" r:id="rId9"/>
    <p:sldId id="295" r:id="rId10"/>
    <p:sldId id="299" r:id="rId11"/>
    <p:sldId id="297" r:id="rId12"/>
    <p:sldId id="298" r:id="rId13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1" autoAdjust="0"/>
    <p:restoredTop sz="94660"/>
  </p:normalViewPr>
  <p:slideViewPr>
    <p:cSldViewPr snapToGrid="0">
      <p:cViewPr>
        <p:scale>
          <a:sx n="80" d="100"/>
          <a:sy n="80" d="100"/>
        </p:scale>
        <p:origin x="-846" y="-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B560E4-9DC9-45A4-93B0-7D2E4C080D5F}" type="datetimeFigureOut">
              <a:rPr lang="ru-RU" smtClean="0"/>
              <a:pPr/>
              <a:t>17.08.2020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98A6D7-A9D5-4764-AD70-45862E492A3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7957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D7D642B-F8EB-46FA-80A2-30FE354A38ED}" type="datetimeFigureOut">
              <a:rPr lang="ru-RU" smtClean="0"/>
              <a:pPr/>
              <a:t>17.08.2020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9D3E788-AD25-48E6-B075-7802BEBE175D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63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D642B-F8EB-46FA-80A2-30FE354A38ED}" type="datetimeFigureOut">
              <a:rPr lang="ru-RU" smtClean="0"/>
              <a:pPr/>
              <a:t>17.08.2020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3E788-AD25-48E6-B075-7802BEBE175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6433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D642B-F8EB-46FA-80A2-30FE354A38ED}" type="datetimeFigureOut">
              <a:rPr lang="ru-RU" smtClean="0"/>
              <a:pPr/>
              <a:t>17.08.2020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3E788-AD25-48E6-B075-7802BEBE175D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20244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D642B-F8EB-46FA-80A2-30FE354A38ED}" type="datetimeFigureOut">
              <a:rPr lang="ru-RU" smtClean="0"/>
              <a:pPr/>
              <a:t>17.08.2020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3E788-AD25-48E6-B075-7802BEBE175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0123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D642B-F8EB-46FA-80A2-30FE354A38ED}" type="datetimeFigureOut">
              <a:rPr lang="ru-RU" smtClean="0"/>
              <a:pPr/>
              <a:t>17.08.2020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3E788-AD25-48E6-B075-7802BEBE175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36342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D642B-F8EB-46FA-80A2-30FE354A38ED}" type="datetimeFigureOut">
              <a:rPr lang="ru-RU" smtClean="0"/>
              <a:pPr/>
              <a:t>17.08.2020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3E788-AD25-48E6-B075-7802BEBE175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10742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D642B-F8EB-46FA-80A2-30FE354A38ED}" type="datetimeFigureOut">
              <a:rPr lang="ru-RU" smtClean="0"/>
              <a:pPr/>
              <a:t>17.08.2020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3E788-AD25-48E6-B075-7802BEBE175D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986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D642B-F8EB-46FA-80A2-30FE354A38ED}" type="datetimeFigureOut">
              <a:rPr lang="ru-RU" smtClean="0"/>
              <a:pPr/>
              <a:t>17.08.2020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3E788-AD25-48E6-B075-7802BEBE175D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95053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D642B-F8EB-46FA-80A2-30FE354A38ED}" type="datetimeFigureOut">
              <a:rPr lang="ru-RU" smtClean="0"/>
              <a:pPr/>
              <a:t>17.08.2020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3E788-AD25-48E6-B075-7802BEBE175D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8432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D642B-F8EB-46FA-80A2-30FE354A38ED}" type="datetimeFigureOut">
              <a:rPr lang="ru-RU" smtClean="0"/>
              <a:pPr/>
              <a:t>17.08.2020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3E788-AD25-48E6-B075-7802BEBE175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5024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D642B-F8EB-46FA-80A2-30FE354A38ED}" type="datetimeFigureOut">
              <a:rPr lang="ru-RU" smtClean="0"/>
              <a:pPr/>
              <a:t>17.08.2020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3E788-AD25-48E6-B075-7802BEBE175D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191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D642B-F8EB-46FA-80A2-30FE354A38ED}" type="datetimeFigureOut">
              <a:rPr lang="ru-RU" smtClean="0"/>
              <a:pPr/>
              <a:t>17.08.2020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3E788-AD25-48E6-B075-7802BEBE175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3601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D642B-F8EB-46FA-80A2-30FE354A38ED}" type="datetimeFigureOut">
              <a:rPr lang="ru-RU" smtClean="0"/>
              <a:pPr/>
              <a:t>17.08.2020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3E788-AD25-48E6-B075-7802BEBE175D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2398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D642B-F8EB-46FA-80A2-30FE354A38ED}" type="datetimeFigureOut">
              <a:rPr lang="ru-RU" smtClean="0"/>
              <a:pPr/>
              <a:t>17.08.2020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3E788-AD25-48E6-B075-7802BEBE175D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3242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D642B-F8EB-46FA-80A2-30FE354A38ED}" type="datetimeFigureOut">
              <a:rPr lang="ru-RU" smtClean="0"/>
              <a:pPr/>
              <a:t>17.08.2020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3E788-AD25-48E6-B075-7802BEBE175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9432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D642B-F8EB-46FA-80A2-30FE354A38ED}" type="datetimeFigureOut">
              <a:rPr lang="ru-RU" smtClean="0"/>
              <a:pPr/>
              <a:t>17.08.2020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3E788-AD25-48E6-B075-7802BEBE175D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201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D642B-F8EB-46FA-80A2-30FE354A38ED}" type="datetimeFigureOut">
              <a:rPr lang="ru-RU" smtClean="0"/>
              <a:pPr/>
              <a:t>17.08.2020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3E788-AD25-48E6-B075-7802BEBE175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2332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D7D642B-F8EB-46FA-80A2-30FE354A38ED}" type="datetimeFigureOut">
              <a:rPr lang="ru-RU" smtClean="0"/>
              <a:pPr/>
              <a:t>17.08.2020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9D3E788-AD25-48E6-B075-7802BEBE175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9652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  <p:sldLayoutId id="2147483863" r:id="rId12"/>
    <p:sldLayoutId id="2147483864" r:id="rId13"/>
    <p:sldLayoutId id="2147483865" r:id="rId14"/>
    <p:sldLayoutId id="2147483866" r:id="rId15"/>
    <p:sldLayoutId id="2147483867" r:id="rId16"/>
    <p:sldLayoutId id="214748386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40526" y="898213"/>
            <a:ext cx="10735659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Бөлім тақырыбы:</a:t>
            </a:r>
          </a:p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Таза, мінсіз </a:t>
            </a:r>
            <a:r>
              <a:rPr lang="ru-RU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асыл</a:t>
            </a:r>
            <a:r>
              <a:rPr lang="ru-RU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сөз</a:t>
            </a:r>
            <a:endParaRPr lang="ru-RU" sz="32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b="1" dirty="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Сабақтың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тақырыбы: </a:t>
            </a:r>
          </a:p>
          <a:p>
            <a:r>
              <a:rPr lang="kk-KZ" sz="32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 </a:t>
            </a:r>
            <a:r>
              <a:rPr lang="kk-KZ" sz="32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«Керқұла </a:t>
            </a:r>
            <a:r>
              <a:rPr lang="kk-KZ" sz="32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атты Кендебай» </a:t>
            </a:r>
            <a:r>
              <a:rPr lang="kk-KZ" sz="32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ертегісінің маңызы</a:t>
            </a:r>
          </a:p>
          <a:p>
            <a:pPr lvl="0"/>
            <a:endParaRPr lang="kk-KZ" sz="3200" b="1" dirty="0" smtClean="0">
              <a:solidFill>
                <a:srgbClr val="00B05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/>
            <a:endParaRPr lang="kk-KZ" sz="3200" b="1" dirty="0" smtClean="0">
              <a:solidFill>
                <a:srgbClr val="00B05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/>
            <a:endParaRPr lang="kk-KZ" sz="3200" b="1" dirty="0" smtClean="0">
              <a:solidFill>
                <a:srgbClr val="00B05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8"/>
            <a:r>
              <a:rPr lang="ru-RU" sz="16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ҚАЗАҚ ӘДЕБИЕТІ </a:t>
            </a:r>
            <a:br>
              <a:rPr lang="ru-RU" sz="16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5-СЫНЫП</a:t>
            </a:r>
            <a:endParaRPr lang="ru-RU" sz="5400" b="1" kern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sz="5400" b="1" dirty="0">
              <a:solidFill>
                <a:srgbClr val="00B05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07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7848" y="0"/>
            <a:ext cx="23019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3- тапсырма</a:t>
            </a:r>
            <a:r>
              <a:rPr lang="ru-RU" dirty="0"/>
              <a:t>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98339" y="634370"/>
            <a:ext cx="1032836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kk-KZ" sz="28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«Егер ..., онда не болар еді?»  әдісі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kk-KZ" sz="2800" b="1" dirty="0" smtClean="0">
                <a:solidFill>
                  <a:srgbClr val="00B05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kk-KZ" sz="2800" b="1" dirty="0">
                <a:solidFill>
                  <a:srgbClr val="00B05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«Егер мен қиял - ғажайыптар әлемінде өмір сүрген Кендебай болсам ..., онда ертегі қалай аяқталар еді? тақырыбына әңгіме  жазайық.</a:t>
            </a:r>
            <a:endParaRPr lang="ru-RU" sz="2800" b="1" dirty="0">
              <a:solidFill>
                <a:srgbClr val="00B050"/>
              </a:solidFill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62736" y="3192323"/>
            <a:ext cx="2232471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3200" b="1" dirty="0" smtClean="0">
                <a:latin typeface="Times New Roman"/>
                <a:ea typeface="Calibri"/>
              </a:rPr>
              <a:t> </a:t>
            </a:r>
            <a:r>
              <a:rPr lang="kk-KZ" sz="2800" b="1" dirty="0" smtClean="0">
                <a:latin typeface="Times New Roman"/>
                <a:ea typeface="Calibri"/>
              </a:rPr>
              <a:t>Дескриптор</a:t>
            </a:r>
          </a:p>
          <a:p>
            <a:endParaRPr lang="ru-RU" sz="3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62735" y="3719341"/>
            <a:ext cx="1037582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Кейіпкер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бейнесін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толықтай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аша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алады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Өз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ойларын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еркін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жеткізе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алады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әңгіме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құрай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алады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77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313" y="804410"/>
            <a:ext cx="10276115" cy="10823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kk-KZ" sz="28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Рефлексия: </a:t>
            </a:r>
            <a:r>
              <a:rPr lang="ru-RU" sz="28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«</a:t>
            </a:r>
            <a:r>
              <a:rPr lang="kk-KZ" sz="28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Шолиер табақшасы</a:t>
            </a:r>
            <a:r>
              <a:rPr lang="ru-RU" sz="28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»  </a:t>
            </a:r>
            <a:endParaRPr lang="ru-RU" sz="2800" b="1" dirty="0" smtClean="0">
              <a:solidFill>
                <a:srgbClr val="FF0000"/>
              </a:solidFill>
              <a:latin typeface="Times New Roman"/>
              <a:ea typeface="Calibri"/>
              <a:cs typeface="Times New Roman"/>
            </a:endParaRPr>
          </a:p>
          <a:p>
            <a:pPr algn="ctr">
              <a:spcAft>
                <a:spcPts val="100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«</a:t>
            </a:r>
            <a:r>
              <a:rPr lang="kk-KZ" sz="28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Маңызды  3 стратегиясы</a:t>
            </a:r>
            <a:r>
              <a:rPr lang="ru-RU" sz="28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»</a:t>
            </a:r>
            <a:endParaRPr lang="ru-RU" sz="2800" b="1" dirty="0">
              <a:solidFill>
                <a:srgbClr val="FF00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2434296"/>
              </p:ext>
            </p:extLst>
          </p:nvPr>
        </p:nvGraphicFramePr>
        <p:xfrm>
          <a:off x="992778" y="1932298"/>
          <a:ext cx="10110650" cy="2821686"/>
        </p:xfrm>
        <a:graphic>
          <a:graphicData uri="http://schemas.openxmlformats.org/drawingml/2006/table">
            <a:tbl>
              <a:tblPr firstRow="1" firstCol="1" bandRow="1"/>
              <a:tblGrid>
                <a:gridCol w="336954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055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055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3454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Мен бүгін  қандай </a:t>
                      </a:r>
                      <a:endParaRPr lang="kk-KZ" sz="2000" b="1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  </a:t>
                      </a:r>
                      <a:r>
                        <a:rPr lang="kk-KZ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нәрсемен  таныстым?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Мен  </a:t>
                      </a:r>
                      <a:r>
                        <a:rPr lang="kk-KZ" sz="20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 тапсырманың</a:t>
                      </a:r>
                      <a:r>
                        <a:rPr lang="kk-KZ" sz="2000" b="1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қайсысын</a:t>
                      </a:r>
                      <a:r>
                        <a:rPr lang="kk-KZ" sz="20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kk-KZ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жақсы орындадым?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Мен  </a:t>
                      </a:r>
                      <a:r>
                        <a:rPr lang="kk-KZ" sz="20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kk-KZ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 </a:t>
                      </a:r>
                      <a:r>
                        <a:rPr lang="kk-KZ" sz="20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тапсырманың</a:t>
                      </a:r>
                      <a:r>
                        <a:rPr lang="kk-KZ" sz="2000" b="1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ішінен қай тапсырманы</a:t>
                      </a:r>
                      <a:r>
                        <a:rPr lang="kk-KZ" sz="20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kk-KZ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көбірек орындағым  </a:t>
                      </a:r>
                      <a:r>
                        <a:rPr lang="kk-KZ" sz="20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келді</a:t>
                      </a:r>
                      <a:r>
                        <a:rPr lang="kk-KZ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?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15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kk-KZ" sz="14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14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14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14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14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651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5353" y="716667"/>
            <a:ext cx="9366325" cy="1143000"/>
          </a:xfrm>
        </p:spPr>
        <p:txBody>
          <a:bodyPr>
            <a:normAutofit/>
          </a:bodyPr>
          <a:lstStyle/>
          <a:p>
            <a:pPr algn="l"/>
            <a:r>
              <a:rPr lang="kk-KZ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Қосымша тапсырма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24741" y="1723756"/>
            <a:ext cx="7763728" cy="26161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3200" dirty="0" smtClean="0">
                <a:latin typeface="Times New Roman"/>
              </a:rPr>
              <a:t>Сен ертегі кейіпкері болсаң қазіргі заманда</a:t>
            </a:r>
          </a:p>
          <a:p>
            <a:r>
              <a:rPr lang="kk-KZ" sz="3200" dirty="0" smtClean="0">
                <a:latin typeface="Times New Roman"/>
              </a:rPr>
              <a:t> кімдерге көмектесетін едің? </a:t>
            </a:r>
          </a:p>
          <a:p>
            <a:r>
              <a:rPr lang="kk-KZ" sz="3200" dirty="0" smtClean="0">
                <a:latin typeface="Times New Roman"/>
              </a:rPr>
              <a:t> Қиял</a:t>
            </a:r>
            <a:r>
              <a:rPr lang="ru-RU" sz="3200" dirty="0" smtClean="0">
                <a:latin typeface="Times New Roman"/>
              </a:rPr>
              <a:t>-</a:t>
            </a:r>
            <a:r>
              <a:rPr lang="kk-KZ" sz="3200" dirty="0" smtClean="0">
                <a:latin typeface="Times New Roman"/>
              </a:rPr>
              <a:t>ғ</a:t>
            </a:r>
            <a:r>
              <a:rPr lang="ru-RU" sz="3200" dirty="0" err="1" smtClean="0">
                <a:latin typeface="Times New Roman"/>
              </a:rPr>
              <a:t>ажайып</a:t>
            </a:r>
            <a:r>
              <a:rPr lang="ru-RU" sz="3200" dirty="0" smtClean="0">
                <a:latin typeface="Times New Roman"/>
              </a:rPr>
              <a:t> </a:t>
            </a:r>
            <a:r>
              <a:rPr lang="ru-RU" sz="3200" dirty="0" err="1" smtClean="0">
                <a:latin typeface="Times New Roman"/>
              </a:rPr>
              <a:t>ертегі</a:t>
            </a:r>
            <a:r>
              <a:rPr lang="ru-RU" sz="3200" dirty="0" smtClean="0">
                <a:latin typeface="Times New Roman"/>
              </a:rPr>
              <a:t> </a:t>
            </a:r>
            <a:r>
              <a:rPr lang="ru-RU" sz="3200" dirty="0" err="1" smtClean="0">
                <a:latin typeface="Times New Roman"/>
              </a:rPr>
              <a:t>жазып</a:t>
            </a:r>
            <a:r>
              <a:rPr lang="ru-RU" sz="3200" dirty="0" smtClean="0">
                <a:latin typeface="Times New Roman"/>
              </a:rPr>
              <a:t> </a:t>
            </a:r>
            <a:r>
              <a:rPr lang="ru-RU" sz="3200" dirty="0" err="1" smtClean="0">
                <a:latin typeface="Times New Roman"/>
              </a:rPr>
              <a:t>көр.</a:t>
            </a:r>
            <a:endParaRPr lang="ru-RU" sz="3200" dirty="0" smtClean="0">
              <a:latin typeface="Times New Roman"/>
            </a:endParaRPr>
          </a:p>
          <a:p>
            <a:endParaRPr lang="ru-RU" sz="3200" dirty="0" smtClean="0">
              <a:latin typeface="Times New Roman"/>
            </a:endParaRPr>
          </a:p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88764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03975" y="906082"/>
            <a:ext cx="28083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Оқу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мақсаты: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31965" y="1695047"/>
            <a:ext cx="10202091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5. Б/С 2- Кейіпкерлерді </a:t>
            </a:r>
            <a:r>
              <a:rPr lang="ru-RU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шынайы өмірмен салыстырып </a:t>
            </a: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бағалау</a:t>
            </a:r>
            <a:r>
              <a:rPr lang="kk-KZ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kk-KZ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Сабақ мақсаты:</a:t>
            </a:r>
          </a:p>
          <a:p>
            <a:pPr lvl="2"/>
            <a:r>
              <a:rPr lang="kk-KZ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Шығарманың </a:t>
            </a:r>
            <a:r>
              <a:rPr lang="kk-KZ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кейіпкерін шынайы өмірмен салыстыра отырып, сыни тұрғыдан </a:t>
            </a:r>
            <a:r>
              <a:rPr lang="kk-KZ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бағалау, </a:t>
            </a:r>
            <a:r>
              <a:rPr lang="kk-KZ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кейіпкерлерінің  бойындағы жағымды, жағымсыз қасиеттерді ажырата </a:t>
            </a:r>
            <a:r>
              <a:rPr lang="kk-KZ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отырып, </a:t>
            </a:r>
            <a:r>
              <a:rPr lang="kk-KZ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құндылықтарға </a:t>
            </a:r>
            <a:r>
              <a:rPr lang="kk-KZ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баулу.</a:t>
            </a:r>
            <a:endParaRPr lang="kk-KZ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kk-KZ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kk-KZ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kk-KZ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29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66651" y="1461345"/>
            <a:ext cx="1014984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200" b="1" dirty="0" smtClean="0">
                <a:solidFill>
                  <a:srgbClr val="FF0000"/>
                </a:solidFill>
                <a:latin typeface="Times New Roman"/>
                <a:ea typeface="Calibri"/>
              </a:rPr>
              <a:t>Бағалау критерийлері:</a:t>
            </a:r>
          </a:p>
          <a:p>
            <a:endParaRPr lang="kk-KZ" sz="3200" b="1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ru-RU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өркемдік </a:t>
            </a:r>
            <a:r>
              <a:rPr lang="ru-RU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ерекшелігін</a:t>
            </a:r>
            <a:r>
              <a:rPr lang="ru-RU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анықтайды;</a:t>
            </a:r>
            <a:endParaRPr lang="ru-RU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itchFamily="2" charset="2"/>
              <a:buChar char="v"/>
            </a:pPr>
            <a:endParaRPr lang="ru-RU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ru-RU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ейіпкерлер</a:t>
            </a:r>
            <a:r>
              <a:rPr lang="ru-RU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бейнесін</a:t>
            </a:r>
            <a:r>
              <a:rPr lang="ru-RU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ашады</a:t>
            </a:r>
            <a:r>
              <a:rPr lang="ru-RU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39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8" name="Picture 1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00526" y="4377257"/>
            <a:ext cx="2106241" cy="202937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378389" y="4391426"/>
            <a:ext cx="1815045" cy="19208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53" t="-1406" r="4476" b="1406"/>
          <a:stretch/>
        </p:blipFill>
        <p:spPr bwMode="auto">
          <a:xfrm>
            <a:off x="3805202" y="2211293"/>
            <a:ext cx="1939836" cy="202937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348"/>
          <a:stretch/>
        </p:blipFill>
        <p:spPr bwMode="auto">
          <a:xfrm>
            <a:off x="2776957" y="4391296"/>
            <a:ext cx="1913811" cy="200129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3401" y="4391426"/>
            <a:ext cx="1872506" cy="19208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9" name="Picture 13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20637" y="4391426"/>
            <a:ext cx="2014802" cy="200116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188453" y="2240154"/>
            <a:ext cx="1892193" cy="199616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17900" y="2209483"/>
            <a:ext cx="1886795" cy="202937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81869" y="2195262"/>
            <a:ext cx="1884051" cy="2029371"/>
          </a:xfrm>
          <a:prstGeom prst="rect">
            <a:avLst/>
          </a:prstGeom>
          <a:solidFill>
            <a:srgbClr val="C00000"/>
          </a:solidFill>
          <a:ln>
            <a:solidFill>
              <a:srgbClr val="FF0000"/>
            </a:solidFill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705421" y="1007940"/>
            <a:ext cx="73517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Қобдишадағы құпия” әдісі </a:t>
            </a:r>
            <a:r>
              <a:rPr lang="ru-RU" sz="3600" dirty="0"/>
              <a:t>. </a:t>
            </a: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046719" y="498184"/>
            <a:ext cx="2097791" cy="166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84877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66503" y="565900"/>
            <a:ext cx="10641874" cy="769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Өзіңді тексер</a:t>
            </a:r>
          </a:p>
          <a:p>
            <a:r>
              <a:rPr lang="kk-KZ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Кендебай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         </a:t>
            </a:r>
            <a:r>
              <a:rPr lang="ru-RU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Жетібасты</a:t>
            </a:r>
            <a:endParaRPr lang="ru-RU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</a:t>
            </a:r>
            <a:r>
              <a:rPr lang="ru-RU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дәу</a:t>
            </a: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</a:t>
            </a:r>
          </a:p>
          <a:p>
            <a:endParaRPr lang="kk-KZ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Арыстан</a:t>
            </a: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Хан                                                  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 startAt="5"/>
            </a:pPr>
            <a:endParaRPr lang="kk-KZ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lain" startAt="8"/>
            </a:pPr>
            <a:endParaRPr lang="kk-KZ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lain" startAt="8"/>
            </a:pPr>
            <a:endParaRPr lang="kk-K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Құс      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30584" y="1203315"/>
            <a:ext cx="2730136" cy="2276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30584" y="3696789"/>
            <a:ext cx="2730136" cy="2468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12034" y="1043897"/>
            <a:ext cx="2690634" cy="243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12034" y="3696789"/>
            <a:ext cx="2758896" cy="2468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464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6153" y="1735875"/>
            <a:ext cx="16701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Керқұла</a:t>
            </a: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6928" y="4726633"/>
            <a:ext cx="182902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2400" dirty="0"/>
              <a:t> </a:t>
            </a:r>
            <a:r>
              <a:rPr lang="ru-RU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Жалмауыз</a:t>
            </a: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r"/>
            <a:r>
              <a:rPr lang="ru-RU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кемпір</a:t>
            </a:r>
            <a:endParaRPr lang="ru-RU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32687" y="938848"/>
            <a:ext cx="2411250" cy="2366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32687" y="3735978"/>
            <a:ext cx="2470833" cy="2508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918778" y="4467877"/>
            <a:ext cx="293541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kk-KZ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Алтын</a:t>
            </a:r>
          </a:p>
          <a:p>
            <a:pPr algn="r"/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құйрықты,құндыз</a:t>
            </a:r>
            <a:endParaRPr lang="ru-RU" sz="24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жүнді</a:t>
            </a:r>
            <a:r>
              <a:rPr lang="ru-RU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құлын</a:t>
            </a:r>
            <a:endParaRPr lang="ru-RU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47697" y="3735978"/>
            <a:ext cx="2272797" cy="2433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8093947" y="1622571"/>
            <a:ext cx="16918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                             </a:t>
            </a:r>
            <a:r>
              <a:rPr lang="ru-RU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Құс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47697" y="938847"/>
            <a:ext cx="2272798" cy="2366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598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04147" y="573199"/>
            <a:ext cx="8849957" cy="1362075"/>
          </a:xfrm>
        </p:spPr>
        <p:txBody>
          <a:bodyPr>
            <a:normAutofit/>
          </a:bodyPr>
          <a:lstStyle/>
          <a:p>
            <a:r>
              <a:rPr lang="kk-KZ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Мультфильм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90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28469" y="0"/>
            <a:ext cx="22827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2- тапсырма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13591" y="2694873"/>
            <a:ext cx="980293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Кендебайдың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алты құлаш  қылышын шынайы өмірдегі өлшеммен  қалай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түсіндірсем?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Жоғалып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кеткен құлынның ертегіде құлыншақ болып қала беруі не себептен ?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Ертегіде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уақыт өлшемі неге өзгеше сипатталады?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Ертегідегі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уақыт тоқтап қалу, қартаймау  дегенді шынайы өмірде бар ма?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Жақсылыққа жамандық жасауға бола ма? 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Кендебай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бойындағы қасиеттерді қалай бағаласам ?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37879" y="523538"/>
            <a:ext cx="46266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Дескриптор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91892" y="1051594"/>
            <a:ext cx="7669857" cy="16004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42950" lvl="1" indent="-285750">
              <a:buFont typeface="Wingdings" pitchFamily="2" charset="2"/>
              <a:buChar char="Ø"/>
            </a:pPr>
            <a:r>
              <a:rPr lang="kk-KZ" sz="2000" b="1" dirty="0">
                <a:latin typeface="Times New Roman"/>
                <a:ea typeface="Calibri"/>
              </a:rPr>
              <a:t>м</a:t>
            </a:r>
            <a:r>
              <a:rPr lang="kk-KZ" sz="2000" b="1" dirty="0" smtClean="0">
                <a:latin typeface="Times New Roman"/>
                <a:ea typeface="Calibri"/>
              </a:rPr>
              <a:t>ультфильмдегі </a:t>
            </a:r>
            <a:r>
              <a:rPr lang="kk-KZ" sz="2000" b="1" dirty="0">
                <a:latin typeface="Times New Roman"/>
                <a:ea typeface="Calibri"/>
              </a:rPr>
              <a:t>негізгі ойды </a:t>
            </a:r>
            <a:r>
              <a:rPr lang="kk-KZ" sz="2000" b="1" dirty="0" smtClean="0">
                <a:latin typeface="Times New Roman"/>
                <a:ea typeface="Calibri"/>
              </a:rPr>
              <a:t>анықтайды;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kk-KZ" sz="2000" b="1" dirty="0" smtClean="0">
                <a:latin typeface="Times New Roman"/>
                <a:ea typeface="Calibri"/>
              </a:rPr>
              <a:t>ойландырып </a:t>
            </a:r>
            <a:r>
              <a:rPr lang="kk-KZ" sz="2000" b="1" dirty="0">
                <a:latin typeface="Times New Roman"/>
                <a:ea typeface="Calibri"/>
              </a:rPr>
              <a:t>жүрген сұрақтарға өз бетімен жауап </a:t>
            </a:r>
            <a:r>
              <a:rPr lang="kk-KZ" sz="2000" b="1" dirty="0" smtClean="0">
                <a:latin typeface="Times New Roman"/>
                <a:ea typeface="Calibri"/>
              </a:rPr>
              <a:t>іздейді;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kk-KZ" sz="2000" b="1" dirty="0">
                <a:latin typeface="Times New Roman"/>
              </a:rPr>
              <a:t>ж</a:t>
            </a:r>
            <a:r>
              <a:rPr lang="kk-KZ" sz="2000" b="1" dirty="0" smtClean="0">
                <a:latin typeface="Times New Roman"/>
              </a:rPr>
              <a:t>ақсылық </a:t>
            </a:r>
            <a:r>
              <a:rPr lang="kk-KZ" sz="2000" b="1" dirty="0">
                <a:latin typeface="Times New Roman"/>
              </a:rPr>
              <a:t>пен жамандықтың себебін анықтай </a:t>
            </a:r>
            <a:r>
              <a:rPr lang="kk-KZ" sz="2000" b="1" dirty="0" smtClean="0">
                <a:latin typeface="Times New Roman"/>
              </a:rPr>
              <a:t>алады;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kk-KZ" sz="2000" b="1" dirty="0" smtClean="0">
                <a:latin typeface="Times New Roman"/>
              </a:rPr>
              <a:t>кейіпкерлердің </a:t>
            </a:r>
            <a:r>
              <a:rPr lang="kk-KZ" sz="2000" b="1" dirty="0">
                <a:latin typeface="Times New Roman"/>
              </a:rPr>
              <a:t>қасиеттерін айта алады.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286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93673" y="0"/>
            <a:ext cx="502484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32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Өзіңді тексер</a:t>
            </a:r>
            <a:r>
              <a:rPr lang="kk-KZ" sz="4000" b="1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kk-KZ" sz="4000" b="1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15220" y="520505"/>
            <a:ext cx="9830972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</a:t>
            </a:r>
            <a:endParaRPr lang="ru-RU" sz="2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.Кендебайдың 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алты құлаш  қылышын шынайы өмірдегі өлшеммен  қалай түсіндірсем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kk-KZ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Алты метр</a:t>
            </a:r>
            <a:endParaRPr lang="ru-RU" sz="2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.Жоғалып 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кеткен құлынның ертегіде құлыншақ болып қала беруі не себептен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kk-KZ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Шипалы бұлақтың суын ішкеннен</a:t>
            </a:r>
            <a:endParaRPr lang="ru-RU" sz="2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 .Ертегіде 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уақыт өлшемі неге өзгеше сипатталады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kk-KZ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Уақыт тоқтап қалады,қартаймайды.</a:t>
            </a:r>
            <a:endParaRPr lang="ru-RU" sz="2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 .Ертегідегі 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уақыт тоқтап қалу, қартаймау  дегенді шынайы өмірде бар ма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kk-KZ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Жоқ</a:t>
            </a:r>
            <a:endParaRPr lang="ru-RU" sz="2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 Жақсылыққа 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жамандық жасауға бола ма? </a:t>
            </a:r>
            <a:endParaRPr lang="ru-RU" sz="2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Болмайды.</a:t>
            </a:r>
          </a:p>
          <a:p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6. Кендебай 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бойындағы қасиеттерді қалай бағаласам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kk-KZ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Мейірімді, өз елінің қамын ойлайтын батыр.</a:t>
            </a:r>
            <a:endParaRPr lang="ru-RU" sz="2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99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A2BEDC8B-F191-493B-BA33-0F4F800A89D3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2022</TotalTime>
  <Words>373</Words>
  <Application>Microsoft Office PowerPoint</Application>
  <PresentationFormat>Произвольный</PresentationFormat>
  <Paragraphs>102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Натуральные материалы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Мультфильм</vt:lpstr>
      <vt:lpstr>Презентация PowerPoint</vt:lpstr>
      <vt:lpstr>Презентация PowerPoint</vt:lpstr>
      <vt:lpstr>Презентация PowerPoint</vt:lpstr>
      <vt:lpstr>Презентация PowerPoint</vt:lpstr>
      <vt:lpstr>Қосымша тапсырма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Сабақты бекіту:</dc:title>
  <dc:creator>User</dc:creator>
  <cp:lastModifiedBy>kbacompany</cp:lastModifiedBy>
  <cp:revision>137</cp:revision>
  <cp:lastPrinted>2020-03-22T06:39:47Z</cp:lastPrinted>
  <dcterms:created xsi:type="dcterms:W3CDTF">2020-03-21T16:12:39Z</dcterms:created>
  <dcterms:modified xsi:type="dcterms:W3CDTF">2020-08-17T05:56:49Z</dcterms:modified>
</cp:coreProperties>
</file>