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57" r:id="rId3"/>
    <p:sldId id="261" r:id="rId4"/>
    <p:sldId id="269" r:id="rId5"/>
    <p:sldId id="272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8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E4AB3-BFC1-431D-85AA-B1425EAD5A41}" type="datetimeFigureOut">
              <a:rPr lang="ru-RU" smtClean="0"/>
              <a:t>18.10.2020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3955D-F0B8-4742-A2D7-6F34D0EFA8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1535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E4AB3-BFC1-431D-85AA-B1425EAD5A41}" type="datetimeFigureOut">
              <a:rPr lang="ru-RU" smtClean="0"/>
              <a:t>18.10.2020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3955D-F0B8-4742-A2D7-6F34D0EFA8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6127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E4AB3-BFC1-431D-85AA-B1425EAD5A41}" type="datetimeFigureOut">
              <a:rPr lang="ru-RU" smtClean="0"/>
              <a:t>18.10.2020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3955D-F0B8-4742-A2D7-6F34D0EFA8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1980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E4AB3-BFC1-431D-85AA-B1425EAD5A41}" type="datetimeFigureOut">
              <a:rPr lang="ru-RU" smtClean="0"/>
              <a:t>18.10.2020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3955D-F0B8-4742-A2D7-6F34D0EFA8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5833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E4AB3-BFC1-431D-85AA-B1425EAD5A41}" type="datetimeFigureOut">
              <a:rPr lang="ru-RU" smtClean="0"/>
              <a:t>18.10.2020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3955D-F0B8-4742-A2D7-6F34D0EFA8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7493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E4AB3-BFC1-431D-85AA-B1425EAD5A41}" type="datetimeFigureOut">
              <a:rPr lang="ru-RU" smtClean="0"/>
              <a:t>18.10.2020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3955D-F0B8-4742-A2D7-6F34D0EFA8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3242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E4AB3-BFC1-431D-85AA-B1425EAD5A41}" type="datetimeFigureOut">
              <a:rPr lang="ru-RU" smtClean="0"/>
              <a:t>18.10.2020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3955D-F0B8-4742-A2D7-6F34D0EFA8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9719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E4AB3-BFC1-431D-85AA-B1425EAD5A41}" type="datetimeFigureOut">
              <a:rPr lang="ru-RU" smtClean="0"/>
              <a:t>18.10.2020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3955D-F0B8-4742-A2D7-6F34D0EFA8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2399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E4AB3-BFC1-431D-85AA-B1425EAD5A41}" type="datetimeFigureOut">
              <a:rPr lang="ru-RU" smtClean="0"/>
              <a:t>18.10.2020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3955D-F0B8-4742-A2D7-6F34D0EFA8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820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E4AB3-BFC1-431D-85AA-B1425EAD5A41}" type="datetimeFigureOut">
              <a:rPr lang="ru-RU" smtClean="0"/>
              <a:t>18.10.2020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3955D-F0B8-4742-A2D7-6F34D0EFA8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6446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E4AB3-BFC1-431D-85AA-B1425EAD5A41}" type="datetimeFigureOut">
              <a:rPr lang="ru-RU" smtClean="0"/>
              <a:t>18.10.2020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3955D-F0B8-4742-A2D7-6F34D0EFA8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2785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4E4AB3-BFC1-431D-85AA-B1425EAD5A41}" type="datetimeFigureOut">
              <a:rPr lang="ru-RU" smtClean="0"/>
              <a:t>18.10.2020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B3955D-F0B8-4742-A2D7-6F34D0EFA8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324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16000" y="682171"/>
            <a:ext cx="10740571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60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Бүгінгі сабақта:</a:t>
            </a:r>
          </a:p>
          <a:p>
            <a:endParaRPr lang="kk-KZ" sz="32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4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Қазақ әдебиеті бойынша тоқсандық жиынтық бағалау.</a:t>
            </a:r>
            <a:endParaRPr lang="kk-KZ" sz="4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03533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07998" y="164268"/>
            <a:ext cx="11480801" cy="2265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</a:pPr>
            <a:endParaRPr lang="kk-KZ" sz="32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07000"/>
              </a:lnSpc>
            </a:pPr>
            <a:r>
              <a:rPr lang="kk-KZ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Қазақ </a:t>
            </a:r>
            <a:r>
              <a:rPr lang="kk-KZ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әдебиеті</a:t>
            </a:r>
            <a:r>
              <a:rPr lang="kk-KZ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(Т1)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kk-KZ" sz="3200" b="1" i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kk-KZ" sz="36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ТОҚСАНДЫҚ ЖИЫНТЫҚ БАҒАЛАУ</a:t>
            </a:r>
            <a:endParaRPr lang="ru-RU" sz="36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4754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61256" y="193134"/>
            <a:ext cx="11625943" cy="83530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</a:pPr>
            <a:r>
              <a:rPr lang="kk-K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«Қазақ әдебиеті» пәнінен </a:t>
            </a:r>
            <a:r>
              <a:rPr lang="kk-KZ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2-тоқсан </a:t>
            </a:r>
            <a:r>
              <a:rPr lang="kk-K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 жиынтық бағалау </a:t>
            </a:r>
            <a:r>
              <a:rPr lang="kk-KZ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тапсырмалары</a:t>
            </a:r>
          </a:p>
          <a:p>
            <a:r>
              <a:rPr lang="kk-KZ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kk-K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.«Дүние қайтсең табылады» әңгімесінің негізгі идеясын анықтаңыз. </a:t>
            </a:r>
            <a:endParaRPr lang="ru-RU" sz="1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А. еңбекті сүю</a:t>
            </a:r>
            <a:endParaRPr lang="ru-RU" sz="1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В. елді қорғау</a:t>
            </a:r>
            <a:endParaRPr lang="ru-RU" sz="1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С. байлықты табу</a:t>
            </a:r>
            <a:endParaRPr lang="ru-RU" sz="1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kk-K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туған жерді </a:t>
            </a:r>
            <a:r>
              <a:rPr lang="kk-KZ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аялау</a:t>
            </a:r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kk-KZ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[1</a:t>
            </a:r>
            <a:r>
              <a:rPr lang="kk-K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endParaRPr lang="ru-RU" sz="1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«</a:t>
            </a:r>
            <a:r>
              <a:rPr lang="kk-KZ" sz="1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Жетімдіктен өтерсің, </a:t>
            </a:r>
            <a:r>
              <a:rPr lang="kk-KZ" sz="1200" b="1" i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Шаң бермей</a:t>
            </a:r>
            <a:r>
              <a:rPr lang="kk-KZ" sz="1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әлі кетерсің</a:t>
            </a:r>
            <a:r>
              <a:rPr lang="kk-K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.» Берілген үзіндідегі асты сызылған сөз тіркесі қандай ұғымды білдіретінін анықтаңыз.</a:t>
            </a:r>
            <a:endParaRPr lang="ru-RU" sz="1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  артта қалмау</a:t>
            </a:r>
            <a:endParaRPr lang="ru-RU" sz="1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В. баяу жүрмеу</a:t>
            </a:r>
            <a:endParaRPr lang="ru-RU" sz="1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С. ешқайда бармау</a:t>
            </a:r>
            <a:endParaRPr lang="ru-RU" sz="1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D. ешкімге жеткізбеу	</a:t>
            </a:r>
            <a:endParaRPr lang="ru-RU" sz="1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kk-KZ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                     [</a:t>
            </a:r>
            <a:r>
              <a:rPr lang="kk-K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1]</a:t>
            </a:r>
            <a:endParaRPr lang="ru-RU" sz="1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kk-KZ" sz="1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kk-KZ" sz="1200" b="1" i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Бадана көз, тоғыз тор</a:t>
            </a:r>
            <a:endParaRPr lang="ru-RU" sz="1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1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Сауыт киер ме екенсің?» </a:t>
            </a:r>
            <a:r>
              <a:rPr lang="kk-K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деген жолдардағы асты сызылған сөздер қандай көркемдегіш құрал екенін анықтаңыз.</a:t>
            </a:r>
            <a:endParaRPr lang="ru-RU" sz="1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А. кейіптеу</a:t>
            </a:r>
            <a:endParaRPr lang="ru-RU" sz="1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В. метафора</a:t>
            </a:r>
            <a:endParaRPr lang="ru-RU" sz="1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С. теңеу</a:t>
            </a:r>
            <a:endParaRPr lang="ru-RU" sz="1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эпитет</a:t>
            </a:r>
            <a:endParaRPr lang="ru-RU" sz="1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[</a:t>
            </a:r>
            <a:r>
              <a:rPr lang="kk-K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1]</a:t>
            </a:r>
            <a:endParaRPr lang="ru-RU" sz="1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«... </a:t>
            </a:r>
            <a:r>
              <a:rPr lang="kk-KZ" sz="1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Көп жерлерді кезіп жүріп, ақырында Торғай төресіндегі Қабырға деген өзен-судың бойына тоқтады</a:t>
            </a:r>
            <a:r>
              <a:rPr lang="kk-K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.» Үзіндінің қай шығармадан алынғанын анықтаңыз.</a:t>
            </a:r>
            <a:endParaRPr lang="ru-RU" sz="1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А. «Атымтай Жомарт»</a:t>
            </a:r>
            <a:endParaRPr lang="ru-RU" sz="1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В. «Дүние қайтсең табылады?»</a:t>
            </a:r>
            <a:endParaRPr lang="ru-RU" sz="1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С. «Қыпшақ Сейітқұл»</a:t>
            </a:r>
            <a:endParaRPr lang="ru-RU" sz="1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«О, Ақтан жас, Ақтан жас»</a:t>
            </a:r>
            <a:endParaRPr lang="ru-RU" sz="1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[</a:t>
            </a:r>
            <a:r>
              <a:rPr lang="kk-K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1]</a:t>
            </a:r>
            <a:endParaRPr lang="ru-RU" sz="1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kk-KZ" sz="1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«...Ісім нық, малыма күтімді болдым. Ақырында сол кісінің айтқаны келіп, мінеки сол дүкеннің иесі болдым</a:t>
            </a:r>
            <a:r>
              <a:rPr lang="kk-K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- деді.» Үзінді әңгіменің қай бөлігіне жататынын анықтаңыз.</a:t>
            </a:r>
            <a:endParaRPr lang="ru-RU" sz="1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басталуы</a:t>
            </a:r>
            <a:endParaRPr lang="ru-RU" sz="1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В. дамуы</a:t>
            </a:r>
            <a:endParaRPr lang="ru-RU" sz="1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С. шешімі</a:t>
            </a:r>
            <a:endParaRPr lang="ru-RU" sz="1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kk-K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</a:t>
            </a:r>
            <a:r>
              <a:rPr lang="kk-KZ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иеленісі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kk-K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[1]</a:t>
            </a:r>
            <a:endParaRPr lang="ru-RU" sz="1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</a:pP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kk-KZ" sz="3200" b="1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kk-KZ" sz="3200" b="1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2448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90285" y="150830"/>
            <a:ext cx="11495314" cy="66018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kk-KZ" sz="16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 </a:t>
            </a:r>
            <a:r>
              <a:rPr lang="kk-KZ" sz="16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«О, Ақтан, жас, Ақтан жас</a:t>
            </a:r>
            <a:r>
              <a:rPr lang="kk-KZ" sz="1600" b="1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 өлеңінде жігіттің даңқын шығарып, оны мақсатына жеткізетін бір жол бар</a:t>
            </a:r>
            <a:r>
              <a:rPr lang="kk-KZ" sz="16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...» Автор пікіріне қолдау білдіре отырып, өз ойыңызды </a:t>
            </a:r>
            <a:r>
              <a:rPr lang="kk-KZ" sz="1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kk-KZ" sz="1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-3 </a:t>
            </a:r>
            <a:r>
              <a:rPr lang="kk-KZ" sz="16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сөйлеммен жеткізіңіз.</a:t>
            </a:r>
            <a:endParaRPr lang="ru-RU" sz="14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kk-KZ" sz="16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_____________________________________________________________________________</a:t>
            </a:r>
            <a:endParaRPr lang="ru-RU" sz="14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15000"/>
              </a:lnSpc>
              <a:spcAft>
                <a:spcPts val="0"/>
              </a:spcAft>
              <a:tabLst>
                <a:tab pos="180340" algn="l"/>
              </a:tabLst>
            </a:pPr>
            <a:r>
              <a:rPr lang="kk-KZ" sz="16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[2]</a:t>
            </a:r>
            <a:endParaRPr lang="ru-RU" sz="14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kk-KZ" sz="16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7. Қайыршы Антонға бейтаныс кісінің ақылы қалай әсер еткенін тұжырымдап, өз пікіріңізді </a:t>
            </a:r>
            <a:r>
              <a:rPr lang="kk-KZ" sz="1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2-3 </a:t>
            </a:r>
            <a:r>
              <a:rPr lang="kk-KZ" sz="16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сөйлеммен білдіріңіз.</a:t>
            </a:r>
            <a:endParaRPr lang="ru-RU" sz="14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kk-KZ" sz="16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_____________________________________________________________________________</a:t>
            </a:r>
            <a:endParaRPr lang="ru-RU" sz="14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15000"/>
              </a:lnSpc>
              <a:spcAft>
                <a:spcPts val="0"/>
              </a:spcAft>
              <a:tabLst>
                <a:tab pos="180340" algn="l"/>
              </a:tabLst>
            </a:pPr>
            <a:r>
              <a:rPr lang="kk-KZ" sz="16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[2]</a:t>
            </a:r>
            <a:endParaRPr lang="ru-RU" sz="14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kk-KZ" sz="16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8.</a:t>
            </a:r>
            <a:r>
              <a:rPr lang="kk-KZ" sz="16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Автор өлеңді неліктен Ақтан жасқа арнаған</a:t>
            </a:r>
            <a:r>
              <a:rPr lang="kk-KZ" sz="16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өз ойыңызды </a:t>
            </a:r>
            <a:r>
              <a:rPr lang="kk-KZ" sz="1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2-3 </a:t>
            </a:r>
            <a:r>
              <a:rPr lang="kk-KZ" sz="16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сөйлеммен білдіріңіз.</a:t>
            </a:r>
            <a:endParaRPr lang="ru-RU" sz="14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kk-KZ" sz="16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_____________________________________________________________________________</a:t>
            </a:r>
            <a:endParaRPr lang="ru-RU" sz="14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15000"/>
              </a:lnSpc>
              <a:spcAft>
                <a:spcPts val="0"/>
              </a:spcAft>
              <a:tabLst>
                <a:tab pos="180340" algn="l"/>
              </a:tabLst>
            </a:pPr>
            <a:r>
              <a:rPr lang="kk-KZ" sz="16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[2]</a:t>
            </a:r>
            <a:endParaRPr lang="ru-RU" sz="14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kk-KZ" sz="16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9.</a:t>
            </a:r>
            <a:r>
              <a:rPr lang="kk-KZ" sz="16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«Қыпшақ Сейітқұл отыз үйлі тобырымен, жұрттың тегіс аттаныс барымтасы бар уақытта, бұл отыз үй кедейді қалайынша етсем байытып, халық қатарына қосамын деп ойға қалды..</a:t>
            </a:r>
            <a:r>
              <a:rPr lang="kk-KZ" sz="16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 </a:t>
            </a:r>
            <a:r>
              <a:rPr lang="kk-KZ" sz="16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Сейітқұлдың бұл іс-әрекетіне баға беріп, өз ойыңызды </a:t>
            </a:r>
            <a:r>
              <a:rPr lang="kk-KZ" sz="1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2-3 </a:t>
            </a:r>
            <a:r>
              <a:rPr lang="kk-KZ" sz="16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сөйлеммен жеткізіңіз.</a:t>
            </a:r>
            <a:endParaRPr lang="ru-RU" sz="14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kk-KZ" sz="16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_____________________________________________________________________________</a:t>
            </a:r>
            <a:endParaRPr lang="ru-RU" sz="14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15000"/>
              </a:lnSpc>
              <a:spcAft>
                <a:spcPts val="0"/>
              </a:spcAft>
              <a:tabLst>
                <a:tab pos="180340" algn="l"/>
              </a:tabLst>
            </a:pPr>
            <a:r>
              <a:rPr lang="kk-KZ" sz="16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[2]</a:t>
            </a:r>
            <a:endParaRPr lang="ru-RU" sz="14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kk-KZ" sz="16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10. </a:t>
            </a:r>
            <a:r>
              <a:rPr lang="kk-KZ" sz="16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«...әдемi ат, асыл киiм, асқан дәулеттi өне бойы әдет етсең, көңiлге жел кiргiзедi.» </a:t>
            </a:r>
            <a:r>
              <a:rPr lang="kk-KZ" sz="16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деген Атымтай Жомарттың айтқан ойына </a:t>
            </a:r>
            <a:r>
              <a:rPr lang="kk-KZ" sz="1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2-3  </a:t>
            </a:r>
            <a:r>
              <a:rPr lang="kk-KZ" sz="16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сөйлеммен өз пікіріңізді білдіріңіз. </a:t>
            </a:r>
            <a:endParaRPr lang="ru-RU" sz="14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kk-KZ" sz="16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_____________________________________________________________________________</a:t>
            </a:r>
            <a:endParaRPr lang="ru-RU" sz="14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15000"/>
              </a:lnSpc>
              <a:spcAft>
                <a:spcPts val="0"/>
              </a:spcAft>
              <a:tabLst>
                <a:tab pos="180340" algn="l"/>
              </a:tabLst>
            </a:pPr>
            <a:r>
              <a:rPr lang="kk-KZ" sz="16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[2]</a:t>
            </a:r>
            <a:endParaRPr lang="ru-RU" sz="14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kk-KZ" sz="16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11.</a:t>
            </a:r>
            <a:r>
              <a:rPr lang="kk-KZ" sz="16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kk-KZ" sz="1600" b="1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Антон өміріндегі тіленшіліктің зияны мен еңбекпен тапқан байлықтың пайдасы</a:t>
            </a:r>
            <a:r>
              <a:rPr lang="kk-KZ" sz="16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 туралы негізгі ойға қатысты </a:t>
            </a:r>
            <a:r>
              <a:rPr lang="kk-KZ" sz="16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өз көзқарасыңызды </a:t>
            </a:r>
            <a:r>
              <a:rPr lang="kk-KZ" sz="16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тұжырымдап, (</a:t>
            </a:r>
            <a:r>
              <a:rPr lang="kk-KZ" sz="16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сөз саны - </a:t>
            </a:r>
            <a:r>
              <a:rPr lang="kk-KZ" sz="1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60-70 </a:t>
            </a:r>
            <a:r>
              <a:rPr lang="kk-KZ" sz="16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эссе  жазыңыз. </a:t>
            </a:r>
            <a:endParaRPr lang="ru-RU" sz="14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kk-KZ" sz="16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_____________________________________________________________________________</a:t>
            </a:r>
            <a:endParaRPr lang="ru-RU" sz="14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15000"/>
              </a:lnSpc>
              <a:spcAft>
                <a:spcPts val="0"/>
              </a:spcAft>
              <a:tabLst>
                <a:tab pos="180340" algn="l"/>
              </a:tabLst>
            </a:pP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  <a:endParaRPr lang="ru-RU" sz="14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0153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17724" y="472104"/>
            <a:ext cx="1141957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54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Қорытынды:</a:t>
            </a:r>
          </a:p>
          <a:p>
            <a:endParaRPr lang="kk-KZ" sz="5400" b="1" i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 indent="-685800">
              <a:buFont typeface="Wingdings" panose="05000000000000000000" pitchFamily="2" charset="2"/>
              <a:buChar char="ü"/>
            </a:pPr>
            <a:r>
              <a:rPr lang="kk-KZ" sz="54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2-тоқсан бойынша білімімізді сынадық.</a:t>
            </a:r>
            <a:endParaRPr lang="kk-KZ" sz="54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518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871</TotalTime>
  <Words>226</Words>
  <Application>Microsoft Office PowerPoint</Application>
  <PresentationFormat>Широкоэкранный</PresentationFormat>
  <Paragraphs>65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*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Владелец</dc:creator>
  <cp:lastModifiedBy>Владелец</cp:lastModifiedBy>
  <cp:revision>40</cp:revision>
  <dcterms:created xsi:type="dcterms:W3CDTF">2020-10-12T18:27:06Z</dcterms:created>
  <dcterms:modified xsi:type="dcterms:W3CDTF">2020-10-18T20:00:01Z</dcterms:modified>
</cp:coreProperties>
</file>