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59" r:id="rId4"/>
    <p:sldId id="260" r:id="rId5"/>
    <p:sldId id="261" r:id="rId6"/>
    <p:sldId id="270" r:id="rId7"/>
    <p:sldId id="262" r:id="rId8"/>
    <p:sldId id="264" r:id="rId9"/>
    <p:sldId id="263" r:id="rId10"/>
    <p:sldId id="265" r:id="rId11"/>
    <p:sldId id="267" r:id="rId12"/>
    <p:sldId id="266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1D6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3" autoAdjust="0"/>
    <p:restoredTop sz="80387" autoAdjust="0"/>
  </p:normalViewPr>
  <p:slideViewPr>
    <p:cSldViewPr snapToGrid="0">
      <p:cViewPr varScale="1">
        <p:scale>
          <a:sx n="85" d="100"/>
          <a:sy n="85" d="100"/>
        </p:scale>
        <p:origin x="-590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144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64FB9-D9E9-472A-9FBD-C2EB81A5CD85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3EDD9-838C-4823-9AF8-4E283659B9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24782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92807-C5EA-499D-90EF-99A05EC48BF7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3E4B23-7803-4C1B-9925-8AD5D46F2C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8907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E4B23-7803-4C1B-9925-8AD5D46F2C3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E4B23-7803-4C1B-9925-8AD5D46F2C31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B78C183-A8A4-46E9-ABFE-FACF2AB2C336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8C183-A8A4-46E9-ABFE-FACF2AB2C336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8C183-A8A4-46E9-ABFE-FACF2AB2C336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8C183-A8A4-46E9-ABFE-FACF2AB2C336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8C183-A8A4-46E9-ABFE-FACF2AB2C336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8C183-A8A4-46E9-ABFE-FACF2AB2C336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8C183-A8A4-46E9-ABFE-FACF2AB2C336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8C183-A8A4-46E9-ABFE-FACF2AB2C336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8C183-A8A4-46E9-ABFE-FACF2AB2C336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EB78C183-A8A4-46E9-ABFE-FACF2AB2C336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B78C183-A8A4-46E9-ABFE-FACF2AB2C336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B78C183-A8A4-46E9-ABFE-FACF2AB2C336}" type="datetimeFigureOut">
              <a:rPr lang="ru-RU" smtClean="0"/>
              <a:pPr/>
              <a:t>09.01.2021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BBFE2C9-6783-472D-A90F-DB0CFEFE55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1827" y="1442274"/>
            <a:ext cx="10722644" cy="5284381"/>
          </a:xfrm>
        </p:spPr>
        <p:txBody>
          <a:bodyPr>
            <a:normAutofit fontScale="92500" lnSpcReduction="20000"/>
          </a:bodyPr>
          <a:lstStyle/>
          <a:p>
            <a:r>
              <a:rPr lang="kk-KZ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 Ахмет Байтұрсынұлы</a:t>
            </a:r>
          </a:p>
          <a:p>
            <a:pPr>
              <a:buNone/>
            </a:pPr>
            <a:r>
              <a:rPr lang="kk-KZ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«Егіннің бастары» мысалы</a:t>
            </a:r>
            <a:endParaRPr lang="kk-KZ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32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32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32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kk-KZ" sz="26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kk-KZ" sz="26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kk-KZ" sz="26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kk-KZ" sz="26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kk-KZ" sz="26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kk-KZ" sz="26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kk-KZ" sz="2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</a:p>
          <a:p>
            <a:pPr marL="0" indent="0">
              <a:buNone/>
            </a:pPr>
            <a:endParaRPr lang="kk-KZ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6157" y="546847"/>
            <a:ext cx="8596668" cy="805528"/>
          </a:xfrm>
        </p:spPr>
        <p:txBody>
          <a:bodyPr>
            <a:normAutofit fontScale="90000"/>
          </a:bodyPr>
          <a:lstStyle/>
          <a:p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Бөлім тақырыбы: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Адамгершілік – асыл қасиет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8610" name="Picture 2" descr="А. Байтұрсынұлы «Егіннің бастары» мысалы өлеңі - Қазақ тілі және әдебиеті -  Bilim - 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4894" y="2456328"/>
            <a:ext cx="5726563" cy="31151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58384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2-тапсырма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«Оқиға тауы»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әдісі арқылы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өлеңге  сюжеттік-композициялық  талдау жасау</a:t>
            </a:r>
          </a:p>
          <a:p>
            <a:pPr lvl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Сюжеттік дамуға сәйкес оқиғаның басталуы, дамуы, шиеленісуі, шарықтау шегі, шешімін баяндайды;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Анықтама бұрышы: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Сюжет дегеніміз – өзара жалғасқан оқиғалар тізбегі, біртұтас желісі.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Сюжеттің жүйелі тұтастығы да, жекелеген сәттері де, яғни бастамасы, дамуы, шиеленісуі, шарықтау шегіне жетуі, шешімі немесе аяқталуы болады.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54424" y="1176529"/>
            <a:ext cx="10972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	Ықтимал жауаптар: </a:t>
            </a:r>
          </a:p>
          <a:p>
            <a:pPr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Оқиғаның басталуы: Баласы мен әкесінің егіннің басына келуі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Оқиғаның дамуы: Бастары дәнге толған бидайлар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Оқиғаның  шиеленісуі: Көкке қараған бидай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Оқиғаның шарықтау шегі: Баласының сұрағы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Оқиғаның шешімі: Әкесінің жауабы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b="1" dirty="0" smtClean="0"/>
              <a:t>		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- Берілген тақырып  бойынша өз пікірін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айтады;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- Мәтіннен дәлелдеме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келтіреді;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kk-KZ" smtClean="0">
                <a:latin typeface="Times New Roman" pitchFamily="18" charset="0"/>
                <a:cs typeface="Times New Roman" pitchFamily="18" charset="0"/>
              </a:rPr>
              <a:t>Мысал </a:t>
            </a:r>
            <a:r>
              <a:rPr lang="kk-KZ" smtClean="0">
                <a:latin typeface="Times New Roman" pitchFamily="18" charset="0"/>
                <a:cs typeface="Times New Roman" pitchFamily="18" charset="0"/>
              </a:rPr>
              <a:t>келтіреді;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- Сыни тұрғыда баға береді, өзіндік тұжырым жасайды.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844328" y="718196"/>
            <a:ext cx="97734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«Төрт сөйлем»  әдісі арқылы  сабақты қорытындылайық. </a:t>
            </a:r>
            <a:endParaRPr kumimoji="0" lang="kk-KZ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6629" y="2384707"/>
            <a:ext cx="8596668" cy="3880773"/>
          </a:xfrm>
        </p:spPr>
        <p:txBody>
          <a:bodyPr/>
          <a:lstStyle/>
          <a:p>
            <a:endParaRPr lang="kk-KZ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kk-K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Сабақ  </a:t>
            </a:r>
            <a:r>
              <a:rPr lang="kk-K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 </a:t>
            </a:r>
            <a:endParaRPr lang="kk-KZ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Шығарма мазмұнын түсінеді;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Шығарманың фабуласы мен сюжеттік дамуын сипаттайды;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Тұжырым жасайды.</a:t>
            </a:r>
            <a:endParaRPr lang="kk-KZ" sz="2800" dirty="0" smtClean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3036" y="1861391"/>
            <a:ext cx="10972800" cy="926632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мақсаттары</a:t>
            </a:r>
            <a:r>
              <a:rPr lang="kk-KZ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1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5Т/Ж1. Әдеби шығарманың жанрына сай фабуласы мен сюжеттік дамуын сипаттау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kk-KZ" sz="31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kk-K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12690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1096" y="2375646"/>
            <a:ext cx="8825255" cy="2852235"/>
          </a:xfrm>
        </p:spPr>
        <p:txBody>
          <a:bodyPr>
            <a:norm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Шығарманы құрылысына талдайды;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Шығарма құрылысына талдай отырып, сюжеттік дамуын сипаттайды.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2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2935" y="1452282"/>
            <a:ext cx="5149583" cy="727356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КРИТЕРИЙЛЕРІ: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829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837765" y="2225400"/>
            <a:ext cx="6974541" cy="2866553"/>
          </a:xfrm>
        </p:spPr>
        <p:txBody>
          <a:bodyPr/>
          <a:lstStyle/>
          <a:p>
            <a:pPr>
              <a:buNone/>
            </a:pP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Орыстың тәржіма еттім мысалдарын,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Әзірге қолдан келген осы бәрім.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Қанағат азға деген</a:t>
            </a: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, жоққа</a:t>
            </a: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 сабыр,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Қомсынып қоңырайма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, құрбыларым</a:t>
            </a:r>
            <a:r>
              <a:rPr lang="ru-RU" b="1" i="1" dirty="0" err="1" smtClean="0"/>
              <a:t>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963270" y="1344705"/>
            <a:ext cx="7234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МЫСАЛ ТУРАЛЫ АҚПАРАТ БЕРУ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09600" y="959223"/>
            <a:ext cx="10945906" cy="6024282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None/>
            </a:pP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	- Мысалдар   аңдар, құстар , хайуанаттар, өсімдіктер іс-әрекеті  мінезі  арқылы  адам  бойындағы  мінді,  кемшілікті  </a:t>
            </a:r>
          </a:p>
          <a:p>
            <a:pPr lvl="0">
              <a:spcBef>
                <a:spcPts val="0"/>
              </a:spcBef>
              <a:buNone/>
            </a:pP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   тұспалдап, әжуа  күлкі  етеді.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	- Мысалдар  өлеңмен  </a:t>
            </a: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де, қарасөзбен</a:t>
            </a: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  де  жазылады. Осындай шағын көлемді, оқиғалы, адамға сабақ болатын тағылымдық шығарманы мысал дейді.</a:t>
            </a:r>
          </a:p>
          <a:p>
            <a:pPr marL="365125" indent="173038"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Орыс  ақыны  И.А.Крыловтың  мысалдарын  Абайдан  соң  </a:t>
            </a:r>
            <a:b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А.Байтұрсынұлы  да  аударып,  «Қырық  мысал»  деген  атпен</a:t>
            </a:r>
          </a:p>
          <a:p>
            <a:pPr marL="365125" indent="173038"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1909  жылы  Петербургте  кітап  етіп  шығарған.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125" lvl="0" indent="173038">
              <a:buNone/>
            </a:pPr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Ахмет Байтұрсынұлы. Егіннің бастары-6"/>
          <p:cNvPicPr>
            <a:picLocks noChangeAspect="1" noChangeArrowheads="1"/>
          </p:cNvPicPr>
          <p:nvPr/>
        </p:nvPicPr>
        <p:blipFill>
          <a:blip r:embed="rId2" cstate="print"/>
          <a:srcRect l="22988" r="24359"/>
          <a:stretch>
            <a:fillRect/>
          </a:stretch>
        </p:blipFill>
        <p:spPr bwMode="auto">
          <a:xfrm>
            <a:off x="0" y="0"/>
            <a:ext cx="4012163" cy="6858000"/>
          </a:xfrm>
          <a:prstGeom prst="rect">
            <a:avLst/>
          </a:prstGeom>
          <a:noFill/>
        </p:spPr>
      </p:pic>
      <p:pic>
        <p:nvPicPr>
          <p:cNvPr id="28678" name="Picture 6" descr="Ахмет Байтұрсынұлы. Егіннің бастары-4"/>
          <p:cNvPicPr>
            <a:picLocks noChangeAspect="1" noChangeArrowheads="1"/>
          </p:cNvPicPr>
          <p:nvPr/>
        </p:nvPicPr>
        <p:blipFill>
          <a:blip r:embed="rId3" cstate="print"/>
          <a:srcRect l="19387" r="20246"/>
          <a:stretch>
            <a:fillRect/>
          </a:stretch>
        </p:blipFill>
        <p:spPr bwMode="auto">
          <a:xfrm>
            <a:off x="7592008" y="0"/>
            <a:ext cx="4599992" cy="6858000"/>
          </a:xfrm>
          <a:prstGeom prst="rect">
            <a:avLst/>
          </a:prstGeom>
          <a:noFill/>
        </p:spPr>
      </p:pic>
      <p:pic>
        <p:nvPicPr>
          <p:cNvPr id="28680" name="Picture 8" descr="Ахмет Байтұрсынұлы. Егіннің бастары-2"/>
          <p:cNvPicPr>
            <a:picLocks noChangeAspect="1" noChangeArrowheads="1"/>
          </p:cNvPicPr>
          <p:nvPr/>
        </p:nvPicPr>
        <p:blipFill>
          <a:blip r:embed="rId4" cstate="print"/>
          <a:srcRect l="23017" r="24865"/>
          <a:stretch>
            <a:fillRect/>
          </a:stretch>
        </p:blipFill>
        <p:spPr bwMode="auto">
          <a:xfrm>
            <a:off x="3926542" y="0"/>
            <a:ext cx="397136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45459" y="1185494"/>
            <a:ext cx="10972800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1-тапсырма 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«Қабырғадағы сурет» әдісі арқылы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шығарма фабуласына сәйкес мәтін мазмұнын меңгеру</a:t>
            </a:r>
          </a:p>
          <a:p>
            <a:pPr lvl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	Дескрипторы: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Мәтінді оқиды;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Мазмұнын меңгереді;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Қабырғаның ішіне мазмұнын жазады;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Сұлбаның сыртына мәтін мазмұны бойынша сұрақтар жазады.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АНЫҚТАМА БҰРЫШЫ:</a:t>
            </a:r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	Фабула дегеніміз – көркем шығармада суреттелген оқиғаны рет-ретімен жүйелеу, мазмұндау, әңгімелеу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-1" y="448235"/>
            <a:ext cx="11976847" cy="5934636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Ықтимал жауаптар:</a:t>
            </a:r>
          </a:p>
          <a:p>
            <a:pPr lvl="1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1-сұрақ: Өлеңде кімдер туралы айтылады?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Әкесі, баласы, бидайлар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2-сұрақ: Бала әкесіне қандай сұрақ қойды?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Бұл бидай неге басқалардан ерекше басын көкке көтеріп тұр?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3-сұрақ: Әкесі қандай жауап берді?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Бұл бидайдың дәні болмай, кекірейіп, көкке қарап, бүлініп тұр.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4-сұрақ: Саған қандай бидай ұнады? Неге?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Маған дәнін қожасына беріп, иіліп тұрған бидайлар ұнайды, себебі ол тәкаппар емес.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948</TotalTime>
  <Words>89</Words>
  <Application>Microsoft Office PowerPoint</Application>
  <PresentationFormat>Произвольный</PresentationFormat>
  <Paragraphs>80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Бөлім тақырыбы: Адамгершілік – асыл қасиет</vt:lpstr>
      <vt:lpstr> Оқу мақсаттары:  5Т/Ж1. Әдеби шығарманың жанрына сай фабуласы мен сюжеттік дамуын сипаттау    </vt:lpstr>
      <vt:lpstr> БАҒАЛАУ КРИТЕРИЙЛЕРІ: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Нурбол Елдос</cp:lastModifiedBy>
  <cp:revision>40</cp:revision>
  <dcterms:created xsi:type="dcterms:W3CDTF">2020-10-18T06:10:36Z</dcterms:created>
  <dcterms:modified xsi:type="dcterms:W3CDTF">2021-01-09T14:54:10Z</dcterms:modified>
</cp:coreProperties>
</file>