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62" r:id="rId4"/>
    <p:sldId id="272" r:id="rId5"/>
    <p:sldId id="259" r:id="rId6"/>
    <p:sldId id="260" r:id="rId7"/>
    <p:sldId id="264" r:id="rId8"/>
    <p:sldId id="267" r:id="rId9"/>
    <p:sldId id="268" r:id="rId10"/>
    <p:sldId id="269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>
        <p:scale>
          <a:sx n="70" d="100"/>
          <a:sy n="70" d="100"/>
        </p:scale>
        <p:origin x="-141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21EC2-F347-4F68-90EE-C28B02BAB231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583C36E1-C8A4-42FB-B95F-0BEEF7B43C3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endParaRPr lang="ru-RU" sz="20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5Т/Ж3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Көркем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шығармадағы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кейіпкерлер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портреті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іс-әрекеті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арқылы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образын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ашу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b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8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00F8F9-790D-4A0A-8C10-1D8AACCEDCA9}" type="parTrans" cxnId="{3C72A8F3-64E7-49D0-97FF-484DCED755B4}">
      <dgm:prSet/>
      <dgm:spPr/>
      <dgm:t>
        <a:bodyPr/>
        <a:lstStyle/>
        <a:p>
          <a:endParaRPr lang="ru-RU"/>
        </a:p>
      </dgm:t>
    </dgm:pt>
    <dgm:pt modelId="{EBF6CD1B-2DA3-4582-9CB9-5157533C1777}" type="sibTrans" cxnId="{3C72A8F3-64E7-49D0-97FF-484DCED755B4}">
      <dgm:prSet/>
      <dgm:spPr/>
      <dgm:t>
        <a:bodyPr/>
        <a:lstStyle/>
        <a:p>
          <a:endParaRPr lang="ru-RU"/>
        </a:p>
      </dgm:t>
    </dgm:pt>
    <dgm:pt modelId="{4FC2F63A-B57C-44DF-81C2-9D125BDF8991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Көркем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шығармадағы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кейіпкерлер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портреті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іс-әрекеті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арқылы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образын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ашу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000" b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270BA9-3603-4F38-981F-AC7F82B4BF40}" type="parTrans" cxnId="{BE7906F8-022F-4CA0-B292-A93B1157D5B8}">
      <dgm:prSet/>
      <dgm:spPr/>
      <dgm:t>
        <a:bodyPr/>
        <a:lstStyle/>
        <a:p>
          <a:endParaRPr lang="ru-RU"/>
        </a:p>
      </dgm:t>
    </dgm:pt>
    <dgm:pt modelId="{6D053222-72EB-4149-8530-90C8F10D729E}" type="sibTrans" cxnId="{BE7906F8-022F-4CA0-B292-A93B1157D5B8}">
      <dgm:prSet/>
      <dgm:spPr/>
      <dgm:t>
        <a:bodyPr/>
        <a:lstStyle/>
        <a:p>
          <a:endParaRPr lang="ru-RU"/>
        </a:p>
      </dgm:t>
    </dgm:pt>
    <dgm:pt modelId="{5AEBBAB4-C024-47F0-8B25-3CA3748FCF94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Бағалау критерийі:</a:t>
          </a:r>
        </a:p>
        <a:p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Шығармадағы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портретін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анықтайды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Кейіпкерлердің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іс-әрекетіне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талдау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;</a:t>
          </a:r>
        </a:p>
        <a:p>
          <a:endParaRPr lang="ru-RU" sz="2000" dirty="0" smtClean="0">
            <a:latin typeface="Times New Roman" pitchFamily="18" charset="0"/>
            <a:cs typeface="Times New Roman" pitchFamily="18" charset="0"/>
          </a:endParaRPr>
        </a:p>
      </dgm:t>
    </dgm:pt>
    <dgm:pt modelId="{384E71EA-19FC-4CA7-898E-208B76560756}" type="parTrans" cxnId="{D3BF8664-8ADD-4A5F-A1B9-779DE950FA77}">
      <dgm:prSet/>
      <dgm:spPr/>
      <dgm:t>
        <a:bodyPr/>
        <a:lstStyle/>
        <a:p>
          <a:endParaRPr lang="ru-RU"/>
        </a:p>
      </dgm:t>
    </dgm:pt>
    <dgm:pt modelId="{B005AA53-0B05-483A-BCDB-3832E71A00FA}" type="sibTrans" cxnId="{D3BF8664-8ADD-4A5F-A1B9-779DE950FA77}">
      <dgm:prSet/>
      <dgm:spPr/>
      <dgm:t>
        <a:bodyPr/>
        <a:lstStyle/>
        <a:p>
          <a:endParaRPr lang="ru-RU"/>
        </a:p>
      </dgm:t>
    </dgm:pt>
    <dgm:pt modelId="{100C709E-C6E7-49B1-A360-9618926D6AA1}" type="pres">
      <dgm:prSet presAssocID="{85A21EC2-F347-4F68-90EE-C28B02BAB231}" presName="Name0" presStyleCnt="0">
        <dgm:presLayoutVars>
          <dgm:chMax val="7"/>
          <dgm:dir/>
          <dgm:resizeHandles val="exact"/>
        </dgm:presLayoutVars>
      </dgm:prSet>
      <dgm:spPr/>
    </dgm:pt>
    <dgm:pt modelId="{051B86A1-2BF5-4262-A814-A086CA70A9F5}" type="pres">
      <dgm:prSet presAssocID="{85A21EC2-F347-4F68-90EE-C28B02BAB231}" presName="ellipse1" presStyleLbl="vennNode1" presStyleIdx="0" presStyleCnt="3" custScaleX="93504" custScaleY="93461" custLinFactNeighborX="-17235" custLinFactNeighborY="-5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CC99C-1BEA-46FE-B016-56F5D75BA158}" type="pres">
      <dgm:prSet presAssocID="{85A21EC2-F347-4F68-90EE-C28B02BAB231}" presName="ellipse2" presStyleLbl="vennNode1" presStyleIdx="1" presStyleCnt="3" custScaleX="96031" custLinFactNeighborX="-2298" custLinFactNeighborY="6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A02201-71A2-4593-A0E0-32D962EDE275}" type="pres">
      <dgm:prSet presAssocID="{85A21EC2-F347-4F68-90EE-C28B02BAB231}" presName="ellipse3" presStyleLbl="vennNode1" presStyleIdx="2" presStyleCnt="3" custScaleX="93159" custScaleY="92696" custLinFactNeighborX="13482" custLinFactNeighborY="-7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C97DE8-5D6E-4ADD-91B3-9ADA99FA16D6}" type="presOf" srcId="{4FC2F63A-B57C-44DF-81C2-9D125BDF8991}" destId="{9CA02201-71A2-4593-A0E0-32D962EDE275}" srcOrd="0" destOrd="0" presId="urn:microsoft.com/office/officeart/2005/8/layout/rings+Icon"/>
    <dgm:cxn modelId="{3CF29416-1971-4CC0-B0CB-00D1D0D94533}" type="presOf" srcId="{85A21EC2-F347-4F68-90EE-C28B02BAB231}" destId="{100C709E-C6E7-49B1-A360-9618926D6AA1}" srcOrd="0" destOrd="0" presId="urn:microsoft.com/office/officeart/2005/8/layout/rings+Icon"/>
    <dgm:cxn modelId="{104C2ADC-5417-4807-B396-9BD1504A6F8C}" type="presOf" srcId="{5AEBBAB4-C024-47F0-8B25-3CA3748FCF94}" destId="{F9CCC99C-1BEA-46FE-B016-56F5D75BA158}" srcOrd="0" destOrd="0" presId="urn:microsoft.com/office/officeart/2005/8/layout/rings+Icon"/>
    <dgm:cxn modelId="{D3BF8664-8ADD-4A5F-A1B9-779DE950FA77}" srcId="{85A21EC2-F347-4F68-90EE-C28B02BAB231}" destId="{5AEBBAB4-C024-47F0-8B25-3CA3748FCF94}" srcOrd="1" destOrd="0" parTransId="{384E71EA-19FC-4CA7-898E-208B76560756}" sibTransId="{B005AA53-0B05-483A-BCDB-3832E71A00FA}"/>
    <dgm:cxn modelId="{BE7906F8-022F-4CA0-B292-A93B1157D5B8}" srcId="{85A21EC2-F347-4F68-90EE-C28B02BAB231}" destId="{4FC2F63A-B57C-44DF-81C2-9D125BDF8991}" srcOrd="2" destOrd="0" parTransId="{74270BA9-3603-4F38-981F-AC7F82B4BF40}" sibTransId="{6D053222-72EB-4149-8530-90C8F10D729E}"/>
    <dgm:cxn modelId="{1E5E45B7-81F8-4C0A-B859-8E6EA002C8D0}" type="presOf" srcId="{583C36E1-C8A4-42FB-B95F-0BEEF7B43C30}" destId="{051B86A1-2BF5-4262-A814-A086CA70A9F5}" srcOrd="0" destOrd="0" presId="urn:microsoft.com/office/officeart/2005/8/layout/rings+Icon"/>
    <dgm:cxn modelId="{3C72A8F3-64E7-49D0-97FF-484DCED755B4}" srcId="{85A21EC2-F347-4F68-90EE-C28B02BAB231}" destId="{583C36E1-C8A4-42FB-B95F-0BEEF7B43C30}" srcOrd="0" destOrd="0" parTransId="{E800F8F9-790D-4A0A-8C10-1D8AACCEDCA9}" sibTransId="{EBF6CD1B-2DA3-4582-9CB9-5157533C1777}"/>
    <dgm:cxn modelId="{A0C46B31-FC6A-47B9-B2C6-9DE8A4B35BEB}" type="presParOf" srcId="{100C709E-C6E7-49B1-A360-9618926D6AA1}" destId="{051B86A1-2BF5-4262-A814-A086CA70A9F5}" srcOrd="0" destOrd="0" presId="urn:microsoft.com/office/officeart/2005/8/layout/rings+Icon"/>
    <dgm:cxn modelId="{0D4DDA52-0223-4C9A-81F1-554975ECA2DC}" type="presParOf" srcId="{100C709E-C6E7-49B1-A360-9618926D6AA1}" destId="{F9CCC99C-1BEA-46FE-B016-56F5D75BA158}" srcOrd="1" destOrd="0" presId="urn:microsoft.com/office/officeart/2005/8/layout/rings+Icon"/>
    <dgm:cxn modelId="{97E91EFC-0F44-4D23-AC65-0AC9AC7C5B80}" type="presParOf" srcId="{100C709E-C6E7-49B1-A360-9618926D6AA1}" destId="{9CA02201-71A2-4593-A0E0-32D962EDE275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B86A1-2BF5-4262-A814-A086CA70A9F5}">
      <dsp:nvSpPr>
        <dsp:cNvPr id="0" name=""/>
        <dsp:cNvSpPr/>
      </dsp:nvSpPr>
      <dsp:spPr>
        <a:xfrm>
          <a:off x="0" y="0"/>
          <a:ext cx="3554501" cy="3552815"/>
        </a:xfrm>
        <a:prstGeom prst="ellipse">
          <a:avLst/>
        </a:prstGeom>
        <a:gradFill rotWithShape="1">
          <a:gsLst>
            <a:gs pos="0">
              <a:schemeClr val="accent4">
                <a:tint val="30000"/>
                <a:satMod val="250000"/>
              </a:schemeClr>
            </a:gs>
            <a:gs pos="72000">
              <a:schemeClr val="accent4">
                <a:tint val="75000"/>
                <a:satMod val="210000"/>
              </a:schemeClr>
            </a:gs>
            <a:gs pos="100000">
              <a:schemeClr val="accent4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4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endParaRPr lang="ru-RU" sz="2000" b="1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5Т/Ж3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Көркем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шығармадағы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кейіпкерлер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портреті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іс-әрекеті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арқылы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образын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ашу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b="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0545" y="520298"/>
        <a:ext cx="2513411" cy="2512219"/>
      </dsp:txXfrm>
    </dsp:sp>
    <dsp:sp modelId="{F9CCC99C-1BEA-46FE-B016-56F5D75BA158}">
      <dsp:nvSpPr>
        <dsp:cNvPr id="0" name=""/>
        <dsp:cNvSpPr/>
      </dsp:nvSpPr>
      <dsp:spPr>
        <a:xfrm>
          <a:off x="2448280" y="2535315"/>
          <a:ext cx="3650563" cy="3801388"/>
        </a:xfrm>
        <a:prstGeom prst="ellipse">
          <a:avLst/>
        </a:prstGeom>
        <a:gradFill rotWithShape="1">
          <a:gsLst>
            <a:gs pos="0">
              <a:schemeClr val="accent4">
                <a:tint val="30000"/>
                <a:satMod val="250000"/>
              </a:schemeClr>
            </a:gs>
            <a:gs pos="72000">
              <a:schemeClr val="accent4">
                <a:tint val="75000"/>
                <a:satMod val="210000"/>
              </a:schemeClr>
            </a:gs>
            <a:gs pos="100000">
              <a:schemeClr val="accent4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4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Бағалау критерийі: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Шығармадағы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портретін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анықтайды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Кейіпкерлердің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іс-әрекетіне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талдау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;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982893" y="3092015"/>
        <a:ext cx="2581337" cy="2687988"/>
      </dsp:txXfrm>
    </dsp:sp>
    <dsp:sp modelId="{9CA02201-71A2-4593-A0E0-32D962EDE275}">
      <dsp:nvSpPr>
        <dsp:cNvPr id="0" name=""/>
        <dsp:cNvSpPr/>
      </dsp:nvSpPr>
      <dsp:spPr>
        <a:xfrm>
          <a:off x="5057059" y="0"/>
          <a:ext cx="3541386" cy="3523735"/>
        </a:xfrm>
        <a:prstGeom prst="ellipse">
          <a:avLst/>
        </a:prstGeom>
        <a:gradFill rotWithShape="1">
          <a:gsLst>
            <a:gs pos="0">
              <a:schemeClr val="accent4">
                <a:tint val="30000"/>
                <a:satMod val="250000"/>
              </a:schemeClr>
            </a:gs>
            <a:gs pos="72000">
              <a:schemeClr val="accent4">
                <a:tint val="75000"/>
                <a:satMod val="210000"/>
              </a:schemeClr>
            </a:gs>
            <a:gs pos="100000">
              <a:schemeClr val="accent4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4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r>
            <a:rPr lang="ru-RU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Көркем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шығармадағы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кейіпкерлер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портреті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іс-әрекеті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арқылы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образын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ашу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000" b="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75683" y="516039"/>
        <a:ext cx="2504138" cy="2491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D476E-756F-499E-82F3-2A36BEFEFB8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7AEA7-78A5-42F7-9C7C-7F2642AE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22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6542" y="4011422"/>
            <a:ext cx="8458200" cy="914400"/>
          </a:xfrm>
        </p:spPr>
        <p:txBody>
          <a:bodyPr/>
          <a:lstStyle/>
          <a:p>
            <a:endParaRPr lang="kk-KZ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14392" y="950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altLang="ru-RU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Қазақ әдебиет </a:t>
            </a:r>
            <a:endParaRPr lang="ru-RU" altLang="ru-RU" sz="1400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altLang="ru-RU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5-СЫНЫП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2417" y="43738"/>
            <a:ext cx="457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kk-KZ" altLang="ru-RU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alt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 </a:t>
            </a:r>
            <a:r>
              <a:rPr lang="kk-KZ" alt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тақырыбы:</a:t>
            </a:r>
            <a:br>
              <a:rPr lang="kk-KZ" alt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altLang="ru-RU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1571612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alt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alt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Ахмет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Байтұрсынұлы «Егіннің бастары» мысалы . Әке өсиеті</a:t>
            </a:r>
            <a:endParaRPr lang="ru-RU" alt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5" y="428604"/>
            <a:ext cx="42826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Адамгершілік – асыл қасиет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580" y="2771941"/>
            <a:ext cx="6742828" cy="339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13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8427" y="195475"/>
            <a:ext cx="2339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altLang="ru-RU" sz="28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endParaRPr lang="ru-RU" altLang="ru-RU" sz="2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Картинки с человечками для презентации (35 фото) | Картинки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Картинки с человечками для презентации (35 фото) | Картинки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857224" y="312738"/>
            <a:ext cx="7358114" cy="654526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1571612"/>
            <a:ext cx="415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121163"/>
              </p:ext>
            </p:extLst>
          </p:nvPr>
        </p:nvGraphicFramePr>
        <p:xfrm>
          <a:off x="1944787" y="1700808"/>
          <a:ext cx="6011588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2897"/>
                <a:gridCol w="1502897"/>
                <a:gridCol w="1502897"/>
                <a:gridCol w="1502897"/>
              </a:tblGrid>
              <a:tr h="9901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Сөздер,сөз тіркестері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синоним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антоним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Менің мысалым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Жас бала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бозбала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Қарт кісі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 </a:t>
                      </a: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 ойын жазады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Бидай 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егін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 өз ойын жазады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Тәкаппарлық 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менмендік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қарапайымдылық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 өз ойын жазады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3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4361" y="437945"/>
            <a:ext cx="3183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Бекіту сұрақтары 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196752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1. Мысалда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қандай теріс мінез,қасиет сынға алынған? Оған қарама-қарсы қандай оң мінездер бар?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2. Мысал мазмұны бізді қандай болуға үйретеді ? Бидай сияқты адамдар өмірде кездесе ме 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58627775"/>
              </p:ext>
            </p:extLst>
          </p:nvPr>
        </p:nvGraphicFramePr>
        <p:xfrm>
          <a:off x="431032" y="521296"/>
          <a:ext cx="87129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Выгнутая вверх стрелка 8"/>
          <p:cNvSpPr/>
          <p:nvPr/>
        </p:nvSpPr>
        <p:spPr>
          <a:xfrm rot="8436015">
            <a:off x="6391945" y="4282467"/>
            <a:ext cx="1667922" cy="731520"/>
          </a:xfrm>
          <a:prstGeom prst="curvedDownArrow">
            <a:avLst/>
          </a:prstGeom>
        </p:spPr>
        <p:style>
          <a:lnRef idx="1">
            <a:schemeClr val="dk1"/>
          </a:lnRef>
          <a:fillRef idx="1003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rot="1350019">
            <a:off x="1053177" y="3956955"/>
            <a:ext cx="1654194" cy="6657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3851920" y="980728"/>
            <a:ext cx="1656184" cy="731520"/>
          </a:xfrm>
          <a:prstGeom prst="curvedDownArrow">
            <a:avLst/>
          </a:prstGeom>
        </p:spPr>
        <p:style>
          <a:lnRef idx="2">
            <a:schemeClr val="accent5"/>
          </a:lnRef>
          <a:fillRef idx="1003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75329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шақыру 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753579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412776"/>
            <a:ext cx="6884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«Жедел жауап»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/>
                <a:ea typeface="Times New Roman"/>
              </a:rPr>
              <a:t>1. Мысал кейіпкерлерін ата.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/>
                <a:ea typeface="Times New Roman"/>
              </a:rPr>
              <a:t>2. Мысалда қандай мінезді адамдар сыналады?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/>
                <a:ea typeface="Times New Roman"/>
              </a:rPr>
              <a:t>3. «Егіннің бастары» мысалында әкесі мен баласы қайда келеді? Олар нені көреді?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/>
                <a:ea typeface="Times New Roman"/>
              </a:rPr>
              <a:t>4. Жалғыз Бидай өзін қалай ұстады?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/>
                <a:ea typeface="Times New Roman"/>
              </a:rPr>
              <a:t>5. Баласы әкесіне қандай сұрақ қойды?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75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/>
                <a:ea typeface="Times New Roman"/>
              </a:rPr>
              <a:t>6. Осы тақырыпқа сай мақал-мәтелдер айтып көріңдер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457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75329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753579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32656"/>
            <a:ext cx="54755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Көп нүктенің орнына қажетті сөзді қой.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302153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Шығармадағы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сөзбен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сомдалған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бейне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............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2" y="1916832"/>
            <a:ext cx="1188132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09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14290"/>
            <a:ext cx="77460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1-тапсырма .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Өлең шумағын оқып,шумақта кездескен тәкаппарлық мінез туралы не білесің ? Өз ойыңды ассоциация арқылы білдір.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1071538" y="1214422"/>
            <a:ext cx="7000924" cy="5429288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2000241"/>
            <a:ext cx="500065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Елде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көп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Бидайдай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адам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,-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дейді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lvl="0"/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Тәкаппар,оны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халық,жаман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,-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дейді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Қалпы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тәкаппарлық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данышпанның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lvl="0"/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Тұтынба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мінезді,балам»,-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дейді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/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Дескриптор</a:t>
            </a:r>
            <a:r>
              <a:rPr lang="kk-KZ" sz="2400" dirty="0" smtClean="0"/>
              <a:t> </a:t>
            </a:r>
            <a:endParaRPr lang="kk-KZ" sz="2400" dirty="0" smtClean="0"/>
          </a:p>
          <a:p>
            <a:pPr lvl="0"/>
            <a:endParaRPr lang="kk-KZ" sz="2400" dirty="0" smtClean="0"/>
          </a:p>
          <a:p>
            <a:pPr lvl="0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Өлең шумақтарындағы сөздерді түсініп оқиды 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Тәкаппарлық сөзінің мәнін ассоциация ашады 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632722"/>
            <a:ext cx="1584175" cy="235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1\Desktop\адам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38" y="1787656"/>
            <a:ext cx="1552993" cy="2283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96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8427" y="195475"/>
            <a:ext cx="2339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altLang="ru-RU" sz="28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endParaRPr lang="ru-RU" altLang="ru-RU" sz="2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Картинки с человечками для презентации (35 фото) | Картинки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Картинки с человечками для презентации (35 фото) | Картинки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9" y="1340768"/>
            <a:ext cx="1251707" cy="160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437113"/>
            <a:ext cx="1287355" cy="144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Горизонтальный свиток 8"/>
          <p:cNvSpPr/>
          <p:nvPr/>
        </p:nvSpPr>
        <p:spPr>
          <a:xfrm>
            <a:off x="1375056" y="373772"/>
            <a:ext cx="6429420" cy="654526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Тәкаппарлық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менмендік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өзімшілдік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ойлау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менсінбеу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төмендету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1571612"/>
            <a:ext cx="415879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3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571480"/>
            <a:ext cx="70567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Дәнге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толы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бидайлардың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іс-әрекетіне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ақиқат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берілмеген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ақпараттарды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анықта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Дәнге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толы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бидайлар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құрметтеп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тағзым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-------------------------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піспегендіктен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көтере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-------------------------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Қожасына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сыйынып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дәнге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толы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r>
              <a:rPr lang="kk-KZ" sz="2400" b="1" dirty="0" smtClean="0"/>
              <a:t> </a:t>
            </a:r>
            <a:endParaRPr lang="kk-KZ" sz="2400" b="1" dirty="0" smtClean="0"/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Бидайдың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іс-әрекетін таниды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Ақпаратты анықтайды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AutoShape 2" descr="Картинки с человечками для презентации (35 фото) | Презентация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0" y="1556792"/>
            <a:ext cx="135713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 descr="картинки для презентации человечки - Создать мем - Meme-arsenal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0" y="4293096"/>
            <a:ext cx="139353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95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8427" y="195475"/>
            <a:ext cx="2339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altLang="ru-RU" sz="28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endParaRPr lang="ru-RU" altLang="ru-RU" sz="2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Картинки с человечками для презентации (35 фото) | Картинки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Картинки с человечками для презентации (35 фото) | Картинки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857224" y="312738"/>
            <a:ext cx="7358114" cy="654526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Дәнге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толы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бидайлар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құрметтеп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тағзым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БЕРІЛМЕГЕН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Дәні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толып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піспегендіктен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бастарын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көтере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ЖАЛҒАН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Қожасына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сыйынып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дәнге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толы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бастарын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АҚИҚАТ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1571612"/>
            <a:ext cx="415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3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5562" y="571480"/>
            <a:ext cx="727570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 кездесетін сөздермен лексикалық жұмыс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орындаңдар</a:t>
            </a:r>
            <a:endParaRPr lang="kk-KZ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kk-KZ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</a:pPr>
            <a:r>
              <a:rPr lang="kk-KZ" sz="2400" dirty="0">
                <a:latin typeface="Times New Roman"/>
                <a:ea typeface="Calibri"/>
              </a:rPr>
              <a:t>Мысалдан сөздерді табады</a:t>
            </a:r>
            <a:endParaRPr lang="ru-RU" sz="2400" dirty="0">
              <a:latin typeface="Arial"/>
              <a:ea typeface="Calibri"/>
            </a:endParaRP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</a:pPr>
            <a:r>
              <a:rPr lang="kk-KZ" sz="2400" dirty="0">
                <a:latin typeface="Times New Roman"/>
                <a:ea typeface="Calibri"/>
              </a:rPr>
              <a:t>Сол сөздердің синоним,антонимін табады</a:t>
            </a:r>
            <a:endParaRPr lang="ru-RU" sz="2400" dirty="0">
              <a:latin typeface="Arial"/>
              <a:ea typeface="Calibri"/>
            </a:endParaRPr>
          </a:p>
          <a:p>
            <a:pPr marL="342900" lvl="0" indent="-342900">
              <a:spcAft>
                <a:spcPts val="0"/>
              </a:spcAft>
              <a:buFont typeface="Times New Roman"/>
              <a:buChar char="-"/>
            </a:pPr>
            <a:r>
              <a:rPr lang="kk-KZ" sz="2400" dirty="0">
                <a:latin typeface="Times New Roman"/>
                <a:ea typeface="Calibri"/>
              </a:rPr>
              <a:t>Сөздердің мағынасын ашатын мысалдар келтіреді.</a:t>
            </a:r>
            <a:endParaRPr lang="ru-RU" sz="2400" dirty="0">
              <a:latin typeface="Arial"/>
              <a:ea typeface="Calibri"/>
            </a:endParaRPr>
          </a:p>
          <a:p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AutoShape 2" descr="Картинки с человечками для презентации (35 фото) | Презентация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0" y="1556792"/>
            <a:ext cx="135713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 descr="картинки для презентации человечки - Создать мем - Meme-arsenal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0" y="4293096"/>
            <a:ext cx="139353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197398"/>
              </p:ext>
            </p:extLst>
          </p:nvPr>
        </p:nvGraphicFramePr>
        <p:xfrm>
          <a:off x="1979712" y="1639626"/>
          <a:ext cx="6120684" cy="2088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0171"/>
                <a:gridCol w="1566173"/>
                <a:gridCol w="1494169"/>
                <a:gridCol w="1530171"/>
              </a:tblGrid>
              <a:tr h="696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Сөздер,сөз тіркестері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синоним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антоним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Менің мысалым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9712" y="2292320"/>
            <a:ext cx="95455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319</TotalTime>
  <Words>366</Words>
  <Application>Microsoft Office PowerPoint</Application>
  <PresentationFormat>Экран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Жазира</dc:creator>
  <cp:lastModifiedBy>1</cp:lastModifiedBy>
  <cp:revision>36</cp:revision>
  <dcterms:created xsi:type="dcterms:W3CDTF">2020-08-14T17:18:35Z</dcterms:created>
  <dcterms:modified xsi:type="dcterms:W3CDTF">2021-01-16T06:54:22Z</dcterms:modified>
</cp:coreProperties>
</file>