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4"/>
  </p:notesMasterIdLst>
  <p:sldIdLst>
    <p:sldId id="256" r:id="rId2"/>
    <p:sldId id="257" r:id="rId3"/>
    <p:sldId id="258" r:id="rId4"/>
    <p:sldId id="259" r:id="rId5"/>
    <p:sldId id="260" r:id="rId6"/>
    <p:sldId id="261" r:id="rId7"/>
    <p:sldId id="265" r:id="rId8"/>
    <p:sldId id="262" r:id="rId9"/>
    <p:sldId id="263" r:id="rId10"/>
    <p:sldId id="266" r:id="rId11"/>
    <p:sldId id="268" r:id="rId12"/>
    <p:sldId id="267"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87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EBA96A-A085-46E4-87EF-CF35111DC62E}" type="datetimeFigureOut">
              <a:rPr lang="ru-RU" smtClean="0"/>
              <a:t>17.04.2021</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75EBC7-143C-40E6-A381-5C9617DCFF85}" type="slidenum">
              <a:rPr lang="ru-RU" smtClean="0"/>
              <a:t>‹#›</a:t>
            </a:fld>
            <a:endParaRPr lang="ru-RU"/>
          </a:p>
        </p:txBody>
      </p:sp>
    </p:spTree>
    <p:extLst>
      <p:ext uri="{BB962C8B-B14F-4D97-AF65-F5344CB8AC3E}">
        <p14:creationId xmlns:p14="http://schemas.microsoft.com/office/powerpoint/2010/main" val="1328344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kk-KZ" dirty="0"/>
              <a:t>Еееннггрмро</a:t>
            </a:r>
          </a:p>
          <a:p>
            <a:endParaRPr lang="kk-KZ" dirty="0"/>
          </a:p>
          <a:p>
            <a:endParaRPr lang="kk-KZ" dirty="0"/>
          </a:p>
          <a:p>
            <a:endParaRPr lang="kk-KZ" dirty="0"/>
          </a:p>
          <a:p>
            <a:endParaRPr lang="kk-KZ" dirty="0"/>
          </a:p>
          <a:p>
            <a:endParaRPr lang="kk-KZ" dirty="0"/>
          </a:p>
          <a:p>
            <a:endParaRPr lang="kk-KZ" dirty="0"/>
          </a:p>
          <a:p>
            <a:endParaRPr lang="kk-KZ" dirty="0"/>
          </a:p>
          <a:p>
            <a:endParaRPr lang="kk-KZ" dirty="0"/>
          </a:p>
          <a:p>
            <a:endParaRPr lang="kk-KZ" dirty="0"/>
          </a:p>
          <a:p>
            <a:endParaRPr lang="ru-RU" dirty="0"/>
          </a:p>
        </p:txBody>
      </p:sp>
      <p:sp>
        <p:nvSpPr>
          <p:cNvPr id="4" name="Номер слайда 3"/>
          <p:cNvSpPr>
            <a:spLocks noGrp="1"/>
          </p:cNvSpPr>
          <p:nvPr>
            <p:ph type="sldNum" sz="quarter" idx="10"/>
          </p:nvPr>
        </p:nvSpPr>
        <p:spPr/>
        <p:txBody>
          <a:bodyPr/>
          <a:lstStyle/>
          <a:p>
            <a:fld id="{E775EBC7-143C-40E6-A381-5C9617DCFF85}" type="slidenum">
              <a:rPr lang="ru-RU" smtClean="0"/>
              <a:t>1</a:t>
            </a:fld>
            <a:endParaRPr lang="ru-RU"/>
          </a:p>
        </p:txBody>
      </p:sp>
    </p:spTree>
    <p:extLst>
      <p:ext uri="{BB962C8B-B14F-4D97-AF65-F5344CB8AC3E}">
        <p14:creationId xmlns:p14="http://schemas.microsoft.com/office/powerpoint/2010/main" val="7662806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D70ADBB6-C56B-435E-8F83-A4D4B9507591}" type="datetimeFigureOut">
              <a:rPr lang="ru-RU" smtClean="0"/>
              <a:t>17.04.2021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D3AE247-F705-4A9E-946A-29AE57A6B4F4}" type="slidenum">
              <a:rPr lang="ru-RU" smtClean="0"/>
              <a:t>‹#›</a:t>
            </a:fld>
            <a:endParaRPr lang="ru-RU"/>
          </a:p>
        </p:txBody>
      </p:sp>
    </p:spTree>
    <p:extLst>
      <p:ext uri="{BB962C8B-B14F-4D97-AF65-F5344CB8AC3E}">
        <p14:creationId xmlns:p14="http://schemas.microsoft.com/office/powerpoint/2010/main" val="1324223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D70ADBB6-C56B-435E-8F83-A4D4B9507591}" type="datetimeFigureOut">
              <a:rPr lang="ru-RU" smtClean="0"/>
              <a:t>17.04.2021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D3AE247-F705-4A9E-946A-29AE57A6B4F4}" type="slidenum">
              <a:rPr lang="ru-RU" smtClean="0"/>
              <a:t>‹#›</a:t>
            </a:fld>
            <a:endParaRPr lang="ru-RU"/>
          </a:p>
        </p:txBody>
      </p:sp>
    </p:spTree>
    <p:extLst>
      <p:ext uri="{BB962C8B-B14F-4D97-AF65-F5344CB8AC3E}">
        <p14:creationId xmlns:p14="http://schemas.microsoft.com/office/powerpoint/2010/main" val="1965077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D70ADBB6-C56B-435E-8F83-A4D4B9507591}" type="datetimeFigureOut">
              <a:rPr lang="ru-RU" smtClean="0"/>
              <a:t>17.04.2021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D3AE247-F705-4A9E-946A-29AE57A6B4F4}"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35189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D70ADBB6-C56B-435E-8F83-A4D4B9507591}" type="datetimeFigureOut">
              <a:rPr lang="ru-RU" smtClean="0"/>
              <a:t>17.04.2021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D3AE247-F705-4A9E-946A-29AE57A6B4F4}" type="slidenum">
              <a:rPr lang="ru-RU" smtClean="0"/>
              <a:t>‹#›</a:t>
            </a:fld>
            <a:endParaRPr lang="ru-RU"/>
          </a:p>
        </p:txBody>
      </p:sp>
    </p:spTree>
    <p:extLst>
      <p:ext uri="{BB962C8B-B14F-4D97-AF65-F5344CB8AC3E}">
        <p14:creationId xmlns:p14="http://schemas.microsoft.com/office/powerpoint/2010/main" val="35163102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D70ADBB6-C56B-435E-8F83-A4D4B9507591}" type="datetimeFigureOut">
              <a:rPr lang="ru-RU" smtClean="0"/>
              <a:t>17.04.2021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D3AE247-F705-4A9E-946A-29AE57A6B4F4}"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485449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D70ADBB6-C56B-435E-8F83-A4D4B9507591}" type="datetimeFigureOut">
              <a:rPr lang="ru-RU" smtClean="0"/>
              <a:t>17.04.2021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D3AE247-F705-4A9E-946A-29AE57A6B4F4}" type="slidenum">
              <a:rPr lang="ru-RU" smtClean="0"/>
              <a:t>‹#›</a:t>
            </a:fld>
            <a:endParaRPr lang="ru-RU"/>
          </a:p>
        </p:txBody>
      </p:sp>
    </p:spTree>
    <p:extLst>
      <p:ext uri="{BB962C8B-B14F-4D97-AF65-F5344CB8AC3E}">
        <p14:creationId xmlns:p14="http://schemas.microsoft.com/office/powerpoint/2010/main" val="32351126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70ADBB6-C56B-435E-8F83-A4D4B9507591}" type="datetimeFigureOut">
              <a:rPr lang="ru-RU" smtClean="0"/>
              <a:t>17.04.2021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D3AE247-F705-4A9E-946A-29AE57A6B4F4}" type="slidenum">
              <a:rPr lang="ru-RU" smtClean="0"/>
              <a:t>‹#›</a:t>
            </a:fld>
            <a:endParaRPr lang="ru-RU"/>
          </a:p>
        </p:txBody>
      </p:sp>
    </p:spTree>
    <p:extLst>
      <p:ext uri="{BB962C8B-B14F-4D97-AF65-F5344CB8AC3E}">
        <p14:creationId xmlns:p14="http://schemas.microsoft.com/office/powerpoint/2010/main" val="34862281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70ADBB6-C56B-435E-8F83-A4D4B9507591}" type="datetimeFigureOut">
              <a:rPr lang="ru-RU" smtClean="0"/>
              <a:t>17.04.2021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D3AE247-F705-4A9E-946A-29AE57A6B4F4}" type="slidenum">
              <a:rPr lang="ru-RU" smtClean="0"/>
              <a:t>‹#›</a:t>
            </a:fld>
            <a:endParaRPr lang="ru-RU"/>
          </a:p>
        </p:txBody>
      </p:sp>
    </p:spTree>
    <p:extLst>
      <p:ext uri="{BB962C8B-B14F-4D97-AF65-F5344CB8AC3E}">
        <p14:creationId xmlns:p14="http://schemas.microsoft.com/office/powerpoint/2010/main" val="346318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70ADBB6-C56B-435E-8F83-A4D4B9507591}" type="datetimeFigureOut">
              <a:rPr lang="ru-RU" smtClean="0"/>
              <a:t>17.04.2021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D3AE247-F705-4A9E-946A-29AE57A6B4F4}" type="slidenum">
              <a:rPr lang="ru-RU" smtClean="0"/>
              <a:t>‹#›</a:t>
            </a:fld>
            <a:endParaRPr lang="ru-RU"/>
          </a:p>
        </p:txBody>
      </p:sp>
    </p:spTree>
    <p:extLst>
      <p:ext uri="{BB962C8B-B14F-4D97-AF65-F5344CB8AC3E}">
        <p14:creationId xmlns:p14="http://schemas.microsoft.com/office/powerpoint/2010/main" val="780948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D70ADBB6-C56B-435E-8F83-A4D4B9507591}" type="datetimeFigureOut">
              <a:rPr lang="ru-RU" smtClean="0"/>
              <a:t>17.04.2021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D3AE247-F705-4A9E-946A-29AE57A6B4F4}" type="slidenum">
              <a:rPr lang="ru-RU" smtClean="0"/>
              <a:t>‹#›</a:t>
            </a:fld>
            <a:endParaRPr lang="ru-RU"/>
          </a:p>
        </p:txBody>
      </p:sp>
    </p:spTree>
    <p:extLst>
      <p:ext uri="{BB962C8B-B14F-4D97-AF65-F5344CB8AC3E}">
        <p14:creationId xmlns:p14="http://schemas.microsoft.com/office/powerpoint/2010/main" val="912195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D70ADBB6-C56B-435E-8F83-A4D4B9507591}" type="datetimeFigureOut">
              <a:rPr lang="ru-RU" smtClean="0"/>
              <a:t>17.04.2021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D3AE247-F705-4A9E-946A-29AE57A6B4F4}" type="slidenum">
              <a:rPr lang="ru-RU" smtClean="0"/>
              <a:t>‹#›</a:t>
            </a:fld>
            <a:endParaRPr lang="ru-RU"/>
          </a:p>
        </p:txBody>
      </p:sp>
    </p:spTree>
    <p:extLst>
      <p:ext uri="{BB962C8B-B14F-4D97-AF65-F5344CB8AC3E}">
        <p14:creationId xmlns:p14="http://schemas.microsoft.com/office/powerpoint/2010/main" val="983202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D70ADBB6-C56B-435E-8F83-A4D4B9507591}" type="datetimeFigureOut">
              <a:rPr lang="ru-RU" smtClean="0"/>
              <a:t>17.04.2021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1D3AE247-F705-4A9E-946A-29AE57A6B4F4}" type="slidenum">
              <a:rPr lang="ru-RU" smtClean="0"/>
              <a:t>‹#›</a:t>
            </a:fld>
            <a:endParaRPr lang="ru-RU"/>
          </a:p>
        </p:txBody>
      </p:sp>
    </p:spTree>
    <p:extLst>
      <p:ext uri="{BB962C8B-B14F-4D97-AF65-F5344CB8AC3E}">
        <p14:creationId xmlns:p14="http://schemas.microsoft.com/office/powerpoint/2010/main" val="2714159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D70ADBB6-C56B-435E-8F83-A4D4B9507591}" type="datetimeFigureOut">
              <a:rPr lang="ru-RU" smtClean="0"/>
              <a:t>17.04.2021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D3AE247-F705-4A9E-946A-29AE57A6B4F4}" type="slidenum">
              <a:rPr lang="ru-RU" smtClean="0"/>
              <a:t>‹#›</a:t>
            </a:fld>
            <a:endParaRPr lang="ru-RU"/>
          </a:p>
        </p:txBody>
      </p:sp>
    </p:spTree>
    <p:extLst>
      <p:ext uri="{BB962C8B-B14F-4D97-AF65-F5344CB8AC3E}">
        <p14:creationId xmlns:p14="http://schemas.microsoft.com/office/powerpoint/2010/main" val="2276548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0ADBB6-C56B-435E-8F83-A4D4B9507591}" type="datetimeFigureOut">
              <a:rPr lang="ru-RU" smtClean="0"/>
              <a:t>17.04.2021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1D3AE247-F705-4A9E-946A-29AE57A6B4F4}" type="slidenum">
              <a:rPr lang="ru-RU" smtClean="0"/>
              <a:t>‹#›</a:t>
            </a:fld>
            <a:endParaRPr lang="ru-RU"/>
          </a:p>
        </p:txBody>
      </p:sp>
    </p:spTree>
    <p:extLst>
      <p:ext uri="{BB962C8B-B14F-4D97-AF65-F5344CB8AC3E}">
        <p14:creationId xmlns:p14="http://schemas.microsoft.com/office/powerpoint/2010/main" val="2888693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D70ADBB6-C56B-435E-8F83-A4D4B9507591}" type="datetimeFigureOut">
              <a:rPr lang="ru-RU" smtClean="0"/>
              <a:t>17.04.2021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D3AE247-F705-4A9E-946A-29AE57A6B4F4}" type="slidenum">
              <a:rPr lang="ru-RU" smtClean="0"/>
              <a:t>‹#›</a:t>
            </a:fld>
            <a:endParaRPr lang="ru-RU"/>
          </a:p>
        </p:txBody>
      </p:sp>
    </p:spTree>
    <p:extLst>
      <p:ext uri="{BB962C8B-B14F-4D97-AF65-F5344CB8AC3E}">
        <p14:creationId xmlns:p14="http://schemas.microsoft.com/office/powerpoint/2010/main" val="2818998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D70ADBB6-C56B-435E-8F83-A4D4B9507591}" type="datetimeFigureOut">
              <a:rPr lang="ru-RU" smtClean="0"/>
              <a:t>17.04.2021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D3AE247-F705-4A9E-946A-29AE57A6B4F4}" type="slidenum">
              <a:rPr lang="ru-RU" smtClean="0"/>
              <a:t>‹#›</a:t>
            </a:fld>
            <a:endParaRPr lang="ru-RU"/>
          </a:p>
        </p:txBody>
      </p:sp>
    </p:spTree>
    <p:extLst>
      <p:ext uri="{BB962C8B-B14F-4D97-AF65-F5344CB8AC3E}">
        <p14:creationId xmlns:p14="http://schemas.microsoft.com/office/powerpoint/2010/main" val="3250450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70ADBB6-C56B-435E-8F83-A4D4B9507591}" type="datetimeFigureOut">
              <a:rPr lang="ru-RU" smtClean="0"/>
              <a:t>17.04.2021</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D3AE247-F705-4A9E-946A-29AE57A6B4F4}" type="slidenum">
              <a:rPr lang="ru-RU" smtClean="0"/>
              <a:t>‹#›</a:t>
            </a:fld>
            <a:endParaRPr lang="ru-RU"/>
          </a:p>
        </p:txBody>
      </p:sp>
    </p:spTree>
    <p:extLst>
      <p:ext uri="{BB962C8B-B14F-4D97-AF65-F5344CB8AC3E}">
        <p14:creationId xmlns:p14="http://schemas.microsoft.com/office/powerpoint/2010/main" val="44785961"/>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51102" y="1122363"/>
            <a:ext cx="4505093" cy="2387600"/>
          </a:xfrm>
        </p:spPr>
        <p:txBody>
          <a:bodyPr/>
          <a:lstStyle/>
          <a:p>
            <a:endParaRPr lang="ru-RU" dirty="0"/>
          </a:p>
        </p:txBody>
      </p:sp>
      <p:sp>
        <p:nvSpPr>
          <p:cNvPr id="3" name="Подзаголовок 2"/>
          <p:cNvSpPr>
            <a:spLocks noGrp="1"/>
          </p:cNvSpPr>
          <p:nvPr>
            <p:ph type="subTitle" idx="1"/>
          </p:nvPr>
        </p:nvSpPr>
        <p:spPr>
          <a:xfrm>
            <a:off x="715617" y="3790122"/>
            <a:ext cx="10217426" cy="2703443"/>
          </a:xfrm>
        </p:spPr>
        <p:txBody>
          <a:bodyPr>
            <a:noAutofit/>
          </a:bodyPr>
          <a:lstStyle/>
          <a:p>
            <a:r>
              <a:rPr lang="kk-KZ" sz="3200" b="1" dirty="0">
                <a:ln w="0"/>
                <a:solidFill>
                  <a:schemeClr val="accent3">
                    <a:lumMod val="75000"/>
                  </a:schemeClr>
                </a:solidFill>
                <a:effectLst>
                  <a:outerShdw blurRad="38100" dist="25400" dir="5400000" algn="ctr" rotWithShape="0">
                    <a:srgbClr val="6E747A">
                      <a:alpha val="43000"/>
                    </a:srgbClr>
                  </a:outerShdw>
                </a:effectLst>
                <a:latin typeface="Times New Roman" panose="02020603050405020304" pitchFamily="18" charset="0"/>
                <a:cs typeface="Times New Roman" pitchFamily="18" charset="0"/>
              </a:rPr>
              <a:t>Қазақ әдебиеті</a:t>
            </a:r>
          </a:p>
          <a:p>
            <a:r>
              <a:rPr lang="en-US" sz="3200" dirty="0">
                <a:ln w="0"/>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itchFamily="18" charset="0"/>
              </a:rPr>
              <a:t>5-</a:t>
            </a:r>
            <a:r>
              <a:rPr lang="kk-KZ" sz="3200" dirty="0">
                <a:ln w="0"/>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itchFamily="18" charset="0"/>
              </a:rPr>
              <a:t>сынып</a:t>
            </a:r>
          </a:p>
          <a:p>
            <a:r>
              <a:rPr lang="kk-KZ" sz="3200" dirty="0">
                <a:ln w="0"/>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itchFamily="18" charset="0"/>
              </a:rPr>
              <a:t>Бөлім: Отбасы құндылығы </a:t>
            </a:r>
          </a:p>
          <a:p>
            <a:r>
              <a:rPr lang="kk-KZ" sz="3200" dirty="0">
                <a:ln w="0"/>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itchFamily="18" charset="0"/>
              </a:rPr>
              <a:t>Тақырыбы: «Нағыз әже қайда?» Шіркін, мені</a:t>
            </a:r>
            <a:r>
              <a:rPr lang="ru-KZ" sz="3200" dirty="0">
                <a:ln w="0"/>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itchFamily="18" charset="0"/>
              </a:rPr>
              <a:t>ң</a:t>
            </a:r>
            <a:r>
              <a:rPr lang="kk-KZ" sz="3200" dirty="0">
                <a:ln w="0"/>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itchFamily="18" charset="0"/>
              </a:rPr>
              <a:t> әжем!</a:t>
            </a:r>
            <a:endParaRPr lang="ru-RU" sz="3200" dirty="0">
              <a:ln w="0"/>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itchFamily="18" charset="0"/>
            </a:endParaRPr>
          </a:p>
          <a:p>
            <a:endParaRPr lang="ru-RU" sz="3200" dirty="0"/>
          </a:p>
        </p:txBody>
      </p:sp>
      <p:pic>
        <p:nvPicPr>
          <p:cNvPr id="1026" name="Picture 2" descr="https://onlinemektep.org/upload/online_mektep/lesson/6c901ddd3f456de25b40727a0d4958f7/1.png?v16168472396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51102" y="1122363"/>
            <a:ext cx="4415883" cy="2387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46887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5" y="244930"/>
            <a:ext cx="8596668" cy="1722664"/>
          </a:xfrm>
        </p:spPr>
        <p:txBody>
          <a:bodyPr>
            <a:normAutofit fontScale="90000"/>
          </a:bodyPr>
          <a:lstStyle/>
          <a:p>
            <a:br>
              <a:rPr lang="kk-KZ" b="1" dirty="0"/>
            </a:br>
            <a:br>
              <a:rPr lang="kk-KZ" b="1" dirty="0"/>
            </a:br>
            <a:br>
              <a:rPr lang="kk-KZ" b="1" dirty="0"/>
            </a:br>
            <a:br>
              <a:rPr lang="kk-KZ" b="1" dirty="0"/>
            </a:br>
            <a:br>
              <a:rPr lang="kk-KZ" b="1" dirty="0"/>
            </a:br>
            <a:r>
              <a:rPr lang="kk-KZ" sz="2700" b="1" dirty="0">
                <a:latin typeface="Times New Roman" panose="02020603050405020304" pitchFamily="18" charset="0"/>
                <a:cs typeface="Times New Roman" panose="02020603050405020304" pitchFamily="18" charset="0"/>
              </a:rPr>
              <a:t>3-тапсырма. « Сиқырлы сөздер»әдісі </a:t>
            </a:r>
            <a:r>
              <a:rPr lang="kk-KZ" sz="2700" dirty="0">
                <a:latin typeface="Times New Roman" panose="02020603050405020304" pitchFamily="18" charset="0"/>
                <a:cs typeface="Times New Roman" panose="02020603050405020304" pitchFamily="18" charset="0"/>
              </a:rPr>
              <a:t>арқылы көп нүктенің орнына тиісті сөздерді тауып оқыңдар. (Әжем, құрметтеу, аппақ кимешегі ,мақаммен, кейуананы,ардақты, қасиетті ).</a:t>
            </a:r>
            <a:br>
              <a:rPr lang="ru-RU" dirty="0"/>
            </a:br>
            <a:endParaRPr lang="ru-RU" dirty="0"/>
          </a:p>
        </p:txBody>
      </p:sp>
      <p:sp>
        <p:nvSpPr>
          <p:cNvPr id="3" name="Текст 2"/>
          <p:cNvSpPr>
            <a:spLocks noGrp="1"/>
          </p:cNvSpPr>
          <p:nvPr>
            <p:ph type="body" idx="1"/>
          </p:nvPr>
        </p:nvSpPr>
        <p:spPr>
          <a:xfrm>
            <a:off x="677335" y="1690008"/>
            <a:ext cx="8596668" cy="3004456"/>
          </a:xfrm>
        </p:spPr>
        <p:txBody>
          <a:bodyPr>
            <a:noAutofit/>
          </a:bodyPr>
          <a:lstStyle/>
          <a:p>
            <a:pPr fontAlgn="base"/>
            <a:r>
              <a:rPr lang="kk-KZ" sz="2800" dirty="0"/>
              <a:t> </a:t>
            </a:r>
            <a:r>
              <a:rPr lang="kk-KZ" sz="2800" dirty="0">
                <a:latin typeface="Times New Roman" panose="02020603050405020304" pitchFamily="18" charset="0"/>
                <a:cs typeface="Times New Roman" panose="02020603050405020304" pitchFamily="18" charset="0"/>
              </a:rPr>
              <a:t>Мақсатым –қыздарама өз .....  сияақты нағыз қазақи кейіптегі   .....   көрсету еді. Ондағы ойым  - әже деген жарықтықтың анау –мынау қарапайым  адам емес , былайғы жұрттан өзгеше, ... да ... жан екенін сәбилер шын көңілмен сезінсін, олардың не үшін керегін түсіне білсін деген ниет.</a:t>
            </a:r>
            <a:endParaRPr lang="ru-RU" sz="2800" dirty="0">
              <a:latin typeface="Times New Roman" panose="02020603050405020304" pitchFamily="18" charset="0"/>
              <a:cs typeface="Times New Roman" panose="02020603050405020304" pitchFamily="18" charset="0"/>
            </a:endParaRPr>
          </a:p>
          <a:p>
            <a:endParaRPr lang="kk-KZ" sz="2800" b="1" dirty="0">
              <a:latin typeface="Times New Roman" panose="02020603050405020304" pitchFamily="18" charset="0"/>
              <a:cs typeface="Times New Roman" panose="02020603050405020304" pitchFamily="18" charset="0"/>
            </a:endParaRPr>
          </a:p>
          <a:p>
            <a:endParaRPr lang="kk-KZ" sz="2800" b="1" dirty="0">
              <a:latin typeface="Times New Roman" panose="02020603050405020304" pitchFamily="18" charset="0"/>
              <a:cs typeface="Times New Roman" panose="02020603050405020304" pitchFamily="18" charset="0"/>
            </a:endParaRPr>
          </a:p>
          <a:p>
            <a:r>
              <a:rPr lang="kk-KZ" sz="2800" b="1" dirty="0">
                <a:latin typeface="Times New Roman" panose="02020603050405020304" pitchFamily="18" charset="0"/>
                <a:cs typeface="Times New Roman" panose="02020603050405020304" pitchFamily="18" charset="0"/>
              </a:rPr>
              <a:t>Дескриптор:</a:t>
            </a:r>
            <a:endParaRPr lang="ru-RU" sz="2800" dirty="0">
              <a:latin typeface="Times New Roman" panose="02020603050405020304" pitchFamily="18" charset="0"/>
              <a:cs typeface="Times New Roman" panose="02020603050405020304" pitchFamily="18" charset="0"/>
            </a:endParaRPr>
          </a:p>
          <a:p>
            <a:pPr lvl="0"/>
            <a:r>
              <a:rPr lang="kk-KZ" sz="2800" dirty="0">
                <a:latin typeface="Times New Roman" panose="02020603050405020304" pitchFamily="18" charset="0"/>
                <a:cs typeface="Times New Roman" panose="02020603050405020304" pitchFamily="18" charset="0"/>
              </a:rPr>
              <a:t>Мәтіннен қажетті сөздерді о</a:t>
            </a:r>
            <a:r>
              <a:rPr lang="ru-KZ" sz="2800" dirty="0">
                <a:latin typeface="Times New Roman" panose="02020603050405020304" pitchFamily="18" charset="0"/>
                <a:cs typeface="Times New Roman" panose="02020603050405020304" pitchFamily="18" charset="0"/>
              </a:rPr>
              <a:t>р</a:t>
            </a:r>
            <a:r>
              <a:rPr lang="kk-KZ" sz="2800" dirty="0">
                <a:latin typeface="Times New Roman" panose="02020603050405020304" pitchFamily="18" charset="0"/>
                <a:cs typeface="Times New Roman" panose="02020603050405020304" pitchFamily="18" charset="0"/>
              </a:rPr>
              <a:t>нымен қояды;</a:t>
            </a:r>
            <a:endParaRPr lang="ru-RU" sz="2800" dirty="0">
              <a:latin typeface="Times New Roman" panose="02020603050405020304" pitchFamily="18" charset="0"/>
              <a:cs typeface="Times New Roman" panose="02020603050405020304" pitchFamily="18" charset="0"/>
            </a:endParaRPr>
          </a:p>
          <a:p>
            <a:r>
              <a:rPr lang="kk-KZ" sz="2800" dirty="0"/>
              <a:t> </a:t>
            </a:r>
            <a:endParaRPr lang="ru-RU" sz="2800" dirty="0"/>
          </a:p>
        </p:txBody>
      </p:sp>
    </p:spTree>
    <p:extLst>
      <p:ext uri="{BB962C8B-B14F-4D97-AF65-F5344CB8AC3E}">
        <p14:creationId xmlns:p14="http://schemas.microsoft.com/office/powerpoint/2010/main" val="17123438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5" y="359230"/>
            <a:ext cx="8596668" cy="653142"/>
          </a:xfrm>
        </p:spPr>
        <p:txBody>
          <a:bodyPr>
            <a:normAutofit fontScale="90000"/>
          </a:bodyPr>
          <a:lstStyle/>
          <a:p>
            <a:r>
              <a:rPr lang="kk-KZ" dirty="0"/>
              <a:t>Өзіңді тексер!</a:t>
            </a:r>
            <a:endParaRPr lang="ru-RU" dirty="0"/>
          </a:p>
        </p:txBody>
      </p:sp>
      <p:sp>
        <p:nvSpPr>
          <p:cNvPr id="3" name="Текст 2"/>
          <p:cNvSpPr>
            <a:spLocks noGrp="1"/>
          </p:cNvSpPr>
          <p:nvPr>
            <p:ph type="body" idx="1"/>
          </p:nvPr>
        </p:nvSpPr>
        <p:spPr>
          <a:xfrm>
            <a:off x="677335" y="1730830"/>
            <a:ext cx="8596668" cy="1836963"/>
          </a:xfrm>
        </p:spPr>
        <p:txBody>
          <a:bodyPr>
            <a:normAutofit/>
          </a:bodyPr>
          <a:lstStyle/>
          <a:p>
            <a:r>
              <a:rPr lang="kk-KZ" dirty="0"/>
              <a:t> </a:t>
            </a:r>
            <a:r>
              <a:rPr lang="kk-KZ" dirty="0">
                <a:latin typeface="Times New Roman" panose="02020603050405020304" pitchFamily="18" charset="0"/>
                <a:cs typeface="Times New Roman" panose="02020603050405020304" pitchFamily="18" charset="0"/>
              </a:rPr>
              <a:t>Мақсатым –қыздарама өз </a:t>
            </a:r>
            <a:r>
              <a:rPr lang="kk-KZ" b="1" dirty="0">
                <a:latin typeface="Times New Roman" panose="02020603050405020304" pitchFamily="18" charset="0"/>
                <a:cs typeface="Times New Roman" panose="02020603050405020304" pitchFamily="18" charset="0"/>
              </a:rPr>
              <a:t>әжем</a:t>
            </a:r>
            <a:r>
              <a:rPr lang="kk-KZ" dirty="0">
                <a:latin typeface="Times New Roman" panose="02020603050405020304" pitchFamily="18" charset="0"/>
                <a:cs typeface="Times New Roman" panose="02020603050405020304" pitchFamily="18" charset="0"/>
              </a:rPr>
              <a:t> сияқты нағыз қазақи кейіптегі  </a:t>
            </a:r>
            <a:r>
              <a:rPr lang="kk-KZ" b="1" dirty="0">
                <a:latin typeface="Times New Roman" panose="02020603050405020304" pitchFamily="18" charset="0"/>
                <a:cs typeface="Times New Roman" panose="02020603050405020304" pitchFamily="18" charset="0"/>
              </a:rPr>
              <a:t>кейуананы </a:t>
            </a:r>
            <a:r>
              <a:rPr lang="kk-KZ" dirty="0">
                <a:latin typeface="Times New Roman" panose="02020603050405020304" pitchFamily="18" charset="0"/>
                <a:cs typeface="Times New Roman" panose="02020603050405020304" pitchFamily="18" charset="0"/>
              </a:rPr>
              <a:t>  көрсету еді. Ондағы ойым  - әже деген жарықтықтың анау –мынау қарапайым</a:t>
            </a:r>
            <a:r>
              <a:rPr lang="ru-KZ" dirty="0">
                <a:latin typeface="Times New Roman" panose="02020603050405020304" pitchFamily="18" charset="0"/>
                <a:cs typeface="Times New Roman" panose="02020603050405020304" pitchFamily="18" charset="0"/>
              </a:rPr>
              <a:t> </a:t>
            </a:r>
            <a:r>
              <a:rPr lang="kk-KZ" dirty="0">
                <a:latin typeface="Times New Roman" panose="02020603050405020304" pitchFamily="18" charset="0"/>
                <a:cs typeface="Times New Roman" panose="02020603050405020304" pitchFamily="18" charset="0"/>
              </a:rPr>
              <a:t>адам емес , былайғы жұрттан өзгеше, </a:t>
            </a:r>
            <a:r>
              <a:rPr lang="kk-KZ" b="1" dirty="0">
                <a:latin typeface="Times New Roman" panose="02020603050405020304" pitchFamily="18" charset="0"/>
                <a:cs typeface="Times New Roman" panose="02020603050405020304" pitchFamily="18" charset="0"/>
              </a:rPr>
              <a:t>ардақты</a:t>
            </a:r>
            <a:r>
              <a:rPr lang="kk-KZ" dirty="0">
                <a:latin typeface="Times New Roman" panose="02020603050405020304" pitchFamily="18" charset="0"/>
                <a:cs typeface="Times New Roman" panose="02020603050405020304" pitchFamily="18" charset="0"/>
              </a:rPr>
              <a:t>  да </a:t>
            </a:r>
            <a:r>
              <a:rPr lang="kk-KZ" b="1" dirty="0">
                <a:latin typeface="Times New Roman" panose="02020603050405020304" pitchFamily="18" charset="0"/>
                <a:cs typeface="Times New Roman" panose="02020603050405020304" pitchFamily="18" charset="0"/>
              </a:rPr>
              <a:t>қасиетті</a:t>
            </a:r>
            <a:r>
              <a:rPr lang="kk-KZ" dirty="0">
                <a:latin typeface="Times New Roman" panose="02020603050405020304" pitchFamily="18" charset="0"/>
                <a:cs typeface="Times New Roman" panose="02020603050405020304" pitchFamily="18" charset="0"/>
              </a:rPr>
              <a:t> жан екенін сәбилер шын көңілмен сезінсін, олардың не үшін керегін түсіне білсін деген ниет.</a:t>
            </a:r>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013282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5" y="424544"/>
            <a:ext cx="8596668" cy="2294164"/>
          </a:xfrm>
        </p:spPr>
        <p:txBody>
          <a:bodyPr>
            <a:normAutofit fontScale="90000"/>
          </a:bodyPr>
          <a:lstStyle/>
          <a:p>
            <a:r>
              <a:rPr lang="kk-KZ" b="1" dirty="0"/>
              <a:t>Қосымша тапсырма.</a:t>
            </a:r>
            <a:br>
              <a:rPr lang="ru-RU" dirty="0"/>
            </a:br>
            <a:r>
              <a:rPr lang="kk-KZ" dirty="0"/>
              <a:t>«Шіркін, менің әжем!» атты тақырыпқа эссе жазыңыз.</a:t>
            </a:r>
            <a:br>
              <a:rPr lang="ru-RU" dirty="0"/>
            </a:br>
            <a:endParaRPr lang="ru-RU" dirty="0"/>
          </a:p>
        </p:txBody>
      </p:sp>
      <p:sp>
        <p:nvSpPr>
          <p:cNvPr id="3" name="Текст 2"/>
          <p:cNvSpPr>
            <a:spLocks noGrp="1"/>
          </p:cNvSpPr>
          <p:nvPr>
            <p:ph type="body" idx="1"/>
          </p:nvPr>
        </p:nvSpPr>
        <p:spPr>
          <a:xfrm>
            <a:off x="677335" y="2718708"/>
            <a:ext cx="8596668" cy="2669140"/>
          </a:xfrm>
        </p:spPr>
        <p:txBody>
          <a:bodyPr>
            <a:normAutofit/>
          </a:bodyPr>
          <a:lstStyle/>
          <a:p>
            <a:r>
              <a:rPr lang="kk-KZ" b="1" dirty="0"/>
              <a:t>Дескриптор:</a:t>
            </a:r>
            <a:endParaRPr lang="ru-RU" dirty="0"/>
          </a:p>
          <a:p>
            <a:pPr lvl="0"/>
            <a:r>
              <a:rPr lang="kk-KZ" dirty="0"/>
              <a:t>эссе құрылымын сақтайды.</a:t>
            </a:r>
            <a:endParaRPr lang="ru-RU" dirty="0"/>
          </a:p>
          <a:p>
            <a:pPr lvl="0"/>
            <a:r>
              <a:rPr lang="kk-KZ" dirty="0"/>
              <a:t>шығармадан дәлел келтіреді.</a:t>
            </a:r>
            <a:endParaRPr lang="ru-RU" dirty="0"/>
          </a:p>
          <a:p>
            <a:pPr lvl="0"/>
            <a:r>
              <a:rPr lang="kk-KZ" dirty="0"/>
              <a:t>Сыни пікір жазады.</a:t>
            </a:r>
            <a:endParaRPr lang="ru-RU" dirty="0"/>
          </a:p>
          <a:p>
            <a:endParaRPr lang="kk-KZ" b="1" dirty="0"/>
          </a:p>
          <a:p>
            <a:r>
              <a:rPr lang="kk-KZ" b="1" dirty="0"/>
              <a:t>Осымен бүгінгі сабағымызды аяқтаймыз, сау болыңыздар!</a:t>
            </a:r>
            <a:endParaRPr lang="ru-RU" b="1" dirty="0"/>
          </a:p>
        </p:txBody>
      </p:sp>
    </p:spTree>
    <p:extLst>
      <p:ext uri="{BB962C8B-B14F-4D97-AF65-F5344CB8AC3E}">
        <p14:creationId xmlns:p14="http://schemas.microsoft.com/office/powerpoint/2010/main" val="3744342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745958"/>
            <a:ext cx="9701463" cy="1576137"/>
          </a:xfrm>
        </p:spPr>
        <p:txBody>
          <a:bodyPr>
            <a:normAutofit fontScale="90000"/>
          </a:bodyPr>
          <a:lstStyle/>
          <a:p>
            <a:r>
              <a:rPr lang="kk-KZ" b="1" dirty="0">
                <a:ln w="0"/>
                <a:solidFill>
                  <a:schemeClr val="accent3">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Оқу мақсаты:</a:t>
            </a:r>
            <a:br>
              <a:rPr lang="kk-KZ" b="1" dirty="0">
                <a:ln w="0"/>
                <a:solidFill>
                  <a:schemeClr val="accent3">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br>
            <a:r>
              <a:rPr lang="kk-KZ" dirty="0">
                <a:ln w="0"/>
                <a:solidFill>
                  <a:srgbClr val="002060"/>
                </a:solidFill>
                <a:effectLst>
                  <a:outerShdw blurRad="38100" dist="25400" dir="5400000" algn="ctr" rotWithShape="0">
                    <a:srgbClr val="6E747A">
                      <a:alpha val="43000"/>
                    </a:srgbClr>
                  </a:outerShdw>
                </a:effectLst>
                <a:latin typeface="Times New Roman" pitchFamily="18" charset="0"/>
                <a:cs typeface="Times New Roman" pitchFamily="18" charset="0"/>
              </a:rPr>
              <a:t>шығармадағы эпизодтар арқылы тарихи құндылығын бағалау; (5.Б/С1</a:t>
            </a:r>
            <a:endParaRPr lang="ru-RU" dirty="0"/>
          </a:p>
        </p:txBody>
      </p:sp>
      <p:sp>
        <p:nvSpPr>
          <p:cNvPr id="3" name="Объект 2"/>
          <p:cNvSpPr>
            <a:spLocks noGrp="1"/>
          </p:cNvSpPr>
          <p:nvPr>
            <p:ph idx="1"/>
          </p:nvPr>
        </p:nvSpPr>
        <p:spPr>
          <a:xfrm>
            <a:off x="838200" y="2502568"/>
            <a:ext cx="10515600" cy="2394285"/>
          </a:xfrm>
        </p:spPr>
        <p:txBody>
          <a:bodyPr>
            <a:normAutofit/>
          </a:bodyPr>
          <a:lstStyle/>
          <a:p>
            <a:pPr marL="0" indent="0">
              <a:buNone/>
            </a:pPr>
            <a:endParaRPr lang="kk-KZ" b="1" dirty="0">
              <a:ln w="0"/>
              <a:solidFill>
                <a:schemeClr val="accent3">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endParaRPr>
          </a:p>
          <a:p>
            <a:pPr marL="0" indent="0">
              <a:buNone/>
            </a:pPr>
            <a:r>
              <a:rPr lang="kk-KZ" sz="2400" b="1" dirty="0">
                <a:ln w="0"/>
                <a:solidFill>
                  <a:schemeClr val="accent3">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Сабақтың мақсаты:</a:t>
            </a:r>
            <a:endParaRPr lang="ru-RU" sz="2400" b="1" dirty="0">
              <a:ln w="0"/>
              <a:solidFill>
                <a:schemeClr val="accent3">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endParaRPr>
          </a:p>
          <a:p>
            <a:pPr lvl="0"/>
            <a:r>
              <a:rPr lang="ru-KZ" sz="2400" dirty="0">
                <a:ln w="0"/>
                <a:solidFill>
                  <a:srgbClr val="002060"/>
                </a:solidFill>
                <a:effectLst>
                  <a:outerShdw blurRad="38100" dist="25400" dir="5400000" algn="ctr" rotWithShape="0">
                    <a:srgbClr val="6E747A">
                      <a:alpha val="43000"/>
                    </a:srgbClr>
                  </a:outerShdw>
                </a:effectLst>
                <a:latin typeface="Times New Roman" panose="02020603050405020304" pitchFamily="18" charset="0"/>
                <a:ea typeface="Calibri" panose="020F0502020204030204" pitchFamily="34" charset="0"/>
              </a:rPr>
              <a:t>шығарма </a:t>
            </a:r>
            <a:r>
              <a:rPr lang="kk-KZ" sz="2400" dirty="0">
                <a:ln w="0"/>
                <a:solidFill>
                  <a:srgbClr val="002060"/>
                </a:solidFill>
                <a:effectLst>
                  <a:outerShdw blurRad="38100" dist="25400" dir="5400000" algn="ctr" rotWithShape="0">
                    <a:srgbClr val="6E747A">
                      <a:alpha val="43000"/>
                    </a:srgbClr>
                  </a:outerShdw>
                </a:effectLst>
                <a:latin typeface="Times New Roman" panose="02020603050405020304" pitchFamily="18" charset="0"/>
                <a:ea typeface="Calibri" panose="020F0502020204030204" pitchFamily="34" charset="0"/>
              </a:rPr>
              <a:t>үзінділері</a:t>
            </a:r>
            <a:r>
              <a:rPr lang="ru-KZ" sz="2400" dirty="0">
                <a:ln w="0"/>
                <a:solidFill>
                  <a:srgbClr val="002060"/>
                </a:solidFill>
                <a:effectLst>
                  <a:outerShdw blurRad="38100" dist="25400" dir="5400000" algn="ctr" rotWithShape="0">
                    <a:srgbClr val="6E747A">
                      <a:alpha val="43000"/>
                    </a:srgbClr>
                  </a:outerShdw>
                </a:effectLst>
                <a:latin typeface="Times New Roman" panose="02020603050405020304" pitchFamily="18" charset="0"/>
                <a:ea typeface="Calibri" panose="020F0502020204030204" pitchFamily="34" charset="0"/>
              </a:rPr>
              <a:t> арқылы </a:t>
            </a:r>
            <a:r>
              <a:rPr lang="kk-KZ" sz="2400" dirty="0">
                <a:ln w="0"/>
                <a:solidFill>
                  <a:srgbClr val="002060"/>
                </a:solidFill>
                <a:effectLst>
                  <a:outerShdw blurRad="38100" dist="25400" dir="5400000" algn="ctr" rotWithShape="0">
                    <a:srgbClr val="6E747A">
                      <a:alpha val="43000"/>
                    </a:srgbClr>
                  </a:outerShdw>
                </a:effectLst>
                <a:latin typeface="Times New Roman" panose="02020603050405020304" pitchFamily="18" charset="0"/>
                <a:ea typeface="Calibri" panose="020F0502020204030204" pitchFamily="34" charset="0"/>
              </a:rPr>
              <a:t>кейіпкер іс</a:t>
            </a:r>
            <a:r>
              <a:rPr lang="en-US" sz="2400" dirty="0">
                <a:ln w="0"/>
                <a:solidFill>
                  <a:srgbClr val="002060"/>
                </a:solidFill>
                <a:effectLst>
                  <a:outerShdw blurRad="38100" dist="25400" dir="5400000" algn="ctr" rotWithShape="0">
                    <a:srgbClr val="6E747A">
                      <a:alpha val="43000"/>
                    </a:srgbClr>
                  </a:outerShdw>
                </a:effectLst>
                <a:latin typeface="Times New Roman" panose="02020603050405020304" pitchFamily="18" charset="0"/>
                <a:ea typeface="Calibri" panose="020F0502020204030204" pitchFamily="34" charset="0"/>
              </a:rPr>
              <a:t>-</a:t>
            </a:r>
            <a:r>
              <a:rPr lang="kk-KZ" sz="2400" dirty="0">
                <a:ln w="0"/>
                <a:solidFill>
                  <a:srgbClr val="002060"/>
                </a:solidFill>
                <a:effectLst>
                  <a:outerShdw blurRad="38100" dist="25400" dir="5400000" algn="ctr" rotWithShape="0">
                    <a:srgbClr val="6E747A">
                      <a:alpha val="43000"/>
                    </a:srgbClr>
                  </a:outerShdw>
                </a:effectLst>
                <a:latin typeface="Times New Roman" panose="02020603050405020304" pitchFamily="18" charset="0"/>
                <a:ea typeface="Calibri" panose="020F0502020204030204" pitchFamily="34" charset="0"/>
              </a:rPr>
              <a:t>әрекетін анықтайды, өмірмен байланыстырады.</a:t>
            </a:r>
          </a:p>
          <a:p>
            <a:pPr lvl="0"/>
            <a:r>
              <a:rPr lang="kk-KZ" sz="2400" dirty="0">
                <a:ln w="0"/>
                <a:solidFill>
                  <a:srgbClr val="002060"/>
                </a:solidFill>
                <a:effectLst>
                  <a:outerShdw blurRad="38100" dist="25400" dir="5400000" algn="ctr" rotWithShape="0">
                    <a:srgbClr val="6E747A">
                      <a:alpha val="43000"/>
                    </a:srgbClr>
                  </a:outerShdw>
                </a:effectLst>
                <a:latin typeface="Times New Roman" panose="02020603050405020304" pitchFamily="18" charset="0"/>
                <a:ea typeface="Calibri" panose="020F0502020204030204" pitchFamily="34" charset="0"/>
              </a:rPr>
              <a:t> шығармадағы эпизодтар арқылы тарихи құндылығын бағалайды.</a:t>
            </a:r>
            <a:endParaRPr lang="kk-KZ" sz="2400" dirty="0"/>
          </a:p>
          <a:p>
            <a:pPr marL="342900" lvl="0" indent="-342900">
              <a:buFont typeface="Wingdings" panose="05000000000000000000" pitchFamily="2" charset="2"/>
              <a:buChar char="ü"/>
            </a:pPr>
            <a:endParaRPr lang="ru-RU" sz="2400" dirty="0">
              <a:solidFill>
                <a:schemeClr val="bg1"/>
              </a:solidFill>
              <a:latin typeface="Times New Roman" pitchFamily="18" charset="0"/>
              <a:cs typeface="Times New Roman" pitchFamily="18" charset="0"/>
            </a:endParaRPr>
          </a:p>
          <a:p>
            <a:pPr marL="342900" indent="-342900">
              <a:buFont typeface="Wingdings" panose="05000000000000000000" pitchFamily="2" charset="2"/>
              <a:buChar char="Ø"/>
            </a:pPr>
            <a:endParaRPr lang="ru-RU" sz="2400" dirty="0">
              <a:latin typeface="Times New Roman" pitchFamily="18" charset="0"/>
              <a:cs typeface="Times New Roman" pitchFamily="18" charset="0"/>
            </a:endParaRPr>
          </a:p>
          <a:p>
            <a:pPr marL="0" indent="0">
              <a:buNone/>
            </a:pPr>
            <a:endParaRPr lang="ru-RU" dirty="0"/>
          </a:p>
        </p:txBody>
      </p:sp>
    </p:spTree>
    <p:extLst>
      <p:ext uri="{BB962C8B-B14F-4D97-AF65-F5344CB8AC3E}">
        <p14:creationId xmlns:p14="http://schemas.microsoft.com/office/powerpoint/2010/main" val="1944775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094873"/>
            <a:ext cx="10515600" cy="1275347"/>
          </a:xfrm>
        </p:spPr>
        <p:txBody>
          <a:bodyPr>
            <a:normAutofit/>
          </a:bodyPr>
          <a:lstStyle/>
          <a:p>
            <a:r>
              <a:rPr lang="kk-KZ" b="1" i="1" dirty="0">
                <a:ln w="0"/>
                <a:solidFill>
                  <a:schemeClr val="accent3">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Бағалау критерийлері:</a:t>
            </a:r>
            <a:br>
              <a:rPr lang="kk-KZ" b="1" i="1" dirty="0">
                <a:ln w="0"/>
                <a:solidFill>
                  <a:schemeClr val="accent3">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br>
            <a:endParaRPr lang="ru-RU" i="1" dirty="0"/>
          </a:p>
        </p:txBody>
      </p:sp>
      <p:sp>
        <p:nvSpPr>
          <p:cNvPr id="3" name="Объект 2"/>
          <p:cNvSpPr>
            <a:spLocks noGrp="1"/>
          </p:cNvSpPr>
          <p:nvPr>
            <p:ph idx="1"/>
          </p:nvPr>
        </p:nvSpPr>
        <p:spPr>
          <a:xfrm>
            <a:off x="838200" y="1825625"/>
            <a:ext cx="10515600" cy="1615407"/>
          </a:xfrm>
        </p:spPr>
        <p:txBody>
          <a:bodyPr>
            <a:normAutofit/>
          </a:bodyPr>
          <a:lstStyle/>
          <a:p>
            <a:pPr marL="342900" indent="-342900">
              <a:buFont typeface="Wingdings" panose="05000000000000000000" pitchFamily="2" charset="2"/>
              <a:buChar char="ü"/>
            </a:pPr>
            <a:r>
              <a:rPr lang="kk-KZ" sz="2400" dirty="0">
                <a:ln w="0"/>
                <a:solidFill>
                  <a:srgbClr val="002060"/>
                </a:solidFill>
                <a:effectLst>
                  <a:outerShdw blurRad="38100" dist="25400" dir="5400000" algn="ctr" rotWithShape="0">
                    <a:srgbClr val="6E747A">
                      <a:alpha val="43000"/>
                    </a:srgbClr>
                  </a:outerShdw>
                </a:effectLst>
                <a:latin typeface="Times New Roman" panose="02020603050405020304" pitchFamily="18" charset="0"/>
                <a:ea typeface="Times New Roman" panose="02020603050405020304" pitchFamily="18" charset="0"/>
              </a:rPr>
              <a:t>кейіпкер бойындағы қасиеттерді анықтайды;</a:t>
            </a:r>
            <a:endParaRPr lang="ru-KZ" sz="2400" dirty="0">
              <a:ln w="0"/>
              <a:solidFill>
                <a:srgbClr val="002060"/>
              </a:solidFill>
              <a:effectLst>
                <a:outerShdw blurRad="38100" dist="25400" dir="5400000" algn="ctr" rotWithShape="0">
                  <a:srgbClr val="6E747A">
                    <a:alpha val="43000"/>
                  </a:srgbClr>
                </a:outerShdw>
              </a:effectLst>
              <a:latin typeface="Arial" panose="020B0604020202020204" pitchFamily="34" charset="0"/>
              <a:ea typeface="Times New Roman" panose="02020603050405020304" pitchFamily="18" charset="0"/>
            </a:endParaRPr>
          </a:p>
          <a:p>
            <a:pPr marL="342900" indent="-342900" algn="just">
              <a:buFont typeface="Wingdings" panose="05000000000000000000" pitchFamily="2" charset="2"/>
              <a:buChar char="ü"/>
            </a:pPr>
            <a:r>
              <a:rPr lang="kk-KZ" sz="2400" dirty="0">
                <a:ln w="0"/>
                <a:solidFill>
                  <a:srgbClr val="002060"/>
                </a:solidFill>
                <a:effectLst>
                  <a:outerShdw blurRad="38100" dist="25400" dir="5400000" algn="ctr" rotWithShape="0">
                    <a:srgbClr val="6E747A">
                      <a:alpha val="43000"/>
                    </a:srgbClr>
                  </a:outerShdw>
                </a:effectLst>
                <a:latin typeface="Times New Roman" panose="02020603050405020304" pitchFamily="18" charset="0"/>
                <a:ea typeface="Calibri" panose="020F0502020204030204" pitchFamily="34" charset="0"/>
                <a:cs typeface="Times New Roman" panose="02020603050405020304" pitchFamily="18" charset="0"/>
              </a:rPr>
              <a:t>мәтіннен тарихи құндылықты дәлелдейтін эпизодтарды табады;</a:t>
            </a:r>
            <a:endParaRPr lang="ru-KZ" sz="2400" dirty="0">
              <a:ln w="0"/>
              <a:solidFill>
                <a:srgbClr val="002060"/>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Wingdings" panose="05000000000000000000" pitchFamily="2" charset="2"/>
              <a:buChar char="ü"/>
            </a:pPr>
            <a:r>
              <a:rPr lang="kk-KZ" sz="2400" dirty="0">
                <a:ln w="0"/>
                <a:solidFill>
                  <a:srgbClr val="002060"/>
                </a:solidFill>
                <a:effectLst>
                  <a:outerShdw blurRad="38100" dist="25400" dir="5400000" algn="ctr" rotWithShape="0">
                    <a:srgbClr val="6E747A">
                      <a:alpha val="43000"/>
                    </a:srgbClr>
                  </a:outerShdw>
                </a:effectLst>
                <a:latin typeface="Times New Roman" panose="02020603050405020304" pitchFamily="18" charset="0"/>
                <a:ea typeface="Calibri" panose="020F0502020204030204" pitchFamily="34" charset="0"/>
              </a:rPr>
              <a:t>қазіргі өмірмен байланыстыру арқылы өзіндік баға береді.</a:t>
            </a:r>
            <a:endParaRPr lang="ru-RU" sz="2400" dirty="0">
              <a:ln w="0"/>
              <a:solidFill>
                <a:srgbClr val="002060"/>
              </a:solidFill>
              <a:effectLst>
                <a:outerShdw blurRad="38100" dist="25400" dir="5400000" algn="ctr" rotWithShape="0">
                  <a:srgbClr val="6E747A">
                    <a:alpha val="43000"/>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266631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lvl="0"/>
            <a:br>
              <a:rPr lang="kk-KZ" dirty="0"/>
            </a:br>
            <a:r>
              <a:rPr lang="kk-KZ" dirty="0"/>
              <a:t>«Ой шақыру»  әдісі.  </a:t>
            </a:r>
            <a:br>
              <a:rPr lang="kk-KZ" dirty="0"/>
            </a:br>
            <a:endParaRPr lang="ru-RU" dirty="0"/>
          </a:p>
        </p:txBody>
      </p:sp>
      <p:sp>
        <p:nvSpPr>
          <p:cNvPr id="3" name="Объект 2"/>
          <p:cNvSpPr>
            <a:spLocks noGrp="1"/>
          </p:cNvSpPr>
          <p:nvPr>
            <p:ph idx="1"/>
          </p:nvPr>
        </p:nvSpPr>
        <p:spPr/>
        <p:txBody>
          <a:bodyPr/>
          <a:lstStyle/>
          <a:p>
            <a:pPr lvl="0"/>
            <a:r>
              <a:rPr lang="kk-KZ" sz="2400" b="1" i="1" dirty="0">
                <a:solidFill>
                  <a:schemeClr val="tx1">
                    <a:lumMod val="85000"/>
                    <a:lumOff val="15000"/>
                  </a:schemeClr>
                </a:solidFill>
                <a:latin typeface="Arial" panose="020B0604020202020204" pitchFamily="34" charset="0"/>
                <a:cs typeface="Arial" panose="020B0604020202020204" pitchFamily="34" charset="0"/>
              </a:rPr>
              <a:t>Әже деген сөзді естігенде қандай ой пайда болады?</a:t>
            </a:r>
            <a:endParaRPr lang="ru-RU" sz="2400" b="1" i="1" dirty="0">
              <a:solidFill>
                <a:schemeClr val="tx1">
                  <a:lumMod val="85000"/>
                  <a:lumOff val="15000"/>
                </a:schemeClr>
              </a:solidFill>
              <a:latin typeface="Arial" panose="020B0604020202020204" pitchFamily="34" charset="0"/>
              <a:cs typeface="Arial" panose="020B0604020202020204" pitchFamily="34" charset="0"/>
            </a:endParaRPr>
          </a:p>
          <a:p>
            <a:pPr lvl="0"/>
            <a:r>
              <a:rPr lang="kk-KZ" sz="2400" b="1" i="1" dirty="0">
                <a:solidFill>
                  <a:schemeClr val="tx1">
                    <a:lumMod val="85000"/>
                    <a:lumOff val="15000"/>
                  </a:schemeClr>
                </a:solidFill>
                <a:latin typeface="Arial" panose="020B0604020202020204" pitchFamily="34" charset="0"/>
                <a:cs typeface="Arial" panose="020B0604020202020204" pitchFamily="34" charset="0"/>
              </a:rPr>
              <a:t>Шығармада қандай өзекті мәселе көтерілген?</a:t>
            </a:r>
            <a:endParaRPr lang="ru-RU" sz="2400" b="1" i="1" dirty="0">
              <a:solidFill>
                <a:schemeClr val="tx1">
                  <a:lumMod val="85000"/>
                  <a:lumOff val="15000"/>
                </a:schemeClr>
              </a:solidFill>
              <a:latin typeface="Arial" panose="020B0604020202020204" pitchFamily="34" charset="0"/>
              <a:cs typeface="Arial" panose="020B0604020202020204" pitchFamily="34" charset="0"/>
            </a:endParaRPr>
          </a:p>
          <a:p>
            <a:pPr lvl="0"/>
            <a:r>
              <a:rPr lang="kk-KZ" sz="2400" b="1" i="1" dirty="0">
                <a:solidFill>
                  <a:schemeClr val="tx1">
                    <a:lumMod val="85000"/>
                    <a:lumOff val="15000"/>
                  </a:schemeClr>
                </a:solidFill>
                <a:latin typeface="Arial" panose="020B0604020202020204" pitchFamily="34" charset="0"/>
                <a:cs typeface="Arial" panose="020B0604020202020204" pitchFamily="34" charset="0"/>
              </a:rPr>
              <a:t>Азат қыздары  үшін қандай әрекет жасады?</a:t>
            </a:r>
            <a:endParaRPr lang="ru-RU" sz="2400" b="1" i="1" dirty="0">
              <a:solidFill>
                <a:schemeClr val="tx1">
                  <a:lumMod val="85000"/>
                  <a:lumOff val="15000"/>
                </a:schemeClr>
              </a:solidFill>
              <a:latin typeface="Arial" panose="020B0604020202020204" pitchFamily="34" charset="0"/>
              <a:cs typeface="Arial" panose="020B0604020202020204" pitchFamily="34" charset="0"/>
            </a:endParaRPr>
          </a:p>
          <a:p>
            <a:r>
              <a:rPr lang="kk-KZ" sz="2400" b="1" i="1" dirty="0">
                <a:solidFill>
                  <a:schemeClr val="tx1">
                    <a:lumMod val="85000"/>
                    <a:lumOff val="15000"/>
                  </a:schemeClr>
                </a:solidFill>
                <a:latin typeface="Arial" panose="020B0604020202020204" pitchFamily="34" charset="0"/>
                <a:cs typeface="Arial" panose="020B0604020202020204" pitchFamily="34" charset="0"/>
              </a:rPr>
              <a:t>Кейіпкер іс</a:t>
            </a:r>
            <a:r>
              <a:rPr lang="ru-RU" sz="2400" b="1" i="1" dirty="0">
                <a:solidFill>
                  <a:schemeClr val="tx1">
                    <a:lumMod val="85000"/>
                    <a:lumOff val="15000"/>
                  </a:schemeClr>
                </a:solidFill>
                <a:latin typeface="Arial" panose="020B0604020202020204" pitchFamily="34" charset="0"/>
                <a:cs typeface="Arial" panose="020B0604020202020204" pitchFamily="34" charset="0"/>
              </a:rPr>
              <a:t>-</a:t>
            </a:r>
            <a:r>
              <a:rPr lang="kk-KZ" sz="2400" b="1" i="1" dirty="0">
                <a:solidFill>
                  <a:schemeClr val="tx1">
                    <a:lumMod val="85000"/>
                    <a:lumOff val="15000"/>
                  </a:schemeClr>
                </a:solidFill>
                <a:latin typeface="Arial" panose="020B0604020202020204" pitchFamily="34" charset="0"/>
                <a:cs typeface="Arial" panose="020B0604020202020204" pitchFamily="34" charset="0"/>
              </a:rPr>
              <a:t>әрекетінің нәтижесі?</a:t>
            </a:r>
            <a:endParaRPr lang="ru-RU" sz="2400" b="1" i="1" dirty="0">
              <a:solidFill>
                <a:schemeClr val="tx1">
                  <a:lumMod val="85000"/>
                  <a:lumOff val="15000"/>
                </a:schemeClr>
              </a:solidFill>
              <a:latin typeface="Arial" panose="020B0604020202020204" pitchFamily="34" charset="0"/>
              <a:cs typeface="Arial" panose="020B0604020202020204" pitchFamily="34" charset="0"/>
            </a:endParaRPr>
          </a:p>
          <a:p>
            <a:endParaRPr lang="ru-RU" sz="2400" dirty="0"/>
          </a:p>
        </p:txBody>
      </p:sp>
      <p:sp>
        <p:nvSpPr>
          <p:cNvPr id="4" name="AutoShape 2" descr="Qalamger.kz::-Қаламгер порталы"/>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Tree>
    <p:extLst>
      <p:ext uri="{BB962C8B-B14F-4D97-AF65-F5344CB8AC3E}">
        <p14:creationId xmlns:p14="http://schemas.microsoft.com/office/powerpoint/2010/main" val="4283797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577516"/>
            <a:ext cx="10515600" cy="613610"/>
          </a:xfrm>
        </p:spPr>
        <p:txBody>
          <a:bodyPr>
            <a:normAutofit fontScale="90000"/>
          </a:bodyPr>
          <a:lstStyle/>
          <a:p>
            <a:r>
              <a:rPr lang="kk-KZ" b="1" dirty="0">
                <a:ln w="0"/>
                <a:solidFill>
                  <a:srgbClr val="FF0000"/>
                </a:solidFill>
                <a:effectLst>
                  <a:outerShdw blurRad="38100" dist="19050" dir="2700000" algn="tl" rotWithShape="0">
                    <a:schemeClr val="dk1">
                      <a:alpha val="40000"/>
                    </a:schemeClr>
                  </a:outerShdw>
                </a:effectLst>
                <a:latin typeface="Times New Roman" pitchFamily="18" charset="0"/>
                <a:cs typeface="Times New Roman" pitchFamily="18" charset="0"/>
              </a:rPr>
              <a:t>        Топтастыру</a:t>
            </a:r>
            <a:br>
              <a:rPr lang="kk-KZ" b="1" dirty="0">
                <a:ln w="0"/>
                <a:solidFill>
                  <a:srgbClr val="FF0000"/>
                </a:solidFill>
                <a:effectLst>
                  <a:outerShdw blurRad="38100" dist="19050" dir="2700000" algn="tl" rotWithShape="0">
                    <a:schemeClr val="dk1">
                      <a:alpha val="40000"/>
                    </a:schemeClr>
                  </a:outerShdw>
                </a:effectLst>
                <a:latin typeface="Times New Roman" pitchFamily="18" charset="0"/>
                <a:cs typeface="Times New Roman" pitchFamily="18" charset="0"/>
              </a:rPr>
            </a:br>
            <a:r>
              <a:rPr lang="kk-KZ" b="1" dirty="0">
                <a:solidFill>
                  <a:srgbClr val="002060"/>
                </a:solidFill>
                <a:latin typeface="Times New Roman" pitchFamily="18" charset="0"/>
                <a:cs typeface="Times New Roman" pitchFamily="18" charset="0"/>
              </a:rPr>
              <a:t>1</a:t>
            </a:r>
            <a:r>
              <a:rPr lang="en-US" b="1" dirty="0">
                <a:solidFill>
                  <a:srgbClr val="002060"/>
                </a:solidFill>
                <a:latin typeface="Times New Roman" pitchFamily="18" charset="0"/>
                <a:cs typeface="Times New Roman" pitchFamily="18" charset="0"/>
              </a:rPr>
              <a:t>-</a:t>
            </a:r>
            <a:r>
              <a:rPr lang="kk-KZ" b="1" dirty="0">
                <a:solidFill>
                  <a:srgbClr val="002060"/>
                </a:solidFill>
                <a:latin typeface="Times New Roman" pitchFamily="18" charset="0"/>
                <a:cs typeface="Times New Roman" pitchFamily="18" charset="0"/>
              </a:rPr>
              <a:t>тапсырма. </a:t>
            </a:r>
            <a:r>
              <a:rPr lang="kk-KZ" dirty="0">
                <a:solidFill>
                  <a:srgbClr val="002060"/>
                </a:solidFill>
                <a:latin typeface="Times New Roman" pitchFamily="18" charset="0"/>
                <a:cs typeface="Times New Roman" pitchFamily="18" charset="0"/>
              </a:rPr>
              <a:t>Кейіпкер бойындағы қасиеттерін топастырып жазыңыз.</a:t>
            </a:r>
            <a:r>
              <a:rPr lang="kk-KZ" b="1" dirty="0">
                <a:ln w="0"/>
                <a:solidFill>
                  <a:srgbClr val="FF0000"/>
                </a:solidFill>
                <a:effectLst>
                  <a:outerShdw blurRad="38100" dist="19050" dir="2700000" algn="tl" rotWithShape="0">
                    <a:schemeClr val="dk1">
                      <a:alpha val="40000"/>
                    </a:schemeClr>
                  </a:outerShdw>
                </a:effectLst>
                <a:latin typeface="Times New Roman" pitchFamily="18" charset="0"/>
                <a:cs typeface="Times New Roman" pitchFamily="18" charset="0"/>
              </a:rPr>
              <a:t>           </a:t>
            </a:r>
            <a:br>
              <a:rPr lang="kk-KZ" b="1" dirty="0">
                <a:ln w="0"/>
                <a:solidFill>
                  <a:srgbClr val="FF0000"/>
                </a:solidFill>
                <a:effectLst>
                  <a:outerShdw blurRad="38100" dist="19050" dir="2700000" algn="tl" rotWithShape="0">
                    <a:schemeClr val="dk1">
                      <a:alpha val="40000"/>
                    </a:schemeClr>
                  </a:outerShdw>
                </a:effectLst>
                <a:latin typeface="Times New Roman" pitchFamily="18" charset="0"/>
                <a:cs typeface="Times New Roman" pitchFamily="18" charset="0"/>
              </a:rPr>
            </a:br>
            <a:endParaRPr lang="ru-RU" dirty="0"/>
          </a:p>
        </p:txBody>
      </p:sp>
      <p:sp>
        <p:nvSpPr>
          <p:cNvPr id="4" name="Объект 3"/>
          <p:cNvSpPr>
            <a:spLocks noGrp="1"/>
          </p:cNvSpPr>
          <p:nvPr>
            <p:ph idx="1"/>
          </p:nvPr>
        </p:nvSpPr>
        <p:spPr>
          <a:xfrm>
            <a:off x="1060175" y="1570033"/>
            <a:ext cx="8886280" cy="5042802"/>
          </a:xfrm>
          <a:prstGeom prst="sun">
            <a:avLst>
              <a:gd name="adj" fmla="val 31837"/>
            </a:avLst>
          </a:prstGeom>
          <a:solidFill>
            <a:srgbClr val="FFFF00"/>
          </a:solidFill>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indent="0" algn="ctr">
              <a:lnSpc>
                <a:spcPct val="115000"/>
              </a:lnSpc>
              <a:spcAft>
                <a:spcPts val="1000"/>
              </a:spcAft>
              <a:buNone/>
            </a:pPr>
            <a:r>
              <a:rPr lang="kk-KZ" sz="5400" dirty="0">
                <a:effectLst/>
                <a:ea typeface="Calibri"/>
                <a:cs typeface="Times New Roman"/>
              </a:rPr>
              <a:t>ӘЖЕ</a:t>
            </a:r>
            <a:endParaRPr lang="ru-RU" sz="5400" dirty="0">
              <a:effectLst/>
              <a:ea typeface="Calibri"/>
              <a:cs typeface="Times New Roman"/>
            </a:endParaRPr>
          </a:p>
        </p:txBody>
      </p:sp>
    </p:spTree>
    <p:extLst>
      <p:ext uri="{BB962C8B-B14F-4D97-AF65-F5344CB8AC3E}">
        <p14:creationId xmlns:p14="http://schemas.microsoft.com/office/powerpoint/2010/main" val="3410373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261257"/>
            <a:ext cx="10515600" cy="576599"/>
          </a:xfrm>
        </p:spPr>
        <p:txBody>
          <a:bodyPr>
            <a:normAutofit fontScale="90000"/>
          </a:bodyPr>
          <a:lstStyle/>
          <a:p>
            <a:r>
              <a:rPr lang="kk-KZ" b="1" dirty="0">
                <a:ln w="0"/>
                <a:solidFill>
                  <a:srgbClr val="FF0000"/>
                </a:solidFill>
                <a:effectLst>
                  <a:outerShdw blurRad="38100" dist="19050" dir="2700000" algn="tl" rotWithShape="0">
                    <a:schemeClr val="dk1">
                      <a:alpha val="40000"/>
                    </a:schemeClr>
                  </a:outerShdw>
                </a:effectLst>
                <a:latin typeface="Times New Roman" pitchFamily="18" charset="0"/>
                <a:cs typeface="Times New Roman" pitchFamily="18" charset="0"/>
              </a:rPr>
              <a:t>Өзіңді тексер!</a:t>
            </a:r>
            <a:br>
              <a:rPr lang="ru-RU" dirty="0">
                <a:solidFill>
                  <a:srgbClr val="002060"/>
                </a:solidFill>
                <a:latin typeface="Times New Roman" pitchFamily="18" charset="0"/>
                <a:cs typeface="Times New Roman" pitchFamily="18" charset="0"/>
              </a:rPr>
            </a:br>
            <a:endParaRPr lang="kk-KZ" b="1" dirty="0">
              <a:ln w="0"/>
              <a:solidFill>
                <a:srgbClr val="FF0000"/>
              </a:solidFill>
              <a:effectLst>
                <a:outerShdw blurRad="38100" dist="19050" dir="2700000" algn="tl" rotWithShape="0">
                  <a:schemeClr val="dk1">
                    <a:alpha val="40000"/>
                  </a:schemeClr>
                </a:outerShdw>
              </a:effectLst>
              <a:latin typeface="Times New Roman" pitchFamily="18" charset="0"/>
              <a:cs typeface="Times New Roman" pitchFamily="18" charset="0"/>
            </a:endParaRPr>
          </a:p>
        </p:txBody>
      </p:sp>
      <p:sp>
        <p:nvSpPr>
          <p:cNvPr id="3" name="Объект 2"/>
          <p:cNvSpPr>
            <a:spLocks noGrp="1"/>
          </p:cNvSpPr>
          <p:nvPr>
            <p:ph idx="1"/>
          </p:nvPr>
        </p:nvSpPr>
        <p:spPr>
          <a:xfrm>
            <a:off x="838200" y="967409"/>
            <a:ext cx="10744200" cy="5711688"/>
          </a:xfrm>
        </p:spPr>
        <p:txBody>
          <a:bodyPr/>
          <a:lstStyle/>
          <a:p>
            <a:pPr marL="0" indent="0">
              <a:buNone/>
            </a:pPr>
            <a:r>
              <a:rPr lang="kk-KZ" b="1" dirty="0">
                <a:ln w="0"/>
                <a:solidFill>
                  <a:srgbClr val="002060"/>
                </a:solidFill>
                <a:effectLst>
                  <a:outerShdw blurRad="38100" dist="19050" dir="2700000" algn="tl" rotWithShape="0">
                    <a:schemeClr val="dk1">
                      <a:alpha val="40000"/>
                    </a:schemeClr>
                  </a:outerShdw>
                </a:effectLst>
                <a:latin typeface="Times New Roman" pitchFamily="18" charset="0"/>
                <a:cs typeface="Times New Roman" pitchFamily="18" charset="0"/>
              </a:rPr>
              <a:t>     </a:t>
            </a:r>
            <a:r>
              <a:rPr lang="kk-KZ" sz="2400" b="1" dirty="0">
                <a:ln w="0"/>
                <a:solidFill>
                  <a:srgbClr val="002060"/>
                </a:solidFill>
                <a:effectLst>
                  <a:outerShdw blurRad="38100" dist="19050" dir="2700000" algn="tl" rotWithShape="0">
                    <a:schemeClr val="dk1">
                      <a:alpha val="40000"/>
                    </a:schemeClr>
                  </a:outerShdw>
                </a:effectLst>
                <a:latin typeface="Times New Roman" pitchFamily="18" charset="0"/>
                <a:cs typeface="Times New Roman" pitchFamily="18" charset="0"/>
              </a:rPr>
              <a:t>Дескриптор:</a:t>
            </a:r>
          </a:p>
          <a:p>
            <a:pPr marL="342900" indent="-342900">
              <a:buFont typeface="Wingdings" pitchFamily="2" charset="2"/>
              <a:buChar char="ü"/>
            </a:pPr>
            <a:r>
              <a:rPr lang="kk-KZ" sz="2400" b="1" i="1" dirty="0">
                <a:solidFill>
                  <a:srgbClr val="002060"/>
                </a:solidFill>
                <a:latin typeface="Times New Roman" pitchFamily="18" charset="0"/>
                <a:cs typeface="Times New Roman" pitchFamily="18" charset="0"/>
              </a:rPr>
              <a:t>мәтін мазмұнын біледі;</a:t>
            </a:r>
          </a:p>
          <a:p>
            <a:pPr marL="342900" indent="-342900">
              <a:lnSpc>
                <a:spcPct val="100000"/>
              </a:lnSpc>
              <a:buFont typeface="Wingdings" pitchFamily="2" charset="2"/>
              <a:buChar char="ü"/>
            </a:pPr>
            <a:r>
              <a:rPr lang="kk-KZ" sz="2400" b="1" i="1" dirty="0">
                <a:solidFill>
                  <a:srgbClr val="002060"/>
                </a:solidFill>
                <a:latin typeface="Times New Roman" pitchFamily="18" charset="0"/>
                <a:cs typeface="Times New Roman" pitchFamily="18" charset="0"/>
              </a:rPr>
              <a:t>кейіпкер бойындағы қасиеттертоптастырып жазады</a:t>
            </a:r>
            <a:endParaRPr lang="ru-RU" sz="2400" b="1" i="1" dirty="0"/>
          </a:p>
        </p:txBody>
      </p:sp>
      <p:sp>
        <p:nvSpPr>
          <p:cNvPr id="10" name="AutoShape 2" descr="Qalamger.kz::-Қаламгер порталы"/>
          <p:cNvSpPr>
            <a:spLocks noChangeAspect="1" noChangeArrowheads="1"/>
          </p:cNvSpPr>
          <p:nvPr/>
        </p:nvSpPr>
        <p:spPr bwMode="auto">
          <a:xfrm flipH="1">
            <a:off x="460372" y="3912884"/>
            <a:ext cx="2302085" cy="80553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3" name="Rectangle 8"/>
          <p:cNvSpPr>
            <a:spLocks noChangeArrowheads="1"/>
          </p:cNvSpPr>
          <p:nvPr/>
        </p:nvSpPr>
        <p:spPr bwMode="auto">
          <a:xfrm>
            <a:off x="1285461" y="3955692"/>
            <a:ext cx="1052222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k-KZ" altLang="ru-RU"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endParaRPr kumimoji="0" lang="ru-RU" altLang="ru-RU" sz="2400" b="0" i="0" u="none" strike="noStrike" cap="none" normalizeH="0" baseline="0" dirty="0">
              <a:ln>
                <a:noFill/>
              </a:ln>
              <a:solidFill>
                <a:schemeClr val="tx1"/>
              </a:solidFill>
              <a:effectLst/>
              <a:latin typeface="Arial" panose="020B0604020202020204" pitchFamily="34" charset="0"/>
            </a:endParaRPr>
          </a:p>
        </p:txBody>
      </p:sp>
      <p:sp>
        <p:nvSpPr>
          <p:cNvPr id="15" name="Rectangle 10"/>
          <p:cNvSpPr>
            <a:spLocks noChangeArrowheads="1"/>
          </p:cNvSpPr>
          <p:nvPr/>
        </p:nvSpPr>
        <p:spPr bwMode="auto">
          <a:xfrm>
            <a:off x="1285461" y="3224448"/>
            <a:ext cx="9581323"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338513" algn="l"/>
              </a:tabLst>
              <a:defRPr>
                <a:solidFill>
                  <a:schemeClr val="tx1"/>
                </a:solidFill>
                <a:latin typeface="Arial" panose="020B0604020202020204" pitchFamily="34" charset="0"/>
              </a:defRPr>
            </a:lvl1pPr>
            <a:lvl2pPr eaLnBrk="0" fontAlgn="base" hangingPunct="0">
              <a:spcBef>
                <a:spcPct val="0"/>
              </a:spcBef>
              <a:spcAft>
                <a:spcPct val="0"/>
              </a:spcAft>
              <a:tabLst>
                <a:tab pos="3338513" algn="l"/>
              </a:tabLst>
              <a:defRPr>
                <a:solidFill>
                  <a:schemeClr val="tx1"/>
                </a:solidFill>
                <a:latin typeface="Arial" panose="020B0604020202020204" pitchFamily="34" charset="0"/>
              </a:defRPr>
            </a:lvl2pPr>
            <a:lvl3pPr eaLnBrk="0" fontAlgn="base" hangingPunct="0">
              <a:spcBef>
                <a:spcPct val="0"/>
              </a:spcBef>
              <a:spcAft>
                <a:spcPct val="0"/>
              </a:spcAft>
              <a:tabLst>
                <a:tab pos="3338513" algn="l"/>
              </a:tabLst>
              <a:defRPr>
                <a:solidFill>
                  <a:schemeClr val="tx1"/>
                </a:solidFill>
                <a:latin typeface="Arial" panose="020B0604020202020204" pitchFamily="34" charset="0"/>
              </a:defRPr>
            </a:lvl3pPr>
            <a:lvl4pPr eaLnBrk="0" fontAlgn="base" hangingPunct="0">
              <a:spcBef>
                <a:spcPct val="0"/>
              </a:spcBef>
              <a:spcAft>
                <a:spcPct val="0"/>
              </a:spcAft>
              <a:tabLst>
                <a:tab pos="3338513" algn="l"/>
              </a:tabLst>
              <a:defRPr>
                <a:solidFill>
                  <a:schemeClr val="tx1"/>
                </a:solidFill>
                <a:latin typeface="Arial" panose="020B0604020202020204" pitchFamily="34" charset="0"/>
              </a:defRPr>
            </a:lvl4pPr>
            <a:lvl5pPr eaLnBrk="0" fontAlgn="base" hangingPunct="0">
              <a:spcBef>
                <a:spcPct val="0"/>
              </a:spcBef>
              <a:spcAft>
                <a:spcPct val="0"/>
              </a:spcAft>
              <a:tabLst>
                <a:tab pos="3338513" algn="l"/>
              </a:tabLst>
              <a:defRPr>
                <a:solidFill>
                  <a:schemeClr val="tx1"/>
                </a:solidFill>
                <a:latin typeface="Arial" panose="020B0604020202020204" pitchFamily="34" charset="0"/>
              </a:defRPr>
            </a:lvl5pPr>
            <a:lvl6pPr eaLnBrk="0" fontAlgn="base" hangingPunct="0">
              <a:spcBef>
                <a:spcPct val="0"/>
              </a:spcBef>
              <a:spcAft>
                <a:spcPct val="0"/>
              </a:spcAft>
              <a:tabLst>
                <a:tab pos="3338513" algn="l"/>
              </a:tabLst>
              <a:defRPr>
                <a:solidFill>
                  <a:schemeClr val="tx1"/>
                </a:solidFill>
                <a:latin typeface="Arial" panose="020B0604020202020204" pitchFamily="34" charset="0"/>
              </a:defRPr>
            </a:lvl6pPr>
            <a:lvl7pPr eaLnBrk="0" fontAlgn="base" hangingPunct="0">
              <a:spcBef>
                <a:spcPct val="0"/>
              </a:spcBef>
              <a:spcAft>
                <a:spcPct val="0"/>
              </a:spcAft>
              <a:tabLst>
                <a:tab pos="3338513" algn="l"/>
              </a:tabLst>
              <a:defRPr>
                <a:solidFill>
                  <a:schemeClr val="tx1"/>
                </a:solidFill>
                <a:latin typeface="Arial" panose="020B0604020202020204" pitchFamily="34" charset="0"/>
              </a:defRPr>
            </a:lvl7pPr>
            <a:lvl8pPr eaLnBrk="0" fontAlgn="base" hangingPunct="0">
              <a:spcBef>
                <a:spcPct val="0"/>
              </a:spcBef>
              <a:spcAft>
                <a:spcPct val="0"/>
              </a:spcAft>
              <a:tabLst>
                <a:tab pos="3338513" algn="l"/>
              </a:tabLst>
              <a:defRPr>
                <a:solidFill>
                  <a:schemeClr val="tx1"/>
                </a:solidFill>
                <a:latin typeface="Arial" panose="020B0604020202020204" pitchFamily="34" charset="0"/>
              </a:defRPr>
            </a:lvl8pPr>
            <a:lvl9pPr eaLnBrk="0" fontAlgn="base" hangingPunct="0">
              <a:spcBef>
                <a:spcPct val="0"/>
              </a:spcBef>
              <a:spcAft>
                <a:spcPct val="0"/>
              </a:spcAft>
              <a:tabLst>
                <a:tab pos="3338513" algn="l"/>
              </a:tabLs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tab pos="3338513" algn="l"/>
              </a:tabLst>
            </a:pPr>
            <a:r>
              <a:rPr kumimoji="0" lang="kk-KZ" altLang="ru-RU"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endParaRPr kumimoji="0" lang="kk-KZ" altLang="ru-RU"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algn="just"/>
            <a:r>
              <a:rPr kumimoji="0" lang="kk-KZ" altLang="ru-RU" sz="2400" b="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lang="kk-KZ" altLang="ru-RU" sz="2400" b="1" i="1" dirty="0">
                <a:solidFill>
                  <a:srgbClr val="00B0F0"/>
                </a:solidFill>
                <a:latin typeface="Times New Roman" panose="02020603050405020304" pitchFamily="18" charset="0"/>
                <a:cs typeface="Times New Roman" panose="02020603050405020304" pitchFamily="18" charset="0"/>
              </a:rPr>
              <a:t>Еңбекқор</a:t>
            </a:r>
            <a:r>
              <a:rPr lang="ru-RU" altLang="ru-RU" sz="2400" b="1" i="1" dirty="0">
                <a:solidFill>
                  <a:srgbClr val="00B0F0"/>
                </a:solidFill>
              </a:rPr>
              <a:t>                                                               </a:t>
            </a:r>
            <a:r>
              <a:rPr lang="kk-KZ" altLang="ru-RU" sz="2400" b="1" i="1" dirty="0">
                <a:solidFill>
                  <a:srgbClr val="00B0F0"/>
                </a:solidFill>
                <a:latin typeface="Times New Roman" panose="02020603050405020304" pitchFamily="18" charset="0"/>
                <a:cs typeface="Times New Roman" panose="02020603050405020304" pitchFamily="18" charset="0"/>
              </a:rPr>
              <a:t>Сабырлы </a:t>
            </a:r>
            <a:endParaRPr lang="ru-RU" altLang="ru-RU" sz="2400" b="1" i="1" dirty="0">
              <a:solidFill>
                <a:srgbClr val="00B0F0"/>
              </a:solidFill>
            </a:endParaRPr>
          </a:p>
          <a:p>
            <a:r>
              <a:rPr kumimoji="0" lang="kk-KZ" altLang="ru-RU" sz="2400" b="0" i="1" u="none" strike="noStrike" cap="none" normalizeH="0" baseline="0" dirty="0">
                <a:ln>
                  <a:noFill/>
                </a:ln>
                <a:solidFill>
                  <a:srgbClr val="00B0F0"/>
                </a:solidFill>
                <a:effectLst/>
                <a:latin typeface="Times New Roman" panose="02020603050405020304" pitchFamily="18" charset="0"/>
                <a:cs typeface="Times New Roman" panose="02020603050405020304" pitchFamily="18" charset="0"/>
              </a:rPr>
              <a:t>    </a:t>
            </a:r>
            <a:r>
              <a:rPr kumimoji="0" lang="kk-KZ" altLang="ru-RU" sz="2400" b="1" i="1" u="none" strike="noStrike" cap="none" normalizeH="0" baseline="0" dirty="0">
                <a:ln>
                  <a:noFill/>
                </a:ln>
                <a:solidFill>
                  <a:srgbClr val="00B0F0"/>
                </a:solidFill>
                <a:effectLst/>
                <a:latin typeface="Times New Roman" panose="02020603050405020304" pitchFamily="18" charset="0"/>
                <a:cs typeface="Times New Roman" panose="02020603050405020304" pitchFamily="18" charset="0"/>
              </a:rPr>
              <a:t>Қамқоршы</a:t>
            </a:r>
            <a:r>
              <a:rPr kumimoji="0" lang="kk-KZ" altLang="ru-RU" sz="2400" b="0" i="1" u="none" strike="noStrike" cap="none" normalizeH="0" baseline="0" dirty="0">
                <a:ln>
                  <a:noFill/>
                </a:ln>
                <a:solidFill>
                  <a:srgbClr val="00B0F0"/>
                </a:solidFill>
                <a:effectLst/>
                <a:latin typeface="Times New Roman" panose="02020603050405020304" pitchFamily="18" charset="0"/>
                <a:cs typeface="Times New Roman" panose="02020603050405020304" pitchFamily="18" charset="0"/>
              </a:rPr>
              <a:t>  	</a:t>
            </a:r>
            <a:r>
              <a:rPr lang="kk-KZ" altLang="ru-RU" sz="2400" i="1" dirty="0">
                <a:solidFill>
                  <a:srgbClr val="00B0F0"/>
                </a:solidFill>
                <a:latin typeface="Times New Roman" panose="02020603050405020304" pitchFamily="18" charset="0"/>
                <a:cs typeface="Times New Roman" panose="02020603050405020304" pitchFamily="18" charset="0"/>
              </a:rPr>
              <a:t>                                           </a:t>
            </a:r>
            <a:r>
              <a:rPr lang="kk-KZ" altLang="ru-RU" sz="2400" b="1" i="1" dirty="0">
                <a:solidFill>
                  <a:srgbClr val="00B0F0"/>
                </a:solidFill>
                <a:latin typeface="Times New Roman" panose="02020603050405020304" pitchFamily="18" charset="0"/>
                <a:cs typeface="Times New Roman" panose="02020603050405020304" pitchFamily="18" charset="0"/>
              </a:rPr>
              <a:t>Қасиетті жан </a:t>
            </a:r>
            <a:r>
              <a:rPr kumimoji="0" lang="kk-KZ" altLang="ru-RU" sz="2400" b="1" i="1" u="none" strike="noStrike" cap="none" normalizeH="0" baseline="0" dirty="0">
                <a:ln>
                  <a:noFill/>
                </a:ln>
                <a:solidFill>
                  <a:srgbClr val="00B0F0"/>
                </a:solidFill>
                <a:effectLst/>
                <a:latin typeface="Times New Roman" panose="02020603050405020304" pitchFamily="18" charset="0"/>
                <a:cs typeface="Times New Roman" panose="02020603050405020304" pitchFamily="18" charset="0"/>
              </a:rPr>
              <a:t>Жанашыр </a:t>
            </a:r>
            <a:r>
              <a:rPr kumimoji="0" lang="kk-KZ" altLang="ru-RU" sz="2400" b="0" i="1" u="none" strike="noStrike" cap="none" normalizeH="0" baseline="0" dirty="0">
                <a:ln>
                  <a:noFill/>
                </a:ln>
                <a:solidFill>
                  <a:srgbClr val="00B0F0"/>
                </a:solidFill>
                <a:effectLst/>
                <a:latin typeface="Times New Roman" panose="02020603050405020304" pitchFamily="18" charset="0"/>
                <a:cs typeface="Times New Roman" panose="02020603050405020304" pitchFamily="18" charset="0"/>
              </a:rPr>
              <a:t>	                                       </a:t>
            </a:r>
            <a:r>
              <a:rPr kumimoji="0" lang="kk-KZ" altLang="ru-RU" sz="2400" b="1" i="1" u="none" strike="noStrike" cap="none" normalizeH="0" baseline="0" dirty="0">
                <a:ln>
                  <a:noFill/>
                </a:ln>
                <a:solidFill>
                  <a:srgbClr val="00B0F0"/>
                </a:solidFill>
                <a:effectLst/>
                <a:latin typeface="Times New Roman" panose="02020603050405020304" pitchFamily="18" charset="0"/>
                <a:cs typeface="Times New Roman" panose="02020603050405020304" pitchFamily="18" charset="0"/>
              </a:rPr>
              <a:t>Иман жүзді </a:t>
            </a:r>
            <a:endParaRPr kumimoji="0" lang="kk-KZ" altLang="ru-RU" sz="2400" b="1" i="1" u="none" strike="noStrike" cap="none" normalizeH="0" baseline="0" dirty="0">
              <a:ln>
                <a:noFill/>
              </a:ln>
              <a:solidFill>
                <a:srgbClr val="00B0F0"/>
              </a:solidFill>
              <a:effectLst/>
            </a:endParaRPr>
          </a:p>
        </p:txBody>
      </p:sp>
      <p:pic>
        <p:nvPicPr>
          <p:cNvPr id="2060" name="Picture 12" descr="Әже өсиеті (байқау)"/>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8087" y="2761194"/>
            <a:ext cx="3710610" cy="37058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22904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4800" b="1" i="1" dirty="0"/>
              <a:t>              </a:t>
            </a:r>
            <a:r>
              <a:rPr lang="kk-KZ" sz="4800" b="1" i="1" dirty="0">
                <a:solidFill>
                  <a:srgbClr val="0070C0"/>
                </a:solidFill>
                <a:latin typeface="Bahnschrift SemiLight SemiConde" panose="020B0502040204020203" pitchFamily="34" charset="0"/>
                <a:cs typeface="Arial" panose="020B0604020202020204" pitchFamily="34" charset="0"/>
              </a:rPr>
              <a:t>Анықтама б</a:t>
            </a:r>
            <a:r>
              <a:rPr lang="kk-KZ" sz="4800" b="1" i="1" dirty="0">
                <a:solidFill>
                  <a:srgbClr val="0070C0"/>
                </a:solidFill>
                <a:latin typeface="Arial" panose="020B0604020202020204" pitchFamily="34" charset="0"/>
                <a:cs typeface="Arial" panose="020B0604020202020204" pitchFamily="34" charset="0"/>
              </a:rPr>
              <a:t>ұрышы </a:t>
            </a:r>
            <a:endParaRPr lang="ru-RU" sz="4800" b="1" i="1" dirty="0">
              <a:solidFill>
                <a:srgbClr val="0070C0"/>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677334" y="2160589"/>
            <a:ext cx="10480996" cy="3880773"/>
          </a:xfrm>
        </p:spPr>
        <p:txBody>
          <a:bodyPr/>
          <a:lstStyle/>
          <a:p>
            <a:r>
              <a:rPr lang="kk-KZ" sz="4000" b="1" i="1" dirty="0"/>
              <a:t>Эпизод –көркем шығарм</a:t>
            </a:r>
            <a:r>
              <a:rPr lang="ru-KZ" sz="4000" b="1" i="1" dirty="0"/>
              <a:t>а</a:t>
            </a:r>
            <a:r>
              <a:rPr lang="kk-KZ" sz="4000" b="1" i="1" dirty="0"/>
              <a:t> сюжетіндегі өз алдына мәні бар, өзара байланысқан оқиғаның бір бөлшегі, көрінісі</a:t>
            </a:r>
            <a:r>
              <a:rPr lang="kk-KZ" sz="4000" b="1" dirty="0"/>
              <a:t>. </a:t>
            </a:r>
            <a:endParaRPr lang="ru-RU" sz="4000" dirty="0"/>
          </a:p>
          <a:p>
            <a:endParaRPr lang="ru-RU" dirty="0"/>
          </a:p>
        </p:txBody>
      </p:sp>
    </p:spTree>
    <p:extLst>
      <p:ext uri="{BB962C8B-B14F-4D97-AF65-F5344CB8AC3E}">
        <p14:creationId xmlns:p14="http://schemas.microsoft.com/office/powerpoint/2010/main" val="15718090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1845129" y="5619069"/>
            <a:ext cx="9502320" cy="667430"/>
          </a:xfrm>
        </p:spPr>
        <p:txBody>
          <a:bodyPr>
            <a:normAutofit fontScale="90000"/>
          </a:bodyPr>
          <a:lstStyle/>
          <a:p>
            <a:br>
              <a:rPr lang="kk-KZ" b="1" dirty="0">
                <a:ln w="0"/>
                <a:solidFill>
                  <a:srgbClr val="FF0000"/>
                </a:solidFill>
                <a:effectLst>
                  <a:outerShdw blurRad="38100" dist="19050" dir="2700000" algn="tl" rotWithShape="0">
                    <a:schemeClr val="dk1">
                      <a:alpha val="40000"/>
                    </a:schemeClr>
                  </a:outerShdw>
                </a:effectLst>
                <a:latin typeface="Times New Roman" pitchFamily="18" charset="0"/>
                <a:cs typeface="Times New Roman" pitchFamily="18" charset="0"/>
              </a:rPr>
            </a:br>
            <a:endParaRPr lang="ru-RU" dirty="0"/>
          </a:p>
        </p:txBody>
      </p:sp>
      <p:sp>
        <p:nvSpPr>
          <p:cNvPr id="6" name="Текст 5"/>
          <p:cNvSpPr>
            <a:spLocks noGrp="1"/>
          </p:cNvSpPr>
          <p:nvPr>
            <p:ph type="body" idx="1"/>
          </p:nvPr>
        </p:nvSpPr>
        <p:spPr>
          <a:xfrm>
            <a:off x="831850" y="653143"/>
            <a:ext cx="10515600" cy="1289957"/>
          </a:xfrm>
        </p:spPr>
        <p:txBody>
          <a:bodyPr>
            <a:normAutofit/>
          </a:bodyPr>
          <a:lstStyle/>
          <a:p>
            <a:r>
              <a:rPr lang="kk-KZ" sz="1600" b="1" dirty="0">
                <a:solidFill>
                  <a:srgbClr val="0070C0"/>
                </a:solidFill>
                <a:latin typeface="Times New Roman" pitchFamily="18" charset="0"/>
                <a:cs typeface="Times New Roman" pitchFamily="18" charset="0"/>
              </a:rPr>
              <a:t>2 </a:t>
            </a:r>
            <a:r>
              <a:rPr lang="en-US" sz="1600" b="1" dirty="0">
                <a:solidFill>
                  <a:srgbClr val="0070C0"/>
                </a:solidFill>
                <a:latin typeface="Times New Roman" pitchFamily="18" charset="0"/>
                <a:cs typeface="Times New Roman" pitchFamily="18" charset="0"/>
              </a:rPr>
              <a:t>- </a:t>
            </a:r>
            <a:r>
              <a:rPr lang="kk-KZ" sz="1600" b="1" dirty="0">
                <a:solidFill>
                  <a:srgbClr val="0070C0"/>
                </a:solidFill>
                <a:latin typeface="Times New Roman" pitchFamily="18" charset="0"/>
                <a:cs typeface="Times New Roman" pitchFamily="18" charset="0"/>
              </a:rPr>
              <a:t>тапсырма.</a:t>
            </a:r>
            <a:r>
              <a:rPr lang="kk-KZ" sz="1600" b="1" dirty="0">
                <a:solidFill>
                  <a:srgbClr val="0070C0"/>
                </a:solidFill>
              </a:rPr>
              <a:t> </a:t>
            </a:r>
            <a:r>
              <a:rPr lang="kk-KZ" sz="1600" b="1" i="1" dirty="0">
                <a:solidFill>
                  <a:srgbClr val="0070C0"/>
                </a:solidFill>
                <a:latin typeface="Book Antiqua" panose="02040602050305030304" pitchFamily="18" charset="0"/>
              </a:rPr>
              <a:t>Адасқан үзінді әдісі. Бүгінгі «Нағыз әже қайда?» әңгімесінде Адасқан  бірнеше эпизодтарды ретімен  сәйкестендіріп , шығармадан құндылықтарға дәлел келтіріңіз.</a:t>
            </a:r>
            <a:endParaRPr lang="ru-RU" sz="1600" b="1" i="1" dirty="0">
              <a:solidFill>
                <a:srgbClr val="0070C0"/>
              </a:solidFill>
              <a:latin typeface="Book Antiqua" panose="02040602050305030304" pitchFamily="18" charset="0"/>
            </a:endParaRPr>
          </a:p>
          <a:p>
            <a:endParaRPr lang="ru-RU" dirty="0"/>
          </a:p>
        </p:txBody>
      </p:sp>
      <p:sp>
        <p:nvSpPr>
          <p:cNvPr id="7" name="Прямоугольник 6"/>
          <p:cNvSpPr/>
          <p:nvPr/>
        </p:nvSpPr>
        <p:spPr>
          <a:xfrm rot="10800000" flipV="1">
            <a:off x="622852" y="5031124"/>
            <a:ext cx="3957313" cy="400110"/>
          </a:xfrm>
          <a:prstGeom prst="rect">
            <a:avLst/>
          </a:prstGeom>
        </p:spPr>
        <p:txBody>
          <a:bodyPr wrap="square">
            <a:spAutoFit/>
          </a:bodyPr>
          <a:lstStyle/>
          <a:p>
            <a:r>
              <a:rPr lang="kk-KZ" sz="2000" b="1" dirty="0">
                <a:ln w="0"/>
                <a:solidFill>
                  <a:srgbClr val="002060"/>
                </a:solidFill>
                <a:effectLst>
                  <a:outerShdw blurRad="38100" dist="19050" dir="2700000" algn="tl" rotWithShape="0">
                    <a:schemeClr val="dk1">
                      <a:alpha val="40000"/>
                    </a:schemeClr>
                  </a:outerShdw>
                </a:effectLst>
                <a:latin typeface="Times New Roman" pitchFamily="18" charset="0"/>
                <a:cs typeface="Times New Roman" pitchFamily="18" charset="0"/>
              </a:rPr>
              <a:t>Дескриптор</a:t>
            </a:r>
            <a:endParaRPr lang="ru-RU" sz="2000" b="1" dirty="0">
              <a:ln w="0"/>
              <a:solidFill>
                <a:srgbClr val="002060"/>
              </a:solidFill>
              <a:effectLst>
                <a:outerShdw blurRad="38100" dist="19050" dir="2700000" algn="tl" rotWithShape="0">
                  <a:schemeClr val="dk1">
                    <a:alpha val="40000"/>
                  </a:schemeClr>
                </a:outerShdw>
              </a:effectLst>
            </a:endParaRPr>
          </a:p>
        </p:txBody>
      </p:sp>
      <p:sp>
        <p:nvSpPr>
          <p:cNvPr id="8" name="Прямоугольник 7"/>
          <p:cNvSpPr/>
          <p:nvPr/>
        </p:nvSpPr>
        <p:spPr>
          <a:xfrm rot="10800000" flipV="1">
            <a:off x="831850" y="5649847"/>
            <a:ext cx="8165194" cy="584775"/>
          </a:xfrm>
          <a:prstGeom prst="rect">
            <a:avLst/>
          </a:prstGeom>
        </p:spPr>
        <p:txBody>
          <a:bodyPr wrap="square">
            <a:spAutoFit/>
          </a:bodyPr>
          <a:lstStyle/>
          <a:p>
            <a:pPr marL="342900" indent="-342900">
              <a:buFont typeface="Wingdings" panose="05000000000000000000" pitchFamily="2" charset="2"/>
              <a:buChar char="ü"/>
            </a:pPr>
            <a:r>
              <a:rPr lang="kk-KZ" sz="1600" dirty="0">
                <a:solidFill>
                  <a:srgbClr val="002060"/>
                </a:solidFill>
                <a:latin typeface="Times New Roman" panose="02020603050405020304" pitchFamily="18" charset="0"/>
                <a:ea typeface="Calibri" panose="020F0502020204030204" pitchFamily="34" charset="0"/>
                <a:cs typeface="Arial" panose="020B0604020202020204" pitchFamily="34" charset="0"/>
              </a:rPr>
              <a:t>шығармадан эпизодтарды анықтайды;</a:t>
            </a:r>
            <a:endParaRPr lang="ru-KZ" sz="1600" dirty="0">
              <a:solidFill>
                <a:srgbClr val="002060"/>
              </a:solidFill>
              <a:latin typeface="Arial" panose="020B0604020202020204" pitchFamily="34" charset="0"/>
              <a:ea typeface="Calibri" panose="020F0502020204030204" pitchFamily="34" charset="0"/>
            </a:endParaRPr>
          </a:p>
          <a:p>
            <a:pPr marL="342900" indent="-342900">
              <a:buFont typeface="Wingdings" panose="05000000000000000000" pitchFamily="2" charset="2"/>
              <a:buChar char="ü"/>
            </a:pPr>
            <a:r>
              <a:rPr lang="kk-KZ" sz="1600" dirty="0">
                <a:solidFill>
                  <a:srgbClr val="002060"/>
                </a:solidFill>
                <a:latin typeface="Times New Roman" panose="02020603050405020304" pitchFamily="18" charset="0"/>
                <a:ea typeface="Calibri" panose="020F0502020204030204" pitchFamily="34" charset="0"/>
                <a:cs typeface="Arial" panose="020B0604020202020204" pitchFamily="34" charset="0"/>
              </a:rPr>
              <a:t>берілген құндылықтарына сай  эпизодтарды кестеге сәйкестендіреді</a:t>
            </a:r>
            <a:endParaRPr lang="ru-KZ" sz="1600" dirty="0">
              <a:solidFill>
                <a:srgbClr val="002060"/>
              </a:solidFill>
              <a:latin typeface="Arial" panose="020B0604020202020204" pitchFamily="34" charset="0"/>
              <a:ea typeface="Calibri" panose="020F0502020204030204" pitchFamily="34" charset="0"/>
            </a:endParaRPr>
          </a:p>
        </p:txBody>
      </p:sp>
      <p:graphicFrame>
        <p:nvGraphicFramePr>
          <p:cNvPr id="9" name="Таблица 8"/>
          <p:cNvGraphicFramePr>
            <a:graphicFrameLocks noGrp="1"/>
          </p:cNvGraphicFramePr>
          <p:nvPr>
            <p:extLst>
              <p:ext uri="{D42A27DB-BD31-4B8C-83A1-F6EECF244321}">
                <p14:modId xmlns:p14="http://schemas.microsoft.com/office/powerpoint/2010/main" val="1694711558"/>
              </p:ext>
            </p:extLst>
          </p:nvPr>
        </p:nvGraphicFramePr>
        <p:xfrm>
          <a:off x="831850" y="1672489"/>
          <a:ext cx="9178472" cy="3358636"/>
        </p:xfrm>
        <a:graphic>
          <a:graphicData uri="http://schemas.openxmlformats.org/drawingml/2006/table">
            <a:tbl>
              <a:tblPr firstRow="1" bandRow="1">
                <a:tableStyleId>{E8B1032C-EA38-4F05-BA0D-38AFFFC7BED3}</a:tableStyleId>
              </a:tblPr>
              <a:tblGrid>
                <a:gridCol w="3266621">
                  <a:extLst>
                    <a:ext uri="{9D8B030D-6E8A-4147-A177-3AD203B41FA5}">
                      <a16:colId xmlns:a16="http://schemas.microsoft.com/office/drawing/2014/main" val="211776430"/>
                    </a:ext>
                  </a:extLst>
                </a:gridCol>
                <a:gridCol w="5911851">
                  <a:extLst>
                    <a:ext uri="{9D8B030D-6E8A-4147-A177-3AD203B41FA5}">
                      <a16:colId xmlns:a16="http://schemas.microsoft.com/office/drawing/2014/main" val="37910595"/>
                    </a:ext>
                  </a:extLst>
                </a:gridCol>
              </a:tblGrid>
              <a:tr h="378873">
                <a:tc>
                  <a:txBody>
                    <a:bodyPr/>
                    <a:lstStyle/>
                    <a:p>
                      <a:pPr algn="ctr"/>
                      <a:r>
                        <a:rPr lang="kk-KZ" sz="1400" dirty="0">
                          <a:solidFill>
                            <a:srgbClr val="002060"/>
                          </a:solidFill>
                          <a:latin typeface="Times New Roman" panose="02020603050405020304" pitchFamily="18" charset="0"/>
                          <a:cs typeface="Times New Roman" panose="02020603050405020304" pitchFamily="18" charset="0"/>
                        </a:rPr>
                        <a:t>Құндылық </a:t>
                      </a:r>
                      <a:endParaRPr lang="ru-RU" sz="1400" dirty="0">
                        <a:solidFill>
                          <a:srgbClr val="002060"/>
                        </a:solidFill>
                        <a:latin typeface="Times New Roman" pitchFamily="18" charset="0"/>
                        <a:cs typeface="Times New Roman" pitchFamily="18" charset="0"/>
                      </a:endParaRPr>
                    </a:p>
                  </a:txBody>
                  <a:tcPr/>
                </a:tc>
                <a:tc>
                  <a:txBody>
                    <a:bodyPr/>
                    <a:lstStyle/>
                    <a:p>
                      <a:pPr algn="ctr"/>
                      <a:r>
                        <a:rPr lang="kk-KZ" sz="1400" dirty="0">
                          <a:solidFill>
                            <a:srgbClr val="002060"/>
                          </a:solidFill>
                          <a:latin typeface="Times New Roman" panose="02020603050405020304" pitchFamily="18" charset="0"/>
                          <a:cs typeface="Times New Roman" panose="02020603050405020304" pitchFamily="18" charset="0"/>
                        </a:rPr>
                        <a:t>Эпизод </a:t>
                      </a:r>
                      <a:endParaRPr lang="ru-RU" sz="1400" dirty="0">
                        <a:solidFill>
                          <a:srgbClr val="002060"/>
                        </a:solidFill>
                        <a:latin typeface="Times New Roman" pitchFamily="18" charset="0"/>
                        <a:cs typeface="Times New Roman" pitchFamily="18" charset="0"/>
                      </a:endParaRPr>
                    </a:p>
                  </a:txBody>
                  <a:tcPr/>
                </a:tc>
                <a:extLst>
                  <a:ext uri="{0D108BD9-81ED-4DB2-BD59-A6C34878D82A}">
                    <a16:rowId xmlns:a16="http://schemas.microsoft.com/office/drawing/2014/main" val="1914263066"/>
                  </a:ext>
                </a:extLst>
              </a:tr>
              <a:tr h="1175710">
                <a:tc>
                  <a:txBody>
                    <a:bodyPr/>
                    <a:lstStyle/>
                    <a:p>
                      <a:r>
                        <a:rPr lang="kk-KZ" sz="1400" dirty="0">
                          <a:solidFill>
                            <a:srgbClr val="002060"/>
                          </a:solidFill>
                          <a:latin typeface="Times New Roman" panose="02020603050405020304" pitchFamily="18" charset="0"/>
                          <a:cs typeface="Times New Roman" panose="02020603050405020304" pitchFamily="18" charset="0"/>
                        </a:rPr>
                        <a:t>1.Қамқорлық</a:t>
                      </a:r>
                      <a:endParaRPr lang="ru-RU" sz="1400" dirty="0">
                        <a:solidFill>
                          <a:srgbClr val="002060"/>
                        </a:solidFill>
                        <a:latin typeface="Times New Roman" pitchFamily="18" charset="0"/>
                        <a:cs typeface="Times New Roman" pitchFamily="18"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kk-KZ" sz="1400" dirty="0">
                          <a:solidFill>
                            <a:srgbClr val="002060"/>
                          </a:solidFill>
                          <a:latin typeface="Times New Roman" panose="02020603050405020304" pitchFamily="18" charset="0"/>
                          <a:cs typeface="Times New Roman" panose="02020603050405020304" pitchFamily="18" charset="0"/>
                        </a:rPr>
                        <a:t>1.</a:t>
                      </a:r>
                      <a:r>
                        <a:rPr lang="kk-KZ" sz="1400" b="1" i="1" kern="1200" dirty="0">
                          <a:solidFill>
                            <a:srgbClr val="0070C0"/>
                          </a:solidFill>
                          <a:effectLst/>
                          <a:latin typeface="+mn-lt"/>
                          <a:ea typeface="+mn-ea"/>
                          <a:cs typeface="+mn-cs"/>
                        </a:rPr>
                        <a:t> </a:t>
                      </a:r>
                      <a:r>
                        <a:rPr lang="kk-KZ" sz="1400" b="1" i="1" kern="1200" dirty="0">
                          <a:solidFill>
                            <a:srgbClr val="0070C0"/>
                          </a:solidFill>
                          <a:effectLst/>
                          <a:latin typeface="Times New Roman" panose="02020603050405020304" pitchFamily="18" charset="0"/>
                          <a:ea typeface="+mn-ea"/>
                          <a:cs typeface="Times New Roman" panose="02020603050405020304" pitchFamily="18" charset="0"/>
                        </a:rPr>
                        <a:t>Өзі ылғи шаруа істеп, күйбеңдейді де жүреді. Тіпті ештеңе істемегенің өзінде  басына аппақ кимешегі,үстіне қамзол  киіп алып, ескі мақаммен ыңылдап ән айтып, ұршық иіріп отырады...  Мен болсам әжемнің бүйіріне басымды тығып,еш алаңсыз ірімшік жеп жатыр екенмін</a:t>
                      </a:r>
                      <a:endParaRPr lang="kk-KZ" sz="1400" b="1" i="1" baseline="0" dirty="0">
                        <a:solidFill>
                          <a:srgbClr val="0070C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121148113"/>
                  </a:ext>
                </a:extLst>
              </a:tr>
              <a:tr h="859173">
                <a:tc>
                  <a:txBody>
                    <a:bodyPr/>
                    <a:lstStyle/>
                    <a:p>
                      <a:r>
                        <a:rPr lang="kk-KZ" sz="1400" dirty="0">
                          <a:solidFill>
                            <a:srgbClr val="002060"/>
                          </a:solidFill>
                          <a:latin typeface="Times New Roman" panose="02020603050405020304" pitchFamily="18" charset="0"/>
                          <a:cs typeface="Times New Roman" panose="02020603050405020304" pitchFamily="18" charset="0"/>
                        </a:rPr>
                        <a:t>2.</a:t>
                      </a:r>
                      <a:r>
                        <a:rPr lang="ru-KZ" sz="1400" dirty="0" err="1">
                          <a:solidFill>
                            <a:srgbClr val="002060"/>
                          </a:solidFill>
                          <a:latin typeface="Times New Roman" panose="02020603050405020304" pitchFamily="18" charset="0"/>
                          <a:cs typeface="Times New Roman" panose="02020603050405020304" pitchFamily="18" charset="0"/>
                        </a:rPr>
                        <a:t>Мейірімділік</a:t>
                      </a:r>
                      <a:endParaRPr lang="ru-RU" sz="1400" dirty="0">
                        <a:solidFill>
                          <a:srgbClr val="002060"/>
                        </a:solidFill>
                        <a:latin typeface="Times New Roman" pitchFamily="18" charset="0"/>
                        <a:cs typeface="Times New Roman" pitchFamily="18" charset="0"/>
                      </a:endParaRPr>
                    </a:p>
                  </a:txBody>
                  <a:tcPr/>
                </a:tc>
                <a:tc>
                  <a:txBody>
                    <a:bodyPr/>
                    <a:lstStyle/>
                    <a:p>
                      <a:r>
                        <a:rPr lang="kk-KZ" sz="1400" dirty="0">
                          <a:solidFill>
                            <a:srgbClr val="002060"/>
                          </a:solidFill>
                          <a:latin typeface="Times New Roman" panose="02020603050405020304" pitchFamily="18" charset="0"/>
                          <a:cs typeface="Times New Roman" panose="02020603050405020304" pitchFamily="18" charset="0"/>
                        </a:rPr>
                        <a:t>2.</a:t>
                      </a:r>
                      <a:r>
                        <a:rPr lang="kk-KZ" sz="1400" b="0" i="1" kern="1200" baseline="0" dirty="0">
                          <a:solidFill>
                            <a:srgbClr val="002060"/>
                          </a:solidFill>
                          <a:effectLst/>
                          <a:latin typeface="Times New Roman" panose="02020603050405020304" pitchFamily="18" charset="0"/>
                          <a:ea typeface="+mn-ea"/>
                          <a:cs typeface="Times New Roman" panose="02020603050405020304" pitchFamily="18" charset="0"/>
                        </a:rPr>
                        <a:t> </a:t>
                      </a:r>
                      <a:r>
                        <a:rPr lang="kk-KZ" sz="1400" b="1" i="1" kern="1200" dirty="0">
                          <a:solidFill>
                            <a:srgbClr val="0070C0"/>
                          </a:solidFill>
                          <a:effectLst/>
                          <a:latin typeface="Times New Roman" panose="02020603050405020304" pitchFamily="18" charset="0"/>
                          <a:ea typeface="+mn-ea"/>
                          <a:cs typeface="Times New Roman" panose="02020603050405020304" pitchFamily="18" charset="0"/>
                        </a:rPr>
                        <a:t>Бар тәт</a:t>
                      </a:r>
                      <a:r>
                        <a:rPr lang="ru-KZ" sz="1400" b="1" i="1" kern="1200" dirty="0">
                          <a:solidFill>
                            <a:srgbClr val="0070C0"/>
                          </a:solidFill>
                          <a:effectLst/>
                          <a:latin typeface="Times New Roman" panose="02020603050405020304" pitchFamily="18" charset="0"/>
                          <a:ea typeface="+mn-ea"/>
                          <a:cs typeface="Times New Roman" panose="02020603050405020304" pitchFamily="18" charset="0"/>
                        </a:rPr>
                        <a:t>т</a:t>
                      </a:r>
                      <a:r>
                        <a:rPr lang="kk-KZ" sz="1400" b="1" i="1" kern="1200" dirty="0">
                          <a:solidFill>
                            <a:srgbClr val="0070C0"/>
                          </a:solidFill>
                          <a:effectLst/>
                          <a:latin typeface="Times New Roman" panose="02020603050405020304" pitchFamily="18" charset="0"/>
                          <a:ea typeface="+mn-ea"/>
                          <a:cs typeface="Times New Roman" panose="02020603050405020304" pitchFamily="18" charset="0"/>
                        </a:rPr>
                        <a:t>ісін аузыңа тосып, жылы, жұмсақ , әрі жанашырлық, қамқорлық танытады. Ешкімге ешқашан ұрыспайды ,ұрса қалса орнымен, теріс қылығыңа өзің </a:t>
                      </a:r>
                      <a:r>
                        <a:rPr lang="ru-KZ" sz="1400" b="1" i="1" kern="1200" dirty="0">
                          <a:solidFill>
                            <a:srgbClr val="0070C0"/>
                          </a:solidFill>
                          <a:effectLst/>
                          <a:latin typeface="Times New Roman" panose="02020603050405020304" pitchFamily="18" charset="0"/>
                          <a:ea typeface="+mn-ea"/>
                          <a:cs typeface="Times New Roman" panose="02020603050405020304" pitchFamily="18" charset="0"/>
                        </a:rPr>
                        <a:t>ұ</a:t>
                      </a:r>
                      <a:r>
                        <a:rPr lang="kk-KZ" sz="1400" b="1" i="1" kern="1200" dirty="0">
                          <a:solidFill>
                            <a:srgbClr val="0070C0"/>
                          </a:solidFill>
                          <a:effectLst/>
                          <a:latin typeface="Times New Roman" panose="02020603050405020304" pitchFamily="18" charset="0"/>
                          <a:ea typeface="+mn-ea"/>
                          <a:cs typeface="Times New Roman" panose="02020603050405020304" pitchFamily="18" charset="0"/>
                        </a:rPr>
                        <a:t>ялатындай етіп ұрсады</a:t>
                      </a:r>
                      <a:r>
                        <a:rPr lang="kk-KZ" sz="1400" b="1" i="1" kern="1200" dirty="0">
                          <a:solidFill>
                            <a:srgbClr val="0070C0"/>
                          </a:solidFill>
                          <a:effectLst/>
                          <a:latin typeface="+mn-lt"/>
                          <a:ea typeface="+mn-ea"/>
                          <a:cs typeface="+mn-cs"/>
                        </a:rPr>
                        <a:t>.</a:t>
                      </a:r>
                      <a:endParaRPr lang="ru-RU" sz="1400" dirty="0">
                        <a:solidFill>
                          <a:srgbClr val="002060"/>
                        </a:solidFill>
                        <a:latin typeface="Times New Roman" pitchFamily="18" charset="0"/>
                        <a:cs typeface="Times New Roman" pitchFamily="18" charset="0"/>
                      </a:endParaRPr>
                    </a:p>
                  </a:txBody>
                  <a:tcPr/>
                </a:tc>
                <a:extLst>
                  <a:ext uri="{0D108BD9-81ED-4DB2-BD59-A6C34878D82A}">
                    <a16:rowId xmlns:a16="http://schemas.microsoft.com/office/drawing/2014/main" val="2586758230"/>
                  </a:ext>
                </a:extLst>
              </a:tr>
              <a:tr h="878376">
                <a:tc>
                  <a:txBody>
                    <a:bodyPr/>
                    <a:lstStyle/>
                    <a:p>
                      <a:r>
                        <a:rPr lang="kk-KZ" sz="1400" dirty="0">
                          <a:solidFill>
                            <a:srgbClr val="002060"/>
                          </a:solidFill>
                          <a:latin typeface="Times New Roman" panose="02020603050405020304" pitchFamily="18" charset="0"/>
                          <a:cs typeface="Times New Roman" panose="02020603050405020304" pitchFamily="18" charset="0"/>
                        </a:rPr>
                        <a:t>3.Еңбекқорлық</a:t>
                      </a:r>
                      <a:endParaRPr lang="ru-RU" sz="1400" dirty="0">
                        <a:solidFill>
                          <a:srgbClr val="002060"/>
                        </a:solidFill>
                        <a:latin typeface="Times New Roman" pitchFamily="18" charset="0"/>
                        <a:cs typeface="Times New Roman" pitchFamily="18"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kk-KZ" sz="1400" dirty="0">
                          <a:solidFill>
                            <a:srgbClr val="002060"/>
                          </a:solidFill>
                          <a:latin typeface="Times New Roman" panose="02020603050405020304" pitchFamily="18" charset="0"/>
                          <a:cs typeface="Times New Roman" panose="02020603050405020304" pitchFamily="18" charset="0"/>
                        </a:rPr>
                        <a:t>3.</a:t>
                      </a:r>
                      <a:r>
                        <a:rPr lang="kk-KZ" sz="1400" b="1" i="1" kern="1200" dirty="0">
                          <a:solidFill>
                            <a:srgbClr val="0070C0"/>
                          </a:solidFill>
                          <a:effectLst/>
                          <a:latin typeface="Times New Roman" panose="02020603050405020304" pitchFamily="18" charset="0"/>
                          <a:ea typeface="+mn-ea"/>
                          <a:cs typeface="Times New Roman" panose="02020603050405020304" pitchFamily="18" charset="0"/>
                        </a:rPr>
                        <a:t> Өзі мейрімді де а</a:t>
                      </a:r>
                      <a:r>
                        <a:rPr lang="ru-KZ" sz="1400" b="1" i="1" kern="1200" dirty="0">
                          <a:solidFill>
                            <a:srgbClr val="0070C0"/>
                          </a:solidFill>
                          <a:effectLst/>
                          <a:latin typeface="Times New Roman" panose="02020603050405020304" pitchFamily="18" charset="0"/>
                          <a:ea typeface="+mn-ea"/>
                          <a:cs typeface="Times New Roman" panose="02020603050405020304" pitchFamily="18" charset="0"/>
                        </a:rPr>
                        <a:t>қ</a:t>
                      </a:r>
                      <a:r>
                        <a:rPr lang="kk-KZ" sz="1400" b="1" i="1" kern="1200" dirty="0">
                          <a:solidFill>
                            <a:srgbClr val="0070C0"/>
                          </a:solidFill>
                          <a:effectLst/>
                          <a:latin typeface="Times New Roman" panose="02020603050405020304" pitchFamily="18" charset="0"/>
                          <a:ea typeface="+mn-ea"/>
                          <a:cs typeface="Times New Roman" panose="02020603050405020304" pitchFamily="18" charset="0"/>
                        </a:rPr>
                        <a:t>ылды адам. Үні де,қолыда көзқарасыда жұмсақ жұрттың бәрімен:»Қарағым, айналайын», -деп жылы сөйлесетін иман жүзді қария.</a:t>
                      </a:r>
                      <a:endParaRPr lang="kk-KZ" sz="1400" b="1" i="1" baseline="0" dirty="0">
                        <a:solidFill>
                          <a:srgbClr val="0070C0"/>
                        </a:solidFill>
                        <a:latin typeface="Times New Roman" panose="02020603050405020304" pitchFamily="18" charset="0"/>
                        <a:cs typeface="Times New Roman" panose="02020603050405020304" pitchFamily="18" charset="0"/>
                      </a:endParaRPr>
                    </a:p>
                    <a:p>
                      <a:endParaRPr lang="ru-RU" sz="1400" dirty="0">
                        <a:solidFill>
                          <a:srgbClr val="002060"/>
                        </a:solidFill>
                        <a:latin typeface="Times New Roman" pitchFamily="18" charset="0"/>
                        <a:cs typeface="Times New Roman" pitchFamily="18" charset="0"/>
                      </a:endParaRPr>
                    </a:p>
                  </a:txBody>
                  <a:tcPr/>
                </a:tc>
                <a:extLst>
                  <a:ext uri="{0D108BD9-81ED-4DB2-BD59-A6C34878D82A}">
                    <a16:rowId xmlns:a16="http://schemas.microsoft.com/office/drawing/2014/main" val="3917312452"/>
                  </a:ext>
                </a:extLst>
              </a:tr>
            </a:tbl>
          </a:graphicData>
        </a:graphic>
      </p:graphicFrame>
    </p:spTree>
    <p:extLst>
      <p:ext uri="{BB962C8B-B14F-4D97-AF65-F5344CB8AC3E}">
        <p14:creationId xmlns:p14="http://schemas.microsoft.com/office/powerpoint/2010/main" val="17101582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212036"/>
            <a:ext cx="10515600" cy="437322"/>
          </a:xfrm>
        </p:spPr>
        <p:txBody>
          <a:bodyPr>
            <a:normAutofit fontScale="90000"/>
          </a:bodyPr>
          <a:lstStyle/>
          <a:p>
            <a:r>
              <a:rPr lang="kk-KZ" b="1" dirty="0">
                <a:ln w="0"/>
                <a:solidFill>
                  <a:srgbClr val="FF0000"/>
                </a:solidFill>
                <a:effectLst>
                  <a:outerShdw blurRad="38100" dist="19050" dir="2700000" algn="tl" rotWithShape="0">
                    <a:schemeClr val="dk1">
                      <a:alpha val="40000"/>
                    </a:schemeClr>
                  </a:outerShdw>
                </a:effectLst>
                <a:latin typeface="Times New Roman" pitchFamily="18" charset="0"/>
                <a:cs typeface="Times New Roman" pitchFamily="18" charset="0"/>
              </a:rPr>
              <a:t>  </a:t>
            </a:r>
            <a:br>
              <a:rPr lang="kk-KZ" b="1" dirty="0">
                <a:ln w="0"/>
                <a:solidFill>
                  <a:srgbClr val="FF0000"/>
                </a:solidFill>
                <a:effectLst>
                  <a:outerShdw blurRad="38100" dist="19050" dir="2700000" algn="tl" rotWithShape="0">
                    <a:schemeClr val="dk1">
                      <a:alpha val="40000"/>
                    </a:schemeClr>
                  </a:outerShdw>
                </a:effectLst>
                <a:latin typeface="Times New Roman" pitchFamily="18" charset="0"/>
                <a:cs typeface="Times New Roman" pitchFamily="18" charset="0"/>
              </a:rPr>
            </a:br>
            <a:r>
              <a:rPr lang="kk-KZ" sz="4400" b="1" dirty="0">
                <a:ln w="0"/>
                <a:solidFill>
                  <a:srgbClr val="FF0000"/>
                </a:solidFill>
                <a:effectLst>
                  <a:outerShdw blurRad="38100" dist="19050" dir="2700000" algn="tl" rotWithShape="0">
                    <a:schemeClr val="dk1">
                      <a:alpha val="40000"/>
                    </a:schemeClr>
                  </a:outerShdw>
                </a:effectLst>
                <a:latin typeface="Times New Roman" pitchFamily="18" charset="0"/>
                <a:cs typeface="Times New Roman" pitchFamily="18" charset="0"/>
              </a:rPr>
              <a:t>Өзіңді тексер!</a:t>
            </a:r>
            <a:endParaRPr lang="ru-RU" sz="4400" dirty="0"/>
          </a:p>
        </p:txBody>
      </p:sp>
      <p:sp>
        <p:nvSpPr>
          <p:cNvPr id="6" name="Текст 5"/>
          <p:cNvSpPr>
            <a:spLocks noGrp="1"/>
          </p:cNvSpPr>
          <p:nvPr>
            <p:ph type="body" idx="1"/>
          </p:nvPr>
        </p:nvSpPr>
        <p:spPr>
          <a:xfrm>
            <a:off x="456293" y="4213905"/>
            <a:ext cx="1225550" cy="1386794"/>
          </a:xfrm>
        </p:spPr>
        <p:txBody>
          <a:bodyPr>
            <a:normAutofit/>
          </a:bodyPr>
          <a:lstStyle/>
          <a:p>
            <a:pPr fontAlgn="t"/>
            <a:endParaRPr lang="kk-KZ" b="1" dirty="0"/>
          </a:p>
          <a:p>
            <a:pPr fontAlgn="t"/>
            <a:endParaRPr lang="ru-RU" dirty="0"/>
          </a:p>
        </p:txBody>
      </p:sp>
      <p:graphicFrame>
        <p:nvGraphicFramePr>
          <p:cNvPr id="3" name="Таблица 2"/>
          <p:cNvGraphicFramePr>
            <a:graphicFrameLocks noGrp="1"/>
          </p:cNvGraphicFramePr>
          <p:nvPr>
            <p:extLst>
              <p:ext uri="{D42A27DB-BD31-4B8C-83A1-F6EECF244321}">
                <p14:modId xmlns:p14="http://schemas.microsoft.com/office/powerpoint/2010/main" val="3791779391"/>
              </p:ext>
            </p:extLst>
          </p:nvPr>
        </p:nvGraphicFramePr>
        <p:xfrm>
          <a:off x="159026" y="1112572"/>
          <a:ext cx="11082406" cy="4531316"/>
        </p:xfrm>
        <a:graphic>
          <a:graphicData uri="http://schemas.openxmlformats.org/drawingml/2006/table">
            <a:tbl>
              <a:tblPr/>
              <a:tblGrid>
                <a:gridCol w="4702292">
                  <a:extLst>
                    <a:ext uri="{9D8B030D-6E8A-4147-A177-3AD203B41FA5}">
                      <a16:colId xmlns:a16="http://schemas.microsoft.com/office/drawing/2014/main" val="1824218240"/>
                    </a:ext>
                  </a:extLst>
                </a:gridCol>
                <a:gridCol w="6380114">
                  <a:extLst>
                    <a:ext uri="{9D8B030D-6E8A-4147-A177-3AD203B41FA5}">
                      <a16:colId xmlns:a16="http://schemas.microsoft.com/office/drawing/2014/main" val="659731637"/>
                    </a:ext>
                  </a:extLst>
                </a:gridCol>
              </a:tblGrid>
              <a:tr h="365812">
                <a:tc>
                  <a:txBody>
                    <a:bodyPr/>
                    <a:lstStyle/>
                    <a:p>
                      <a:pPr algn="ctr"/>
                      <a:r>
                        <a:rPr lang="kk-KZ" sz="2000">
                          <a:solidFill>
                            <a:srgbClr val="002060"/>
                          </a:solidFill>
                          <a:latin typeface="Times New Roman" panose="02020603050405020304" pitchFamily="18" charset="0"/>
                          <a:cs typeface="Times New Roman" panose="02020603050405020304" pitchFamily="18" charset="0"/>
                        </a:rPr>
                        <a:t>Құндылық </a:t>
                      </a:r>
                      <a:endParaRPr lang="ru-RU" sz="2000" dirty="0">
                        <a:solidFill>
                          <a:srgbClr val="002060"/>
                        </a:solidFill>
                        <a:latin typeface="Times New Roman" pitchFamily="18" charset="0"/>
                        <a:cs typeface="Times New Roman" pitchFamily="18" charset="0"/>
                      </a:endParaRPr>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tcPr>
                </a:tc>
                <a:tc>
                  <a:txBody>
                    <a:bodyPr/>
                    <a:lstStyle/>
                    <a:p>
                      <a:pPr algn="ctr"/>
                      <a:r>
                        <a:rPr lang="kk-KZ" sz="2000" dirty="0">
                          <a:solidFill>
                            <a:srgbClr val="002060"/>
                          </a:solidFill>
                          <a:latin typeface="Times New Roman" panose="02020603050405020304" pitchFamily="18" charset="0"/>
                          <a:cs typeface="Times New Roman" panose="02020603050405020304" pitchFamily="18" charset="0"/>
                        </a:rPr>
                        <a:t>Эпизод </a:t>
                      </a:r>
                      <a:endParaRPr lang="ru-RU" sz="2000" dirty="0">
                        <a:solidFill>
                          <a:srgbClr val="002060"/>
                        </a:solidFill>
                        <a:latin typeface="Times New Roman" pitchFamily="18" charset="0"/>
                        <a:cs typeface="Times New Roman" pitchFamily="18" charset="0"/>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43568772"/>
                  </a:ext>
                </a:extLst>
              </a:tr>
              <a:tr h="1243807">
                <a:tc>
                  <a:txBody>
                    <a:bodyPr/>
                    <a:lstStyle/>
                    <a:p>
                      <a:r>
                        <a:rPr lang="kk-KZ" sz="2000" b="1" dirty="0">
                          <a:solidFill>
                            <a:srgbClr val="002060"/>
                          </a:solidFill>
                          <a:latin typeface="Times New Roman" panose="02020603050405020304" pitchFamily="18" charset="0"/>
                          <a:cs typeface="Times New Roman" panose="02020603050405020304" pitchFamily="18" charset="0"/>
                        </a:rPr>
                        <a:t>Қамқорлық</a:t>
                      </a:r>
                      <a:endParaRPr lang="ru-RU" sz="2000" b="1" dirty="0">
                        <a:solidFill>
                          <a:srgbClr val="002060"/>
                        </a:solidFill>
                        <a:latin typeface="Times New Roman" pitchFamily="18" charset="0"/>
                        <a:cs typeface="Times New Roman" pitchFamily="18" charset="0"/>
                      </a:endParaRPr>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800" b="0" i="1" kern="1200" baseline="0" dirty="0">
                          <a:solidFill>
                            <a:srgbClr val="002060"/>
                          </a:solidFill>
                          <a:effectLst/>
                          <a:latin typeface="Times New Roman" panose="02020603050405020304" pitchFamily="18" charset="0"/>
                          <a:ea typeface="+mn-ea"/>
                          <a:cs typeface="Times New Roman" panose="02020603050405020304" pitchFamily="18" charset="0"/>
                        </a:rPr>
                        <a:t>     </a:t>
                      </a:r>
                      <a:r>
                        <a:rPr lang="kk-KZ" sz="1800" b="1" i="1" kern="1200" dirty="0">
                          <a:solidFill>
                            <a:srgbClr val="0070C0"/>
                          </a:solidFill>
                          <a:effectLst/>
                          <a:latin typeface="Times New Roman" panose="02020603050405020304" pitchFamily="18" charset="0"/>
                          <a:ea typeface="+mn-ea"/>
                          <a:cs typeface="Times New Roman" panose="02020603050405020304" pitchFamily="18" charset="0"/>
                        </a:rPr>
                        <a:t>Бар тәт</a:t>
                      </a:r>
                      <a:r>
                        <a:rPr lang="ru-KZ" sz="1800" b="1" i="1" kern="1200" dirty="0">
                          <a:solidFill>
                            <a:srgbClr val="0070C0"/>
                          </a:solidFill>
                          <a:effectLst/>
                          <a:latin typeface="Times New Roman" panose="02020603050405020304" pitchFamily="18" charset="0"/>
                          <a:ea typeface="+mn-ea"/>
                          <a:cs typeface="Times New Roman" panose="02020603050405020304" pitchFamily="18" charset="0"/>
                        </a:rPr>
                        <a:t>т</a:t>
                      </a:r>
                      <a:r>
                        <a:rPr lang="kk-KZ" sz="1800" b="1" i="1" kern="1200" dirty="0">
                          <a:solidFill>
                            <a:srgbClr val="0070C0"/>
                          </a:solidFill>
                          <a:effectLst/>
                          <a:latin typeface="Times New Roman" panose="02020603050405020304" pitchFamily="18" charset="0"/>
                          <a:ea typeface="+mn-ea"/>
                          <a:cs typeface="Times New Roman" panose="02020603050405020304" pitchFamily="18" charset="0"/>
                        </a:rPr>
                        <a:t>ісін аузыңа тосып, жылы, жұмсақ , әрі жанашырлық, қамқорлық танытады. Ешкімге ешқашан ұрыспайды ,ұрса қалса орнымен, теріс қылығыңа өзің </a:t>
                      </a:r>
                      <a:r>
                        <a:rPr lang="ru-KZ" sz="1800" b="1" i="1" kern="1200" dirty="0">
                          <a:solidFill>
                            <a:srgbClr val="0070C0"/>
                          </a:solidFill>
                          <a:effectLst/>
                          <a:latin typeface="Times New Roman" panose="02020603050405020304" pitchFamily="18" charset="0"/>
                          <a:ea typeface="+mn-ea"/>
                          <a:cs typeface="Times New Roman" panose="02020603050405020304" pitchFamily="18" charset="0"/>
                        </a:rPr>
                        <a:t>ұ</a:t>
                      </a:r>
                      <a:r>
                        <a:rPr lang="kk-KZ" sz="1800" b="1" i="1" kern="1200" dirty="0">
                          <a:solidFill>
                            <a:srgbClr val="0070C0"/>
                          </a:solidFill>
                          <a:effectLst/>
                          <a:latin typeface="Times New Roman" panose="02020603050405020304" pitchFamily="18" charset="0"/>
                          <a:ea typeface="+mn-ea"/>
                          <a:cs typeface="Times New Roman" panose="02020603050405020304" pitchFamily="18" charset="0"/>
                        </a:rPr>
                        <a:t>ялатындай етіп ұрсады.</a:t>
                      </a:r>
                      <a:endParaRPr lang="ru-RU" sz="1800" i="1" dirty="0">
                        <a:solidFill>
                          <a:srgbClr val="0070C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mpd="sng">
                      <a:solidFill>
                        <a:schemeClr val="tx1"/>
                      </a:solidFill>
                      <a:prstDash val="soli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00054817"/>
                  </a:ext>
                </a:extLst>
              </a:tr>
              <a:tr h="1071764">
                <a:tc>
                  <a:txBody>
                    <a:bodyPr/>
                    <a:lstStyle/>
                    <a:p>
                      <a:r>
                        <a:rPr lang="ru-KZ" sz="2000" b="1" dirty="0" err="1">
                          <a:solidFill>
                            <a:srgbClr val="002060"/>
                          </a:solidFill>
                          <a:latin typeface="Times New Roman" panose="02020603050405020304" pitchFamily="18" charset="0"/>
                          <a:cs typeface="Times New Roman" panose="02020603050405020304" pitchFamily="18" charset="0"/>
                        </a:rPr>
                        <a:t>Мейірімділік</a:t>
                      </a:r>
                      <a:endParaRPr lang="ru-RU" sz="2000" b="1" dirty="0">
                        <a:solidFill>
                          <a:srgbClr val="002060"/>
                        </a:solidFill>
                        <a:latin typeface="Times New Roman" pitchFamily="18" charset="0"/>
                        <a:cs typeface="Times New Roman" pitchFamily="18" charset="0"/>
                      </a:endParaRPr>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tcPr>
                </a:tc>
                <a:tc>
                  <a:txBody>
                    <a:bodyPr/>
                    <a:lstStyle/>
                    <a:p>
                      <a:r>
                        <a:rPr lang="kk-KZ" sz="1600" b="1" i="1" kern="1200" dirty="0">
                          <a:solidFill>
                            <a:srgbClr val="0070C0"/>
                          </a:solidFill>
                          <a:effectLst/>
                          <a:latin typeface="Times New Roman" panose="02020603050405020304" pitchFamily="18" charset="0"/>
                          <a:ea typeface="+mn-ea"/>
                          <a:cs typeface="Times New Roman" panose="02020603050405020304" pitchFamily="18" charset="0"/>
                        </a:rPr>
                        <a:t>   Өзі мейрімді де а</a:t>
                      </a:r>
                      <a:r>
                        <a:rPr lang="ru-KZ" sz="1600" b="1" i="1" kern="1200" dirty="0">
                          <a:solidFill>
                            <a:srgbClr val="0070C0"/>
                          </a:solidFill>
                          <a:effectLst/>
                          <a:latin typeface="Times New Roman" panose="02020603050405020304" pitchFamily="18" charset="0"/>
                          <a:ea typeface="+mn-ea"/>
                          <a:cs typeface="Times New Roman" panose="02020603050405020304" pitchFamily="18" charset="0"/>
                        </a:rPr>
                        <a:t>қ</a:t>
                      </a:r>
                      <a:r>
                        <a:rPr lang="kk-KZ" sz="1600" b="1" i="1" kern="1200" dirty="0">
                          <a:solidFill>
                            <a:srgbClr val="0070C0"/>
                          </a:solidFill>
                          <a:effectLst/>
                          <a:latin typeface="Times New Roman" panose="02020603050405020304" pitchFamily="18" charset="0"/>
                          <a:ea typeface="+mn-ea"/>
                          <a:cs typeface="Times New Roman" panose="02020603050405020304" pitchFamily="18" charset="0"/>
                        </a:rPr>
                        <a:t>ылды адам. Үні де,қолыда көзқарасыда жұмсақ жұрттың бәрімен:»Қарағым, айналайын», -деп жылы сөйлесетін иман жүзді қария.</a:t>
                      </a:r>
                      <a:endParaRPr lang="kk-KZ" sz="1600" b="1" i="1" baseline="0" dirty="0">
                        <a:solidFill>
                          <a:srgbClr val="0070C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mpd="sng">
                      <a:solidFill>
                        <a:schemeClr val="tx1"/>
                      </a:solidFill>
                      <a:prstDash val="soli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8662445"/>
                  </a:ext>
                </a:extLst>
              </a:tr>
              <a:tr h="1819505">
                <a:tc>
                  <a:txBody>
                    <a:bodyPr/>
                    <a:lstStyle/>
                    <a:p>
                      <a:r>
                        <a:rPr lang="kk-KZ" sz="2000" b="1" dirty="0">
                          <a:solidFill>
                            <a:srgbClr val="002060"/>
                          </a:solidFill>
                          <a:latin typeface="Times New Roman" panose="02020603050405020304" pitchFamily="18" charset="0"/>
                          <a:cs typeface="Times New Roman" panose="02020603050405020304" pitchFamily="18" charset="0"/>
                        </a:rPr>
                        <a:t>Еңбекқорлық</a:t>
                      </a:r>
                      <a:endParaRPr lang="ru-RU" sz="2000" b="1" dirty="0">
                        <a:solidFill>
                          <a:srgbClr val="002060"/>
                        </a:solidFill>
                        <a:latin typeface="Times New Roman" pitchFamily="18" charset="0"/>
                        <a:cs typeface="Times New Roman" pitchFamily="18" charset="0"/>
                      </a:endParaRPr>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mpd="sng">
                      <a:solidFill>
                        <a:schemeClr val="tx1"/>
                      </a:solidFill>
                      <a:prstDash val="solid"/>
                    </a:lnB>
                  </a:tcPr>
                </a:tc>
                <a:tc>
                  <a:txBody>
                    <a:bodyPr/>
                    <a:lstStyle/>
                    <a:p>
                      <a:r>
                        <a:rPr lang="kk-KZ" sz="1600" b="1" kern="1200" dirty="0">
                          <a:solidFill>
                            <a:schemeClr val="tx1"/>
                          </a:solidFill>
                          <a:effectLst/>
                          <a:latin typeface="Times New Roman" panose="02020603050405020304" pitchFamily="18" charset="0"/>
                          <a:ea typeface="+mn-ea"/>
                          <a:cs typeface="Times New Roman" panose="02020603050405020304" pitchFamily="18" charset="0"/>
                        </a:rPr>
                        <a:t>   </a:t>
                      </a:r>
                      <a:r>
                        <a:rPr lang="kk-KZ" sz="1600" b="1" i="1" kern="1200" dirty="0">
                          <a:solidFill>
                            <a:srgbClr val="0070C0"/>
                          </a:solidFill>
                          <a:effectLst/>
                          <a:latin typeface="Times New Roman" panose="02020603050405020304" pitchFamily="18" charset="0"/>
                          <a:ea typeface="+mn-ea"/>
                          <a:cs typeface="Times New Roman" panose="02020603050405020304" pitchFamily="18" charset="0"/>
                        </a:rPr>
                        <a:t>Өзі ылғи шаруа істеп, күйбеңдейді де жүреді. Тіпті ештеңе істемегенің өзінде  басына аппақ кимешегі,үстіне қамзол  киіп алып, ескі мақаммен ыңылдап ән айтып, ұршық иіріп отырады...  Мен болсам әжемнің бүйіріне басымды тығып,еш алаңсыз ірімшік жеп жатыр екенмін</a:t>
                      </a:r>
                      <a:endParaRPr lang="ru-RU" sz="1600" i="1" dirty="0">
                        <a:solidFill>
                          <a:srgbClr val="0070C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822468661"/>
                  </a:ext>
                </a:extLst>
              </a:tr>
            </a:tbl>
          </a:graphicData>
        </a:graphic>
      </p:graphicFrame>
    </p:spTree>
    <p:extLst>
      <p:ext uri="{BB962C8B-B14F-4D97-AF65-F5344CB8AC3E}">
        <p14:creationId xmlns:p14="http://schemas.microsoft.com/office/powerpoint/2010/main" val="3900298361"/>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468</TotalTime>
  <Words>663</Words>
  <Application>Microsoft Office PowerPoint</Application>
  <PresentationFormat>Широкоэкранный</PresentationFormat>
  <Paragraphs>79</Paragraphs>
  <Slides>12</Slides>
  <Notes>1</Notes>
  <HiddenSlides>0</HiddenSlides>
  <MMClips>0</MMClips>
  <ScaleCrop>false</ScaleCrop>
  <HeadingPairs>
    <vt:vector size="6" baseType="variant">
      <vt:variant>
        <vt:lpstr>Использованные шрифты</vt:lpstr>
      </vt:variant>
      <vt:variant>
        <vt:i4>8</vt:i4>
      </vt:variant>
      <vt:variant>
        <vt:lpstr>Тема</vt:lpstr>
      </vt:variant>
      <vt:variant>
        <vt:i4>1</vt:i4>
      </vt:variant>
      <vt:variant>
        <vt:lpstr>Заголовки слайдов</vt:lpstr>
      </vt:variant>
      <vt:variant>
        <vt:i4>12</vt:i4>
      </vt:variant>
    </vt:vector>
  </HeadingPairs>
  <TitlesOfParts>
    <vt:vector size="21" baseType="lpstr">
      <vt:lpstr>Arial</vt:lpstr>
      <vt:lpstr>Bahnschrift SemiLight SemiConde</vt:lpstr>
      <vt:lpstr>Book Antiqua</vt:lpstr>
      <vt:lpstr>Calibri</vt:lpstr>
      <vt:lpstr>Times New Roman</vt:lpstr>
      <vt:lpstr>Trebuchet MS</vt:lpstr>
      <vt:lpstr>Wingdings</vt:lpstr>
      <vt:lpstr>Wingdings 3</vt:lpstr>
      <vt:lpstr>Аспект</vt:lpstr>
      <vt:lpstr>Презентация PowerPoint</vt:lpstr>
      <vt:lpstr>Оқу мақсаты: шығармадағы эпизодтар арқылы тарихи құндылығын бағалау; (5.Б/С1</vt:lpstr>
      <vt:lpstr>Бағалау критерийлері: </vt:lpstr>
      <vt:lpstr> «Ой шақыру»  әдісі.   </vt:lpstr>
      <vt:lpstr>        Топтастыру 1-тапсырма. Кейіпкер бойындағы қасиеттерін топастырып жазыңыз.            </vt:lpstr>
      <vt:lpstr>Өзіңді тексер! </vt:lpstr>
      <vt:lpstr>              Анықтама бұрышы </vt:lpstr>
      <vt:lpstr> </vt:lpstr>
      <vt:lpstr>   Өзіңді тексер!</vt:lpstr>
      <vt:lpstr>     3-тапсырма. « Сиқырлы сөздер»әдісі арқылы көп нүктенің орнына тиісті сөздерді тауып оқыңдар. (Әжем, құрметтеу, аппақ кимешегі ,мақаммен, кейуананы,ардақты, қасиетті ). </vt:lpstr>
      <vt:lpstr>Өзіңді тексер!</vt:lpstr>
      <vt:lpstr>Қосымша тапсырма. «Шіркін, менің әжем!» атты тақырыпқа эссе жазыңыз.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Гүлім Ақайдаровна</dc:creator>
  <cp:lastModifiedBy>HJ</cp:lastModifiedBy>
  <cp:revision>26</cp:revision>
  <dcterms:created xsi:type="dcterms:W3CDTF">2021-04-08T18:05:29Z</dcterms:created>
  <dcterms:modified xsi:type="dcterms:W3CDTF">2021-04-17T12:21:57Z</dcterms:modified>
</cp:coreProperties>
</file>