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75" r:id="rId5"/>
    <p:sldId id="279" r:id="rId6"/>
    <p:sldId id="280" r:id="rId7"/>
    <p:sldId id="273" r:id="rId8"/>
    <p:sldId id="281" r:id="rId9"/>
    <p:sldId id="282" r:id="rId10"/>
    <p:sldId id="274" r:id="rId11"/>
    <p:sldId id="283" r:id="rId12"/>
    <p:sldId id="264" r:id="rId13"/>
    <p:sldId id="269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330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«Мы с приятелем друзья»</a:t>
            </a:r>
          </a:p>
          <a:p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1"/>
    </mc:Choice>
    <mc:Fallback xmlns="">
      <p:transition spd="slow" advTm="8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93210"/>
            <a:ext cx="7435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Приставки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это часть слова (морфема), которая пишется со словами слитно.</a:t>
            </a:r>
          </a:p>
          <a:p>
            <a:pPr fontAlgn="base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Предлог</a:t>
            </a:r>
            <a:r>
              <a:rPr lang="ru-RU" sz="2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это служебное слово, которое пишется со словами раздельно.</a:t>
            </a:r>
          </a:p>
          <a:p>
            <a:pPr fontAlgn="base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fontAlgn="base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Отъехать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особняка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приставка;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предлог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Приехать к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друзьям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приставка;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предлог).</a:t>
            </a:r>
          </a:p>
          <a:p>
            <a:pPr fontAlgn="base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Заехать за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мамой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приставка,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предлог).</a:t>
            </a:r>
          </a:p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Выехать из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приставка,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предлог).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68407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путать приставки и предлоги.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3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0"/>
    </mc:Choice>
    <mc:Fallback xmlns="">
      <p:transition spd="slow" advTm="35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24;p4"/>
          <p:cNvCxnSpPr>
            <a:cxnSpLocks noChangeShapeType="1"/>
          </p:cNvCxnSpPr>
          <p:nvPr/>
        </p:nvCxnSpPr>
        <p:spPr bwMode="auto">
          <a:xfrm>
            <a:off x="202025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11560" y="1567825"/>
            <a:ext cx="1044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547" y="1567825"/>
            <a:ext cx="1212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За-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6672"/>
            <a:ext cx="741682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10314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Образуйте новые слова, используя приставки.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1" y="386104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Бежать, ходить, плыть.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Прибежать, убежать,вбежать, выбежать, перебежать, сбежать, отбежать, пробежать, побежать, добежать, забежать.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Приходить, уходить, входить, выходить, переходить, сходить, отходить, проходить, походить, доходить, заходить.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Приплыть, уплыть, вплыть, выплыть, переплыть, отплыть, проплыть, поплыть, доплыть, заплыть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3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35"/>
    </mc:Choice>
    <mc:Fallback xmlns="">
      <p:transition spd="slow" advTm="59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89215" y="306804"/>
            <a:ext cx="8778159" cy="6227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449881" y="550036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511" y="1631077"/>
            <a:ext cx="7776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</a:t>
            </a:r>
            <a:r>
              <a:rPr lang="ru-RU" dirty="0"/>
              <a:t>предлагает оценить свою работу по схеме</a:t>
            </a:r>
            <a:r>
              <a:rPr lang="ru-RU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Сегодня </a:t>
            </a:r>
            <a:r>
              <a:rPr lang="ru-RU" dirty="0"/>
              <a:t>на уроке 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  <p:pic>
        <p:nvPicPr>
          <p:cNvPr id="16" name="Рисунок 15" descr="Описание: Описание: Описание: Описание: Описание: Описание: Описание: Описание: Описание: Описание: Описание: Описание: Описание: Описание: Описание: http://festival.1september.ru/articles/612434/img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81" y="2508240"/>
            <a:ext cx="939800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81352" y="2335871"/>
            <a:ext cx="285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узнал, открыл для себя…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6636" y="2705203"/>
            <a:ext cx="285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научился, смог…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26636" y="3129600"/>
            <a:ext cx="285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могу похвалить себя и своих одноклассников за 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002" y="4725144"/>
            <a:ext cx="285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Что надо чтобы написать книгу и определить насколько она хороша?:  kiowa_mike — LiveJourn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" y="4400214"/>
            <a:ext cx="3367236" cy="18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7"/>
    </mc:Choice>
    <mc:Fallback xmlns="">
      <p:transition spd="slow" advTm="24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175645" y="3116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472" y="1425358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Войдите на портал </a:t>
            </a:r>
            <a:r>
              <a:rPr lang="en-US" sz="2800" dirty="0" err="1" smtClean="0"/>
              <a:t>BilimLand</a:t>
            </a:r>
            <a:endParaRPr lang="ru-RU" sz="2800" dirty="0" smtClean="0"/>
          </a:p>
          <a:p>
            <a:r>
              <a:rPr lang="ru-RU" sz="2800" dirty="0" smtClean="0"/>
              <a:t>2. Найдите пословицы и поговорки на тему дружбы.</a:t>
            </a:r>
            <a:endParaRPr lang="ru-RU" sz="2800" dirty="0"/>
          </a:p>
        </p:txBody>
      </p:sp>
      <p:pic>
        <p:nvPicPr>
          <p:cNvPr id="5122" name="Picture 2" descr="Как нарисовать книги на столе – How to draw a book — step by step pencil  drawing? — Household items — Артист-Ой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414682" cy="17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8"/>
    </mc:Choice>
    <mc:Fallback xmlns="">
      <p:transition spd="slow" advTm="21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4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27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Oval 40"/>
              <p:cNvSpPr/>
              <p:nvPr/>
            </p:nvSpPr>
            <p:spPr>
              <a:xfrm>
                <a:off x="793823" y="4047098"/>
                <a:ext cx="1866889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25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23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21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19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17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roup 69"/>
            <p:cNvGrpSpPr>
              <a:grpSpLocks/>
            </p:cNvGrpSpPr>
            <p:nvPr/>
          </p:nvGrpSpPr>
          <p:grpSpPr bwMode="auto">
            <a:xfrm>
              <a:off x="5493237" y="3047856"/>
              <a:ext cx="1387443" cy="1388978"/>
              <a:chOff x="628720" y="3771204"/>
              <a:chExt cx="2266488" cy="2268996"/>
            </a:xfrm>
          </p:grpSpPr>
          <p:sp>
            <p:nvSpPr>
              <p:cNvPr id="15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Oval 71"/>
              <p:cNvSpPr/>
              <p:nvPr/>
            </p:nvSpPr>
            <p:spPr>
              <a:xfrm>
                <a:off x="911402" y="4046077"/>
                <a:ext cx="1810061" cy="1719251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13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173059" y="1083537"/>
            <a:ext cx="29172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сапалы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11198" y="5470903"/>
            <a:ext cx="3541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</a:p>
        </p:txBody>
      </p:sp>
      <p:pic>
        <p:nvPicPr>
          <p:cNvPr id="33" name="Звук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6"/>
    </mc:Choice>
    <mc:Fallback xmlns="">
      <p:transition spd="slow" advTm="9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444152" y="594892"/>
            <a:ext cx="751772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урока:</a:t>
            </a:r>
          </a:p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УЗНАЕТЕ: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что такое приставки и предлоги</a:t>
            </a:r>
          </a:p>
          <a:p>
            <a:r>
              <a:rPr lang="ru-RU" sz="2800" b="1" dirty="0" smtClean="0"/>
              <a:t>ВЫ НАУЧИТЕСЬ: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понимать </a:t>
            </a:r>
            <a:r>
              <a:rPr lang="ru-RU" sz="2800" dirty="0"/>
              <a:t>основное содержание произведений литературы, содержащих знакомые лексические и грамматические единицы, определять </a:t>
            </a:r>
            <a:r>
              <a:rPr lang="ru-RU" sz="2800" dirty="0" smtClean="0"/>
              <a:t>тему;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узнаете как понимать общее содержание текста, определяя ключевые слова и словосочетания</a:t>
            </a:r>
            <a:r>
              <a:rPr lang="ru-RU" sz="28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будете грамотно использовать глаголы с зависимыми словами в нужных формах</a:t>
            </a:r>
            <a:r>
              <a:rPr lang="ru-RU" sz="2800" dirty="0" smtClean="0"/>
              <a:t>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5"/>
    </mc:Choice>
    <mc:Fallback xmlns="">
      <p:transition spd="slow" advTm="31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5"/>
          <a:srcRect l="11757" r="11484"/>
          <a:stretch/>
        </p:blipFill>
        <p:spPr bwMode="auto">
          <a:xfrm>
            <a:off x="-2191" y="-47044"/>
            <a:ext cx="9162481" cy="6905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528705" y="384104"/>
            <a:ext cx="8086594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a typeface="Tahoma" panose="020B0604030504040204" pitchFamily="34" charset="0"/>
              </a:rPr>
              <a:t>Посмотрите видео</a:t>
            </a:r>
            <a:br>
              <a:rPr lang="ru-RU" sz="2800" b="1" dirty="0">
                <a:solidFill>
                  <a:schemeClr val="bg1"/>
                </a:solidFill>
                <a:ea typeface="Tahoma" panose="020B0604030504040204" pitchFamily="34" charset="0"/>
              </a:rPr>
            </a:br>
            <a:r>
              <a:rPr lang="kk-KZ" sz="2800" dirty="0"/>
              <a:t>https://www.youtube.com/watch?v=7Me5NV_LTrg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28800"/>
            <a:ext cx="7363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Поэт С. В. Михалков написал замечательное стихотворение о дружбе. Давайте, ребята, послушаем песенку на это стихотворение: «Мы едем, едем, едем…». </a:t>
            </a:r>
          </a:p>
          <a:p>
            <a:r>
              <a:rPr lang="ru-RU" sz="2800" b="1" dirty="0"/>
              <a:t>(Деятельность учащихся) </a:t>
            </a:r>
            <a:r>
              <a:rPr lang="ru-RU" sz="2800" dirty="0"/>
              <a:t>Прогнозирование учащимися темы урок</a:t>
            </a:r>
            <a:r>
              <a:rPr lang="kk-KZ" sz="2800" dirty="0"/>
              <a:t>а. Как вы думаете на какую тему у нас будет урок? Правильно, о дружбе.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6"/>
    </mc:Choice>
    <mc:Fallback xmlns="">
      <p:transition spd="slow" advTm="23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24;p4"/>
          <p:cNvCxnSpPr>
            <a:cxnSpLocks noChangeShapeType="1"/>
          </p:cNvCxnSpPr>
          <p:nvPr/>
        </p:nvCxnSpPr>
        <p:spPr bwMode="auto">
          <a:xfrm>
            <a:off x="323528" y="6381328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467544" y="6525344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23528" y="332656"/>
            <a:ext cx="741682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словарь урока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5638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приятель –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таныс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дружба – достық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 – дос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295547"/>
            <a:ext cx="1944216" cy="2427701"/>
          </a:xfrm>
          <a:prstGeom prst="rect">
            <a:avLst/>
          </a:prstGeom>
        </p:spPr>
      </p:pic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5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8"/>
    </mc:Choice>
    <mc:Fallback xmlns="">
      <p:transition spd="slow" advTm="17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24;p4"/>
          <p:cNvCxnSpPr>
            <a:cxnSpLocks noChangeShapeType="1"/>
          </p:cNvCxnSpPr>
          <p:nvPr/>
        </p:nvCxnSpPr>
        <p:spPr bwMode="auto">
          <a:xfrm>
            <a:off x="323528" y="6381328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Google Shape;125;p4"/>
          <p:cNvCxnSpPr>
            <a:cxnSpLocks noChangeShapeType="1"/>
          </p:cNvCxnSpPr>
          <p:nvPr/>
        </p:nvCxnSpPr>
        <p:spPr bwMode="auto">
          <a:xfrm rot="10800000" flipH="1">
            <a:off x="467544" y="6525344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23528" y="332656"/>
            <a:ext cx="734481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 на стихотворение: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живётся дружно,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лучше может быть?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ссориться не нужно,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можно всех любить.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С.В. Михалков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Определите ключевое слово в стихотворении.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Какое слово отражает основную мысль стихотворения?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ᐈ Рисунок о дружбе рисунки, иллюстрации дружба | скачать на Depositphotos®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54062"/>
            <a:ext cx="2029068" cy="156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очинение на тему &quot;Дружба&quot; | Сочинение и анализ произведений, биографии,  образ героев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5"/>
            <a:ext cx="1872208" cy="168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7"/>
    </mc:Choice>
    <mc:Fallback xmlns="">
      <p:transition spd="slow" advTm="27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24;p4"/>
          <p:cNvCxnSpPr>
            <a:cxnSpLocks noChangeShapeType="1"/>
          </p:cNvCxnSpPr>
          <p:nvPr/>
        </p:nvCxnSpPr>
        <p:spPr bwMode="auto">
          <a:xfrm>
            <a:off x="323528" y="6381328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125;p4"/>
          <p:cNvCxnSpPr>
            <a:cxnSpLocks noChangeShapeType="1"/>
          </p:cNvCxnSpPr>
          <p:nvPr/>
        </p:nvCxnSpPr>
        <p:spPr bwMode="auto">
          <a:xfrm rot="10800000" flipH="1">
            <a:off x="467544" y="6525344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 descr="Презентация на тему &quot;Дружб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05678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дружбы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7"/>
    </mc:Choice>
    <mc:Fallback xmlns="">
      <p:transition spd="slow" advTm="33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202025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98434" y="1258114"/>
            <a:ext cx="74579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текст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Озаглавьте его. Ответьте на вопросы: Что такое настоящая дружба, настоящий друг?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Настоящая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— это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взаимоподдержка, общие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интересы.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Дружбу надо беречь. 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даром же существует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пословица: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- как стекло: разобьешь -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сложишь».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дружба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должна быть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натянутой, как струна, а лёгкой и беззаботной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когда готов в любое время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прийти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помощь, разделить беды и горести со своим товарищем. Друг никогда не станет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шептаться 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тебя за спиной и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завидовать тебе.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всегда придёт к тебе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помощь, поймёт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выслушает.</a:t>
            </a:r>
            <a:r>
              <a:rPr lang="ru-RU" dirty="0"/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 не настоящая дружба?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Настоящий друг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это не тот, кто будет с тобой каждый день.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Настоящий друг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это тот, кто рядом, когда тебе это действительно нужно.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698477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49"/>
    </mc:Choice>
    <mc:Fallback xmlns="">
      <p:transition spd="slow" advTm="67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24;p4"/>
          <p:cNvCxnSpPr>
            <a:cxnSpLocks noChangeShapeType="1"/>
          </p:cNvCxnSpPr>
          <p:nvPr/>
        </p:nvCxnSpPr>
        <p:spPr bwMode="auto">
          <a:xfrm>
            <a:off x="202025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35766" y="505999"/>
            <a:ext cx="757091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Кластер: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470" y="1340768"/>
            <a:ext cx="75492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Нарисуйте в середине листа ромашку и её лепестки.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Например: Дружба –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урока, а лепестки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помогут раскрыть её.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3600400" cy="290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2"/>
    </mc:Choice>
    <mc:Fallback xmlns="">
      <p:transition spd="slow" advTm="13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70010"/>
            <a:ext cx="4824536" cy="4132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124;p4"/>
          <p:cNvCxnSpPr>
            <a:cxnSpLocks noChangeShapeType="1"/>
          </p:cNvCxnSpPr>
          <p:nvPr/>
        </p:nvCxnSpPr>
        <p:spPr bwMode="auto">
          <a:xfrm>
            <a:off x="202025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57470" y="404664"/>
            <a:ext cx="721087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ассоциации к слову дружба, дополните кластер.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2699" y="1642614"/>
            <a:ext cx="108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Друг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543" y="403601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омощь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4026511"/>
            <a:ext cx="188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взаимовыручка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40301" y="3893289"/>
            <a:ext cx="121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Дружба</a:t>
            </a:r>
            <a:endParaRPr lang="ru-RU" b="1" dirty="0"/>
          </a:p>
        </p:txBody>
      </p: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"/>
    </mc:Choice>
    <mc:Fallback xmlns="">
      <p:transition spd="slow" advTm="5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9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4.1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|5.4|2|4.5|4.1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1.2|1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496</Words>
  <Application>Microsoft Office PowerPoint</Application>
  <PresentationFormat>Экран (4:3)</PresentationFormat>
  <Paragraphs>103</Paragraphs>
  <Slides>14</Slides>
  <Notes>7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Comfortaa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73</cp:revision>
  <dcterms:created xsi:type="dcterms:W3CDTF">2020-07-18T05:19:20Z</dcterms:created>
  <dcterms:modified xsi:type="dcterms:W3CDTF">2024-12-03T15:42:58Z</dcterms:modified>
</cp:coreProperties>
</file>