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77" r:id="rId4"/>
    <p:sldId id="272" r:id="rId5"/>
    <p:sldId id="281" r:id="rId6"/>
    <p:sldId id="274" r:id="rId7"/>
    <p:sldId id="276" r:id="rId8"/>
    <p:sldId id="259" r:id="rId9"/>
    <p:sldId id="282" r:id="rId10"/>
    <p:sldId id="280" r:id="rId11"/>
    <p:sldId id="285" r:id="rId12"/>
    <p:sldId id="268" r:id="rId13"/>
    <p:sldId id="283" r:id="rId14"/>
    <p:sldId id="269" r:id="rId15"/>
    <p:sldId id="26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>
      <p:cViewPr varScale="1">
        <p:scale>
          <a:sx n="82" d="100"/>
          <a:sy n="82" d="100"/>
        </p:scale>
        <p:origin x="145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713495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041869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5785561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84423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84423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545857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42030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890745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509073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71606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509073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30451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041869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980735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04186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jpeg"/><Relationship Id="rId4" Type="http://schemas.openxmlformats.org/officeDocument/2006/relationships/hyperlink" Target="http://enc.permkultura.ru/getImage.do?object=1804205677&amp;original=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3249739"/>
            <a:ext cx="7711857" cy="1675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r>
              <a:rPr lang="kk-KZ" altLang="ru-RU" sz="2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Урок развития речи </a:t>
            </a: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r>
              <a:rPr lang="kk-KZ" altLang="ru-RU" sz="2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Работа по картине Е.Н.Широкова «Друзья»</a:t>
            </a:r>
            <a:endParaRPr lang="kk-KZ" altLang="ru-RU" sz="25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r>
              <a:rPr lang="ru-RU" altLang="ru-RU" sz="2500" b="1" dirty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Русский язык и литература. 5 класс</a:t>
            </a: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117405"/>
            <a:ext cx="9188797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594420"/>
              </p:ext>
            </p:extLst>
          </p:nvPr>
        </p:nvGraphicFramePr>
        <p:xfrm>
          <a:off x="446069" y="5894819"/>
          <a:ext cx="8229600" cy="1927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076325" algn="l"/>
                        </a:tabLst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Прямоугольник 9"/>
          <p:cNvSpPr>
            <a:spLocks noChangeArrowheads="1"/>
          </p:cNvSpPr>
          <p:nvPr/>
        </p:nvSpPr>
        <p:spPr bwMode="auto">
          <a:xfrm>
            <a:off x="300004" y="260648"/>
            <a:ext cx="5424124" cy="45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Правильно!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1C0B2BE4-D653-4DC2-849A-6508B1ACA6E6}"/>
              </a:ext>
            </a:extLst>
          </p:cNvPr>
          <p:cNvSpPr/>
          <p:nvPr/>
        </p:nvSpPr>
        <p:spPr>
          <a:xfrm>
            <a:off x="179512" y="983330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8284137"/>
              </p:ext>
            </p:extLst>
          </p:nvPr>
        </p:nvGraphicFramePr>
        <p:xfrm>
          <a:off x="457200" y="1180013"/>
          <a:ext cx="8075240" cy="43290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02632">
                  <a:extLst>
                    <a:ext uri="{9D8B030D-6E8A-4147-A177-3AD203B41FA5}">
                      <a16:colId xmlns:a16="http://schemas.microsoft.com/office/drawing/2014/main" val="3723259003"/>
                    </a:ext>
                  </a:extLst>
                </a:gridCol>
                <a:gridCol w="5472608">
                  <a:extLst>
                    <a:ext uri="{9D8B030D-6E8A-4147-A177-3AD203B41FA5}">
                      <a16:colId xmlns:a16="http://schemas.microsoft.com/office/drawing/2014/main" val="883448675"/>
                    </a:ext>
                  </a:extLst>
                </a:gridCol>
              </a:tblGrid>
              <a:tr h="790359">
                <a:tc>
                  <a:txBody>
                    <a:bodyPr/>
                    <a:lstStyle/>
                    <a:p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Мальчик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художественной выразительности </a:t>
                      </a:r>
                    </a:p>
                    <a:p>
                      <a:endParaRPr lang="ru-RU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1152562"/>
                  </a:ext>
                </a:extLst>
              </a:tr>
              <a:tr h="14638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Глаза </a:t>
                      </a:r>
                    </a:p>
                    <a:p>
                      <a:endParaRPr lang="ru-RU" sz="20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Грустное, открытое, доброе, смуглое, худощавое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Задумчивые, опущенный вниз взгляд, глядящие с любовью </a:t>
                      </a:r>
                    </a:p>
                    <a:p>
                      <a:endParaRPr lang="ru-RU" sz="2000" b="1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2996643"/>
                  </a:ext>
                </a:extLst>
              </a:tr>
              <a:tr h="14638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Одежда </a:t>
                      </a:r>
                    </a:p>
                    <a:p>
                      <a:endParaRPr lang="ru-RU" sz="20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Сидит, подогнув под себя ногу; гладит собаку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Спокойных тонов, сине-серая </a:t>
                      </a:r>
                      <a:endParaRPr lang="ru-RU" sz="2000" b="1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1807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0557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629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5" name="Прямоугольник 9"/>
          <p:cNvSpPr>
            <a:spLocks noChangeArrowheads="1"/>
          </p:cNvSpPr>
          <p:nvPr/>
        </p:nvSpPr>
        <p:spPr bwMode="auto">
          <a:xfrm>
            <a:off x="2527772" y="423316"/>
            <a:ext cx="4708524" cy="45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Практическое задание №2</a:t>
            </a:r>
            <a:endParaRPr lang="ru-RU" alt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0004" y="1158123"/>
            <a:ext cx="8276668" cy="511818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473884" y="1286325"/>
            <a:ext cx="7929618" cy="286232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Составьте план сочинения опираясь на схему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План: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err="1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I.Вступление</a:t>
            </a:r>
            <a:r>
              <a:rPr lang="ru-RU" sz="2000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(О художнике и его картине)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II. Основная часть: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1.Сюжет </a:t>
            </a:r>
            <a:r>
              <a:rPr lang="ru-RU" sz="2000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и тема картины (описание);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2.Тезис </a:t>
            </a:r>
            <a:r>
              <a:rPr lang="ru-RU" sz="2000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на тему картины (Лучшее, что есть у человека – это собака);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3.Аргументы </a:t>
            </a:r>
            <a:r>
              <a:rPr lang="ru-RU" sz="2000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(сюжет картины, сюжет литературного произведения, жизненный пример)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err="1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III.Заключение</a:t>
            </a:r>
            <a:r>
              <a:rPr lang="ru-RU" sz="2000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(вывод).</a:t>
            </a:r>
          </a:p>
        </p:txBody>
      </p:sp>
    </p:spTree>
    <p:extLst>
      <p:ext uri="{BB962C8B-B14F-4D97-AF65-F5344CB8AC3E}">
        <p14:creationId xmlns:p14="http://schemas.microsoft.com/office/powerpoint/2010/main" val="16980103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128147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5" name="Прямоугольник 9"/>
          <p:cNvSpPr>
            <a:spLocks noChangeArrowheads="1"/>
          </p:cNvSpPr>
          <p:nvPr/>
        </p:nvSpPr>
        <p:spPr bwMode="auto">
          <a:xfrm>
            <a:off x="2285984" y="423316"/>
            <a:ext cx="2974063" cy="45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8E3D591-86B4-4376-A966-1885CD79370A}"/>
              </a:ext>
            </a:extLst>
          </p:cNvPr>
          <p:cNvSpPr/>
          <p:nvPr/>
        </p:nvSpPr>
        <p:spPr>
          <a:xfrm>
            <a:off x="500034" y="1285860"/>
            <a:ext cx="7786742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Наш урок подошёл к концу.</a:t>
            </a:r>
          </a:p>
          <a:p>
            <a:r>
              <a:rPr lang="kk-K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Ответьте на эти вопросы?</a:t>
            </a:r>
            <a:endParaRPr lang="ru-RU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buFontTx/>
              <a:buChar char="-"/>
            </a:pPr>
            <a:r>
              <a:rPr lang="kk-K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 чем говорили на уроке?</a:t>
            </a:r>
          </a:p>
          <a:p>
            <a:pPr marL="342900" indent="-342900">
              <a:buFontTx/>
              <a:buChar char="-"/>
            </a:pPr>
            <a:r>
              <a:rPr lang="kk-K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Что такое дружба?</a:t>
            </a:r>
          </a:p>
          <a:p>
            <a:pPr marL="342900" indent="-342900">
              <a:buFontTx/>
              <a:buChar char="-"/>
            </a:pPr>
            <a:r>
              <a:rPr lang="kk-K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Чему научил вас этот урок?</a:t>
            </a:r>
          </a:p>
          <a:p>
            <a:pPr marL="342900" indent="-342900">
              <a:buFontTx/>
              <a:buChar char="-"/>
            </a:pPr>
            <a:r>
              <a:rPr lang="kk-K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Какую роль играет дружба в жизни человека?</a:t>
            </a:r>
          </a:p>
          <a:p>
            <a:pPr marL="571500" indent="-571500">
              <a:buFontTx/>
              <a:buChar char="-"/>
            </a:pPr>
            <a:endParaRPr lang="x-none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2" descr="Картинки по запросу скачать картинку книги бесплатно">
            <a:extLst>
              <a:ext uri="{FF2B5EF4-FFF2-40B4-BE49-F238E27FC236}">
                <a16:creationId xmlns:a16="http://schemas.microsoft.com/office/drawing/2014/main" id="{4D097944-8E0D-4C01-8120-144DF2A44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401482"/>
            <a:ext cx="3044672" cy="1943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5450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629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5" name="Прямоугольник 9"/>
          <p:cNvSpPr>
            <a:spLocks noChangeArrowheads="1"/>
          </p:cNvSpPr>
          <p:nvPr/>
        </p:nvSpPr>
        <p:spPr bwMode="auto">
          <a:xfrm>
            <a:off x="2285984" y="423316"/>
            <a:ext cx="2974063" cy="45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8E3D591-86B4-4376-A966-1885CD79370A}"/>
              </a:ext>
            </a:extLst>
          </p:cNvPr>
          <p:cNvSpPr/>
          <p:nvPr/>
        </p:nvSpPr>
        <p:spPr>
          <a:xfrm>
            <a:off x="1412540" y="1604138"/>
            <a:ext cx="677850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узнал, открыл для себя…</a:t>
            </a:r>
            <a:endParaRPr lang="x-none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Научился, смог…</a:t>
            </a:r>
            <a:endParaRPr lang="x-none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Могу похвалить себя…</a:t>
            </a:r>
            <a:endParaRPr lang="x-none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2" descr="Картинки по запросу скачать картинку книги бесплатно">
            <a:extLst>
              <a:ext uri="{FF2B5EF4-FFF2-40B4-BE49-F238E27FC236}">
                <a16:creationId xmlns:a16="http://schemas.microsoft.com/office/drawing/2014/main" id="{4D097944-8E0D-4C01-8120-144DF2A44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401482"/>
            <a:ext cx="3044672" cy="1943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5450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19713"/>
            <a:ext cx="9235631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714348" y="339090"/>
            <a:ext cx="4714909" cy="406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Домашнее задание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0F4D908-F81A-413B-A936-789A1A7E4589}"/>
              </a:ext>
            </a:extLst>
          </p:cNvPr>
          <p:cNvSpPr/>
          <p:nvPr/>
        </p:nvSpPr>
        <p:spPr>
          <a:xfrm>
            <a:off x="1115616" y="1248064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x-none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Войди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</a:t>
            </a:r>
            <a:r>
              <a:rPr lang="x-non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портал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BilimLand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Выполните задания</a:t>
            </a:r>
            <a:r>
              <a:rPr lang="x-non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x-non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Напишите сочинение – рассуждение о дружбе человека и собаки по картине Е. Н. Широкова «Друзья». </a:t>
            </a:r>
            <a:endParaRPr lang="x-none" sz="2400" b="1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12854B7-F7EE-4933-8ACC-7CAF6319E0DF}"/>
              </a:ext>
            </a:extLst>
          </p:cNvPr>
          <p:cNvSpPr/>
          <p:nvPr/>
        </p:nvSpPr>
        <p:spPr>
          <a:xfrm>
            <a:off x="1115122" y="1723023"/>
            <a:ext cx="76403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x-none" b="1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x-none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x-none" b="1" dirty="0"/>
          </a:p>
        </p:txBody>
      </p:sp>
      <p:pic>
        <p:nvPicPr>
          <p:cNvPr id="12" name="Picture 4" descr="Картинки по запросу скачать картинку книги бесплатно">
            <a:extLst>
              <a:ext uri="{FF2B5EF4-FFF2-40B4-BE49-F238E27FC236}">
                <a16:creationId xmlns:a16="http://schemas.microsoft.com/office/drawing/2014/main" id="{0CA82C89-3274-4965-BC09-494E173FD7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5541" y="4123794"/>
            <a:ext cx="2250875" cy="1588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576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66517" y="944541"/>
            <a:ext cx="3800950" cy="977658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Барша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ғ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а 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қ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олжетімді, сапалы білім!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4570643" y="5084106"/>
            <a:ext cx="4380595" cy="1052529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Качественное образование, </a:t>
            </a:r>
          </a:p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доступное всем!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grpSp>
        <p:nvGrpSpPr>
          <p:cNvPr id="12297" name="Группа 1"/>
          <p:cNvGrpSpPr>
            <a:grpSpLocks/>
          </p:cNvGrpSpPr>
          <p:nvPr/>
        </p:nvGrpSpPr>
        <p:grpSpPr bwMode="auto">
          <a:xfrm>
            <a:off x="1631694" y="1470086"/>
            <a:ext cx="5888758" cy="4398737"/>
            <a:chOff x="1037227" y="1115985"/>
            <a:chExt cx="7369006" cy="5190811"/>
          </a:xfrm>
        </p:grpSpPr>
        <p:sp>
          <p:nvSpPr>
            <p:cNvPr id="12298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299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64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5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Заманауи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технология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0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62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3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Білімді</a:t>
                </a:r>
                <a:r>
                  <a:rPr lang="ru-RU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бағалау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1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60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1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Қол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жетімді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2" name="Group 49"/>
            <p:cNvGrpSpPr>
              <a:grpSpLocks/>
            </p:cNvGrpSpPr>
            <p:nvPr/>
          </p:nvGrpSpPr>
          <p:grpSpPr bwMode="auto">
            <a:xfrm>
              <a:off x="4892841" y="1247817"/>
              <a:ext cx="1749860" cy="1749860"/>
              <a:chOff x="628650" y="3771900"/>
              <a:chExt cx="2267594" cy="2267594"/>
            </a:xfrm>
          </p:grpSpPr>
          <p:sp>
            <p:nvSpPr>
              <p:cNvPr id="58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9" name="Oval 62"/>
              <p:cNvSpPr/>
              <p:nvPr/>
            </p:nvSpPr>
            <p:spPr>
              <a:xfrm>
                <a:off x="902686" y="4045390"/>
                <a:ext cx="1719777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Цифрлы</a:t>
                </a:r>
                <a:r>
                  <a:rPr lang="ru-RU" sz="11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аза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стан</a:t>
                </a:r>
                <a:endParaRPr lang="ru-RU" sz="16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3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56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Дербес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оқыту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>
              <a:off x="3636322" y="1565473"/>
              <a:ext cx="1656722" cy="1656722"/>
              <a:chOff x="628650" y="3771900"/>
              <a:chExt cx="2267594" cy="2267594"/>
            </a:xfrm>
          </p:grpSpPr>
          <p:sp>
            <p:nvSpPr>
              <p:cNvPr id="54" name="Oval 67"/>
              <p:cNvSpPr/>
              <p:nvPr/>
            </p:nvSpPr>
            <p:spPr>
              <a:xfrm>
                <a:off x="628078" y="3771555"/>
                <a:ext cx="2268402" cy="2268317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5" name="Oval 68"/>
              <p:cNvSpPr/>
              <p:nvPr/>
            </p:nvSpPr>
            <p:spPr>
              <a:xfrm>
                <a:off x="901850" y="4045317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Н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ә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тижелі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5" name="Group 69"/>
            <p:cNvGrpSpPr>
              <a:grpSpLocks/>
            </p:cNvGrpSpPr>
            <p:nvPr/>
          </p:nvGrpSpPr>
          <p:grpSpPr bwMode="auto">
            <a:xfrm>
              <a:off x="5493194" y="3048282"/>
              <a:ext cx="1388120" cy="1388120"/>
              <a:chOff x="628650" y="3771900"/>
              <a:chExt cx="2267594" cy="2267594"/>
            </a:xfrm>
          </p:grpSpPr>
          <p:sp>
            <p:nvSpPr>
              <p:cNvPr id="52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3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Тиімді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6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50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1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Үш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тілді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0149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Прямоугольник 15"/>
          <p:cNvSpPr/>
          <p:nvPr/>
        </p:nvSpPr>
        <p:spPr>
          <a:xfrm>
            <a:off x="848434" y="928671"/>
            <a:ext cx="751772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урока: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 УЗНАЕТЕ: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как закрепить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знания признаков «тип речи»; формирование навыков сочинения разных типов речи;  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как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пособствовать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обогащению словарного запаса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лексикой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 НАУЧИТЕСЬ</a:t>
            </a:r>
            <a:endParaRPr lang="en-GB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совершенствовать навыки описания произведений живописи;</a:t>
            </a:r>
          </a:p>
          <a:p>
            <a:pPr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развивать воображение,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навыки устной и письменной речи.</a:t>
            </a:r>
          </a:p>
          <a:p>
            <a:endParaRPr lang="ru-RU" sz="2400" dirty="0" smtClean="0"/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160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07504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1619672" y="463639"/>
            <a:ext cx="4176464" cy="45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Слово о художнике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8DE77DE-25EC-4E3F-A480-D81C8DE76EAE}"/>
              </a:ext>
            </a:extLst>
          </p:cNvPr>
          <p:cNvSpPr/>
          <p:nvPr/>
        </p:nvSpPr>
        <p:spPr>
          <a:xfrm>
            <a:off x="755576" y="1289953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2FD9C56-A532-4F4A-9AA6-35AFC5337A01}"/>
              </a:ext>
            </a:extLst>
          </p:cNvPr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i-main-pic" descr="Картинка 5 из 31">
            <a:hlinkClick r:id="rId4"/>
          </p:cNvPr>
          <p:cNvPicPr>
            <a:picLocks noGrp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22920" y="1167368"/>
            <a:ext cx="6461448" cy="5239959"/>
          </a:xfrm>
        </p:spPr>
      </p:pic>
    </p:spTree>
    <p:extLst>
      <p:ext uri="{BB962C8B-B14F-4D97-AF65-F5344CB8AC3E}">
        <p14:creationId xmlns:p14="http://schemas.microsoft.com/office/powerpoint/2010/main" val="2971730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46951"/>
            <a:ext cx="9914396" cy="763052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Прямоугольник 12"/>
          <p:cNvSpPr>
            <a:spLocks noChangeArrowheads="1"/>
          </p:cNvSpPr>
          <p:nvPr/>
        </p:nvSpPr>
        <p:spPr bwMode="auto">
          <a:xfrm>
            <a:off x="500033" y="1428736"/>
            <a:ext cx="6786611" cy="942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r>
              <a:rPr lang="kk-K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endParaRPr lang="kk-KZ" sz="20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16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1" y="1052736"/>
            <a:ext cx="7435398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619672" y="441119"/>
            <a:ext cx="3054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создания картины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44118" y="-33116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714348" y="463639"/>
            <a:ext cx="5786478" cy="758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картины «Друзья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8DE77DE-25EC-4E3F-A480-D81C8DE76EAE}"/>
              </a:ext>
            </a:extLst>
          </p:cNvPr>
          <p:cNvSpPr/>
          <p:nvPr/>
        </p:nvSpPr>
        <p:spPr>
          <a:xfrm>
            <a:off x="755576" y="1289953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2FD9C56-A532-4F4A-9AA6-35AFC5337A01}"/>
              </a:ext>
            </a:extLst>
          </p:cNvPr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3DFC412-965D-454C-A877-D093A81B0306}"/>
              </a:ext>
            </a:extLst>
          </p:cNvPr>
          <p:cNvSpPr/>
          <p:nvPr/>
        </p:nvSpPr>
        <p:spPr>
          <a:xfrm>
            <a:off x="245624" y="943732"/>
            <a:ext cx="816503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Ребята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попробуем проанализировать средствами художественной выразительности картину Широкова “Друзья” и определить основное настроение данного произведения.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 какому жанру и виду относится картина? </a:t>
            </a:r>
            <a:endParaRPr lang="ru-RU" sz="3200" i="1" dirty="0" smtClean="0">
              <a:latin typeface="Times New Roman" panose="02020603050405020304" pitchFamily="18" charset="0"/>
              <a:ea typeface="Tahoma" pitchFamily="34" charset="0"/>
              <a:cs typeface="Times New Roman" panose="02020603050405020304" pitchFamily="18" charset="0"/>
            </a:endParaRPr>
          </a:p>
          <a:p>
            <a:r>
              <a:rPr lang="kk-KZ" sz="3200" b="1" dirty="0" smtClean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Верно!</a:t>
            </a:r>
            <a:r>
              <a:rPr lang="kk-KZ" sz="3200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портрет, жанр – бытовой сюжетно-тематической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картины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x-none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730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928662" y="266221"/>
            <a:ext cx="6286544" cy="1065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</a:p>
          <a:p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Беседа по вопросам:</a:t>
            </a:r>
          </a:p>
          <a:p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57158" y="1214422"/>
            <a:ext cx="8501122" cy="198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14348" y="1643050"/>
            <a:ext cx="7000924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—</a:t>
            </a:r>
            <a:r>
              <a:rPr lang="ru-RU" sz="2800" dirty="0" smtClean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 Почему </a:t>
            </a:r>
            <a:r>
              <a:rPr lang="ru-RU" sz="2800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художник назвал картину </a:t>
            </a:r>
            <a:endParaRPr lang="ru-RU" sz="2800" dirty="0" smtClean="0">
              <a:latin typeface="Times New Roman" panose="02020603050405020304" pitchFamily="18" charset="0"/>
              <a:ea typeface="Tahoma" pitchFamily="34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« </a:t>
            </a:r>
            <a:r>
              <a:rPr lang="ru-RU" sz="2800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Друзья» ?   </a:t>
            </a:r>
          </a:p>
          <a:p>
            <a:r>
              <a:rPr lang="ru-RU" sz="2800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— Какой смысл вы вкладываете в слово дружба!</a:t>
            </a:r>
          </a:p>
          <a:p>
            <a:endParaRPr lang="ru-RU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531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117405"/>
            <a:ext cx="9188797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369110"/>
              </p:ext>
            </p:extLst>
          </p:nvPr>
        </p:nvGraphicFramePr>
        <p:xfrm>
          <a:off x="713764" y="4810952"/>
          <a:ext cx="8229600" cy="1927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076325" algn="l"/>
                        </a:tabLst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Прямоугольник 9"/>
          <p:cNvSpPr>
            <a:spLocks noChangeArrowheads="1"/>
          </p:cNvSpPr>
          <p:nvPr/>
        </p:nvSpPr>
        <p:spPr bwMode="auto">
          <a:xfrm>
            <a:off x="300004" y="260648"/>
            <a:ext cx="6986640" cy="819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2400" b="1" dirty="0"/>
              <a:t>Чтение словарной статьи.</a:t>
            </a:r>
            <a:endParaRPr lang="ru-RU" sz="2400" dirty="0"/>
          </a:p>
          <a:p>
            <a:pPr algn="ctr"/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1C0B2BE4-D653-4DC2-849A-6508B1ACA6E6}"/>
              </a:ext>
            </a:extLst>
          </p:cNvPr>
          <p:cNvSpPr/>
          <p:nvPr/>
        </p:nvSpPr>
        <p:spPr>
          <a:xfrm>
            <a:off x="179512" y="983330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15"/>
          <p:cNvSpPr>
            <a:spLocks noGrp="1"/>
          </p:cNvSpPr>
          <p:nvPr>
            <p:ph sz="half" idx="1"/>
          </p:nvPr>
        </p:nvSpPr>
        <p:spPr>
          <a:xfrm>
            <a:off x="571472" y="1428736"/>
            <a:ext cx="7858180" cy="4286280"/>
          </a:xfrm>
        </p:spPr>
        <p:txBody>
          <a:bodyPr/>
          <a:lstStyle/>
          <a:p>
            <a:r>
              <a:rPr lang="ru-RU" dirty="0" smtClean="0"/>
              <a:t>“</a:t>
            </a:r>
            <a:r>
              <a:rPr lang="ru-RU" dirty="0"/>
              <a:t>Друг” – (</a:t>
            </a:r>
            <a:r>
              <a:rPr lang="ru-RU" b="1" u="sng" dirty="0"/>
              <a:t>словарь </a:t>
            </a:r>
            <a:r>
              <a:rPr lang="ru-RU" b="1" u="sng" dirty="0" err="1"/>
              <a:t>С.И.Ожегова</a:t>
            </a:r>
            <a:r>
              <a:rPr lang="ru-RU" b="1" u="sng" dirty="0"/>
              <a:t>)</a:t>
            </a:r>
            <a:endParaRPr lang="ru-RU" dirty="0"/>
          </a:p>
          <a:p>
            <a:r>
              <a:rPr lang="ru-RU" dirty="0"/>
              <a:t>1) тот, кто связан с кем-нибудь дружбой; </a:t>
            </a:r>
          </a:p>
          <a:p>
            <a:r>
              <a:rPr lang="ru-RU" dirty="0"/>
              <a:t>2)сторонник, защитник кого-нибудь или чего-нибудь. </a:t>
            </a:r>
          </a:p>
          <a:p>
            <a:r>
              <a:rPr lang="ru-RU" dirty="0"/>
              <a:t>Не зря народная мудрость гласит: Старый друг лучше новых двух. (Пословица)</a:t>
            </a:r>
          </a:p>
          <a:p>
            <a:endParaRPr lang="ru-RU" b="1" i="1" dirty="0" smtClean="0"/>
          </a:p>
        </p:txBody>
      </p:sp>
    </p:spTree>
    <p:extLst>
      <p:ext uri="{BB962C8B-B14F-4D97-AF65-F5344CB8AC3E}">
        <p14:creationId xmlns:p14="http://schemas.microsoft.com/office/powerpoint/2010/main" val="3120557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79512" y="-243408"/>
            <a:ext cx="9270069" cy="78228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8DE77DE-25EC-4E3F-A480-D81C8DE76EAE}"/>
              </a:ext>
            </a:extLst>
          </p:cNvPr>
          <p:cNvSpPr/>
          <p:nvPr/>
        </p:nvSpPr>
        <p:spPr>
          <a:xfrm>
            <a:off x="899592" y="232553"/>
            <a:ext cx="763284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Какие пословицы о дружбе вы знаете?</a:t>
            </a:r>
            <a:endParaRPr lang="ru-RU" sz="32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ru-RU" sz="2400" b="1" dirty="0" smtClean="0">
              <a:latin typeface="Times New Roman" pitchFamily="18" charset="0"/>
            </a:endParaRPr>
          </a:p>
          <a:p>
            <a:pPr>
              <a:defRPr/>
            </a:pPr>
            <a:endParaRPr lang="ru-RU" sz="2400" b="1" dirty="0">
              <a:latin typeface="Times New Roman" pitchFamily="18" charset="0"/>
            </a:endParaRPr>
          </a:p>
          <a:p>
            <a:pPr>
              <a:defRPr/>
            </a:pPr>
            <a:r>
              <a:rPr lang="ru-RU" sz="2400" dirty="0" smtClean="0">
                <a:latin typeface="Times New Roman" pitchFamily="18" charset="0"/>
              </a:rPr>
              <a:t>- </a:t>
            </a:r>
            <a:r>
              <a:rPr lang="ru-RU" sz="2400" dirty="0">
                <a:latin typeface="Times New Roman" pitchFamily="18" charset="0"/>
              </a:rPr>
              <a:t>Без друга  в жизни туго.</a:t>
            </a:r>
          </a:p>
          <a:p>
            <a:pPr>
              <a:defRPr/>
            </a:pPr>
            <a:r>
              <a:rPr lang="ru-RU" sz="2400" dirty="0">
                <a:latin typeface="Times New Roman" pitchFamily="18" charset="0"/>
              </a:rPr>
              <a:t>- Без друга на сердце вьюга.</a:t>
            </a:r>
          </a:p>
          <a:p>
            <a:pPr>
              <a:defRPr/>
            </a:pPr>
            <a:r>
              <a:rPr lang="ru-RU" sz="2400" dirty="0">
                <a:latin typeface="Times New Roman" pitchFamily="18" charset="0"/>
              </a:rPr>
              <a:t>- Верному другу цены нет.</a:t>
            </a:r>
          </a:p>
          <a:p>
            <a:pPr>
              <a:defRPr/>
            </a:pPr>
            <a:r>
              <a:rPr lang="ru-RU" sz="2400" dirty="0">
                <a:latin typeface="Times New Roman" pitchFamily="18" charset="0"/>
              </a:rPr>
              <a:t>- Дружба не гриб, в лесу не найдешь.</a:t>
            </a:r>
          </a:p>
          <a:p>
            <a:pPr>
              <a:defRPr/>
            </a:pPr>
            <a:r>
              <a:rPr lang="ru-RU" sz="2400" dirty="0">
                <a:latin typeface="Times New Roman" pitchFamily="18" charset="0"/>
              </a:rPr>
              <a:t>- Друга ищи, а найдешь – береги.</a:t>
            </a:r>
          </a:p>
          <a:p>
            <a:pPr>
              <a:defRPr/>
            </a:pPr>
            <a:r>
              <a:rPr lang="ru-RU" sz="2400" dirty="0" smtClean="0">
                <a:latin typeface="Times New Roman" pitchFamily="18" charset="0"/>
              </a:rPr>
              <a:t>- </a:t>
            </a:r>
            <a:r>
              <a:rPr lang="ru-RU" sz="2400" dirty="0">
                <a:latin typeface="Times New Roman" pitchFamily="18" charset="0"/>
              </a:rPr>
              <a:t>Человек без друзей – что дерево без корней.</a:t>
            </a:r>
          </a:p>
          <a:p>
            <a:pPr>
              <a:defRPr/>
            </a:pPr>
            <a:r>
              <a:rPr lang="ru-RU" sz="2400" dirty="0">
                <a:latin typeface="Times New Roman" pitchFamily="18" charset="0"/>
              </a:rPr>
              <a:t>- Друга иметь – себя не жалеть.</a:t>
            </a:r>
          </a:p>
          <a:p>
            <a:pPr>
              <a:defRPr/>
            </a:pPr>
            <a:endParaRPr lang="ru-RU" sz="2400" i="1" dirty="0"/>
          </a:p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x-non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22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117405"/>
            <a:ext cx="9188797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10204"/>
              </p:ext>
            </p:extLst>
          </p:nvPr>
        </p:nvGraphicFramePr>
        <p:xfrm>
          <a:off x="302840" y="5866189"/>
          <a:ext cx="8229600" cy="1927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076325" algn="l"/>
                        </a:tabLst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Прямоугольник 9"/>
          <p:cNvSpPr>
            <a:spLocks noChangeArrowheads="1"/>
          </p:cNvSpPr>
          <p:nvPr/>
        </p:nvSpPr>
        <p:spPr bwMode="auto">
          <a:xfrm>
            <a:off x="457472" y="260648"/>
            <a:ext cx="6829172" cy="45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Практическое задание №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Дополните таблицу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1C0B2BE4-D653-4DC2-849A-6508B1ACA6E6}"/>
              </a:ext>
            </a:extLst>
          </p:cNvPr>
          <p:cNvSpPr/>
          <p:nvPr/>
        </p:nvSpPr>
        <p:spPr>
          <a:xfrm>
            <a:off x="179512" y="983330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одержимое 15"/>
          <p:cNvSpPr>
            <a:spLocks noGrp="1"/>
          </p:cNvSpPr>
          <p:nvPr>
            <p:ph sz="half" idx="1"/>
          </p:nvPr>
        </p:nvSpPr>
        <p:spPr>
          <a:xfrm>
            <a:off x="571472" y="1428736"/>
            <a:ext cx="7858180" cy="428628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6482745"/>
              </p:ext>
            </p:extLst>
          </p:nvPr>
        </p:nvGraphicFramePr>
        <p:xfrm>
          <a:off x="971601" y="1397000"/>
          <a:ext cx="6696743" cy="3828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4784">
                  <a:extLst>
                    <a:ext uri="{9D8B030D-6E8A-4147-A177-3AD203B41FA5}">
                      <a16:colId xmlns:a16="http://schemas.microsoft.com/office/drawing/2014/main" val="2227832970"/>
                    </a:ext>
                  </a:extLst>
                </a:gridCol>
                <a:gridCol w="3911959">
                  <a:extLst>
                    <a:ext uri="{9D8B030D-6E8A-4147-A177-3AD203B41FA5}">
                      <a16:colId xmlns:a16="http://schemas.microsoft.com/office/drawing/2014/main" val="6020725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Мальчик</a:t>
                      </a:r>
                      <a:endParaRPr lang="ru-RU" sz="2400" b="1" i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художественной выразительности </a:t>
                      </a:r>
                    </a:p>
                    <a:p>
                      <a:endParaRPr lang="ru-RU" sz="2000" b="1" i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5713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Глаза </a:t>
                      </a:r>
                    </a:p>
                    <a:p>
                      <a:endParaRPr lang="ru-RU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026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Одежда </a:t>
                      </a:r>
                    </a:p>
                    <a:p>
                      <a:endParaRPr lang="ru-RU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829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05578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1042</TotalTime>
  <Words>431</Words>
  <Application>Microsoft Office PowerPoint</Application>
  <PresentationFormat>Экран (4:3)</PresentationFormat>
  <Paragraphs>139</Paragraphs>
  <Slides>15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Arial</vt:lpstr>
      <vt:lpstr>Calibri</vt:lpstr>
      <vt:lpstr>Century Gothic</vt:lpstr>
      <vt:lpstr>Comfortaa</vt:lpstr>
      <vt:lpstr>Open Sans</vt:lpstr>
      <vt:lpstr>Tahoma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127</cp:revision>
  <dcterms:created xsi:type="dcterms:W3CDTF">2020-07-18T05:19:20Z</dcterms:created>
  <dcterms:modified xsi:type="dcterms:W3CDTF">2024-12-03T16:13:48Z</dcterms:modified>
</cp:coreProperties>
</file>