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74" r:id="rId4"/>
    <p:sldId id="277" r:id="rId5"/>
    <p:sldId id="272" r:id="rId6"/>
    <p:sldId id="276" r:id="rId7"/>
    <p:sldId id="273" r:id="rId8"/>
    <p:sldId id="279" r:id="rId9"/>
    <p:sldId id="278" r:id="rId10"/>
    <p:sldId id="280" r:id="rId11"/>
    <p:sldId id="264" r:id="rId12"/>
    <p:sldId id="269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ru.wikipedia.org/wiki/%D0%9A%D1%8E%D0%B9%D1%88%D0%B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ru.wikipedia.org/wiki/%D0%94%D0%BE%D0%BC%D0%B1%D1%80%D0%B0" TargetMode="External"/><Relationship Id="rId5" Type="http://schemas.openxmlformats.org/officeDocument/2006/relationships/hyperlink" Target="https://ru.wikipedia.org/wiki/%D0%97%D0%B0%D0%BF%D0%B0%D0%B4%D0%BD%D0%BE-%D0%9A%D0%B0%D0%B7%D0%B0%D1%85%D1%81%D1%82%D0%B0%D0%BD%D1%81%D0%BA%D0%B0%D1%8F_%D0%BE%D0%B1%D0%BB%D0%B0%D1%81%D1%82%D1%8C" TargetMode="External"/><Relationship Id="rId4" Type="http://schemas.openxmlformats.org/officeDocument/2006/relationships/hyperlink" Target="https://ru.wikipedia.org/wiki/%D0%91%D1%83%D0%BA%D0%B5%D0%B5%D0%B2%D1%81%D0%BA%D0%B0%D1%8F_%D0%9E%D1%80%D0%B4%D0%B0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sz="2500" b="1" dirty="0" smtClean="0">
                <a:latin typeface="Times New Roman" pitchFamily="18" charset="0"/>
                <a:cs typeface="Times New Roman" pitchFamily="18" charset="0"/>
              </a:rPr>
              <a:t>Тема: Музыкальная душа</a:t>
            </a: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58204" cy="5483245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Segoe UI Historic" panose="020B0502040204020203" pitchFamily="34" charset="0"/>
                <a:cs typeface="Times New Roman" pitchFamily="18" charset="0"/>
              </a:rPr>
              <a:t>Сегодня на уроке вы узнали:</a:t>
            </a:r>
          </a:p>
          <a:p>
            <a:pPr>
              <a:buFontTx/>
              <a:buChar char="-"/>
            </a:pPr>
            <a:r>
              <a:rPr lang="kk-KZ" sz="2400" dirty="0" smtClean="0">
                <a:latin typeface="Times New Roman" pitchFamily="18" charset="0"/>
                <a:ea typeface="Segoe UI Historic" panose="020B0502040204020203" pitchFamily="34" charset="0"/>
                <a:cs typeface="Times New Roman" pitchFamily="18" charset="0"/>
              </a:rPr>
              <a:t>О великом казахском композиторе –кюйши Курмангазы Сагырбайулы.</a:t>
            </a:r>
          </a:p>
          <a:p>
            <a:pPr>
              <a:buFontTx/>
              <a:buChar char="-"/>
            </a:pPr>
            <a:r>
              <a:rPr lang="kk-KZ" sz="2400" dirty="0" smtClean="0">
                <a:latin typeface="Times New Roman" pitchFamily="18" charset="0"/>
                <a:ea typeface="Segoe UI Historic" panose="020B0502040204020203" pitchFamily="34" charset="0"/>
                <a:cs typeface="Times New Roman" pitchFamily="18" charset="0"/>
              </a:rPr>
              <a:t>С помощью вопроса определили написание безударных гласных в падежных окончаниях у прилагательных.</a:t>
            </a:r>
          </a:p>
          <a:p>
            <a:pPr>
              <a:buFontTx/>
              <a:buChar char="-"/>
            </a:pPr>
            <a:endParaRPr lang="kk-KZ" sz="2400" dirty="0" smtClean="0">
              <a:latin typeface="Times New Roman" pitchFamily="18" charset="0"/>
              <a:ea typeface="Segoe UI Historic" panose="020B0502040204020203" pitchFamily="34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Segoe UI Historic" panose="020B0502040204020203" pitchFamily="34" charset="0"/>
                <a:cs typeface="Times New Roman" pitchFamily="18" charset="0"/>
              </a:rPr>
              <a:t>Вы научились: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-понимать общее содержание сообщения продолжительностью не более 2-3 минут, определяя тему текста.</a:t>
            </a:r>
            <a:endParaRPr lang="kk-KZ" sz="2400" b="1" dirty="0" smtClean="0">
              <a:solidFill>
                <a:srgbClr val="002060"/>
              </a:solidFill>
              <a:latin typeface="Times New Roman" pitchFamily="18" charset="0"/>
              <a:ea typeface="Segoe UI Historic" panose="020B0502040204020203" pitchFamily="34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57708"/>
            <a:ext cx="9358282" cy="68875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143240" y="214290"/>
            <a:ext cx="2571768" cy="647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2676" y="1151879"/>
            <a:ext cx="8501910" cy="511818"/>
          </a:xfrm>
          <a:prstGeom prst="rect">
            <a:avLst/>
          </a:prstGeom>
        </p:spPr>
        <p:txBody>
          <a:bodyPr lIns="80147" tIns="40074" rIns="80147" bIns="40074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14282" y="1071546"/>
            <a:ext cx="8929718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Оцените свои знания по пятибалльной шкале: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«5» - Я всё понял(а) и могу объяснить  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другому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«4» - Я понял(а), но не могу объяснить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другому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«3» - Я не понял(а) ничего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235631" cy="67972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799642" y="339090"/>
            <a:ext cx="3615305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alt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471" y="1218583"/>
            <a:ext cx="8218197" cy="417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14282" y="1071546"/>
            <a:ext cx="8572560" cy="5730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закрепления полученных знаний , зайдите на сайт </a:t>
            </a:r>
            <a:r>
              <a:rPr lang="kk-KZ" sz="2400" b="1" noProof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BilimLand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для обратной связи: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 Составьте кластер по теме «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Курмангазы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 Подготовьте рассказ об истории создания одного из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кюев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Курмангазы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Кішкентай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«Сарыарқа»,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Адай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«Қайран шешем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«Түрмеден қашқан», «Ақсақ киік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».</a:t>
            </a:r>
          </a:p>
          <a:p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Критерий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-сохраняет структуру и содержание кластера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Дескрипторы</a:t>
            </a:r>
          </a:p>
          <a:p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-умеет раскрывать тему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свидания, ребята! Удачи вам в учёбе!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Прямоугольник 5"/>
          <p:cNvSpPr/>
          <p:nvPr/>
        </p:nvSpPr>
        <p:spPr>
          <a:xfrm>
            <a:off x="285720" y="1000107"/>
            <a:ext cx="864399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Segoe UI Historic" panose="020B0502040204020203" pitchFamily="34" charset="0"/>
                <a:cs typeface="Times New Roman" pitchFamily="18" charset="0"/>
              </a:rPr>
              <a:t>Сегодня на уроке вы узнаете:</a:t>
            </a:r>
          </a:p>
          <a:p>
            <a:pPr>
              <a:buFontTx/>
              <a:buChar char="-"/>
            </a:pPr>
            <a:r>
              <a:rPr lang="kk-KZ" sz="2400" dirty="0" smtClean="0">
                <a:latin typeface="Times New Roman" pitchFamily="18" charset="0"/>
                <a:ea typeface="Segoe UI Historic" panose="020B0502040204020203" pitchFamily="34" charset="0"/>
                <a:cs typeface="Times New Roman" pitchFamily="18" charset="0"/>
              </a:rPr>
              <a:t>О великом казахском композиторе –кюйши</a:t>
            </a:r>
          </a:p>
          <a:p>
            <a:pPr>
              <a:buFontTx/>
              <a:buChar char="-"/>
            </a:pPr>
            <a:r>
              <a:rPr lang="kk-KZ" sz="2400" dirty="0" smtClean="0">
                <a:latin typeface="Times New Roman" pitchFamily="18" charset="0"/>
                <a:ea typeface="Segoe UI Historic" panose="020B0502040204020203" pitchFamily="34" charset="0"/>
                <a:cs typeface="Times New Roman" pitchFamily="18" charset="0"/>
              </a:rPr>
              <a:t>Как с помощью вопроса определить написание безударных гласных в падежных окончаниях у прилагательных.</a:t>
            </a:r>
          </a:p>
          <a:p>
            <a:pPr>
              <a:buFontTx/>
              <a:buChar char="-"/>
            </a:pPr>
            <a:endParaRPr lang="kk-KZ" sz="2000" dirty="0" smtClean="0">
              <a:latin typeface="Times New Roman" pitchFamily="18" charset="0"/>
              <a:ea typeface="Segoe UI Historic" panose="020B0502040204020203" pitchFamily="34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ea typeface="Segoe UI Historic" panose="020B0502040204020203" pitchFamily="34" charset="0"/>
                <a:cs typeface="Times New Roman" pitchFamily="18" charset="0"/>
              </a:rPr>
              <a:t>Вы научитесь: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понимать общее содержание сообщения продолжительностью не более 2-3 минут, определяя тему текста</a:t>
            </a:r>
          </a:p>
          <a:p>
            <a:endParaRPr lang="kk-KZ" sz="2400" b="1" dirty="0" smtClean="0">
              <a:solidFill>
                <a:srgbClr val="002060"/>
              </a:solidFill>
              <a:latin typeface="Times New Roman" pitchFamily="18" charset="0"/>
              <a:ea typeface="Segoe UI Historic" panose="020B0502040204020203" pitchFamily="34" charset="0"/>
              <a:cs typeface="Times New Roman" pitchFamily="18" charset="0"/>
            </a:endParaRPr>
          </a:p>
          <a:p>
            <a:endParaRPr lang="kk-KZ" sz="2000" b="1" dirty="0" smtClean="0">
              <a:solidFill>
                <a:srgbClr val="002060"/>
              </a:solidFill>
              <a:latin typeface="Times New Roman" pitchFamily="18" charset="0"/>
              <a:ea typeface="Segoe UI Historic" panose="020B0502040204020203" pitchFamily="34" charset="0"/>
              <a:cs typeface="Times New Roman" pitchFamily="18" charset="0"/>
            </a:endParaRPr>
          </a:p>
          <a:p>
            <a:endParaRPr lang="kk-KZ" sz="2000" b="1" dirty="0" smtClean="0">
              <a:solidFill>
                <a:srgbClr val="002060"/>
              </a:solidFill>
              <a:latin typeface="Times New Roman" pitchFamily="18" charset="0"/>
              <a:ea typeface="Segoe UI Historic" panose="020B0502040204020203" pitchFamily="34" charset="0"/>
              <a:cs typeface="Times New Roman" pitchFamily="18" charset="0"/>
            </a:endParaRPr>
          </a:p>
          <a:p>
            <a:endParaRPr lang="kk-KZ" b="1" dirty="0" smtClean="0">
              <a:solidFill>
                <a:srgbClr val="002060"/>
              </a:solidFill>
              <a:latin typeface="Times New Roman" panose="02020603050405020304" pitchFamily="18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endParaRPr lang="kk-KZ" b="1" dirty="0" smtClean="0">
              <a:solidFill>
                <a:srgbClr val="002060"/>
              </a:solidFill>
              <a:latin typeface="Times New Roman" panose="02020603050405020304" pitchFamily="18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endParaRPr lang="kk-KZ" b="1" dirty="0" smtClean="0">
              <a:solidFill>
                <a:srgbClr val="002060"/>
              </a:solidFill>
              <a:latin typeface="Times New Roman" panose="02020603050405020304" pitchFamily="18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endParaRPr lang="kk-KZ" b="1" dirty="0" smtClean="0">
              <a:solidFill>
                <a:srgbClr val="002060"/>
              </a:solidFill>
              <a:latin typeface="Times New Roman" panose="02020603050405020304" pitchFamily="18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endParaRPr lang="kk-KZ" dirty="0" smtClean="0">
              <a:latin typeface="Times New Roman" panose="02020603050405020304" pitchFamily="18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51115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Ребята, прочитайте  эпиграф к уроку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5143536" cy="585791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800" dirty="0" smtClean="0"/>
              <a:t>-и скажите, о ком  мы сегодня будем говорить? </a:t>
            </a:r>
          </a:p>
          <a:p>
            <a:pPr>
              <a:buNone/>
            </a:pPr>
            <a:r>
              <a:rPr lang="ru-RU" sz="2800" dirty="0" smtClean="0"/>
              <a:t>-Как вы понимаете тему нашего урока</a:t>
            </a: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b="1" dirty="0" smtClean="0">
                <a:solidFill>
                  <a:schemeClr val="tx2"/>
                </a:solidFill>
              </a:rPr>
              <a:t>«Музыкальная душа»?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-Да, ребята, думаю догадались, увидев портрет.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Мы будем говорить о – </a:t>
            </a:r>
            <a:r>
              <a:rPr lang="ru-RU" sz="2800" b="1" dirty="0" err="1" smtClean="0">
                <a:solidFill>
                  <a:schemeClr val="tx2"/>
                </a:solidFill>
              </a:rPr>
              <a:t>Курмангазы</a:t>
            </a:r>
            <a:r>
              <a:rPr lang="ru-RU" sz="2800" b="1" dirty="0" smtClean="0">
                <a:solidFill>
                  <a:schemeClr val="tx2"/>
                </a:solidFill>
              </a:rPr>
              <a:t> </a:t>
            </a:r>
            <a:r>
              <a:rPr lang="ru-RU" sz="2800" b="1" dirty="0" err="1" smtClean="0">
                <a:solidFill>
                  <a:schemeClr val="tx2"/>
                </a:solidFill>
              </a:rPr>
              <a:t>Сагырбайулы</a:t>
            </a:r>
            <a:r>
              <a:rPr lang="ru-RU" sz="2800" b="1" dirty="0" smtClean="0">
                <a:solidFill>
                  <a:schemeClr val="tx2"/>
                </a:solidFill>
              </a:rPr>
              <a:t>.</a:t>
            </a:r>
            <a:endParaRPr lang="ru-RU" sz="28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sz="2800" b="1" dirty="0" smtClean="0"/>
              <a:t>-</a:t>
            </a:r>
            <a:r>
              <a:rPr lang="ru-RU" sz="2800" dirty="0" smtClean="0"/>
              <a:t>На каком инструменте играл </a:t>
            </a:r>
            <a:r>
              <a:rPr lang="ru-RU" sz="2800" dirty="0" err="1" smtClean="0"/>
              <a:t>кюйши</a:t>
            </a:r>
            <a:r>
              <a:rPr lang="ru-RU" sz="2800" dirty="0" smtClean="0"/>
              <a:t>?</a:t>
            </a:r>
          </a:p>
          <a:p>
            <a:pPr>
              <a:buNone/>
            </a:pPr>
            <a:r>
              <a:rPr lang="ru-RU" sz="2800" dirty="0" smtClean="0"/>
              <a:t>-Чтобы быстрее ответить отгадайте загадку: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В струнах её очень много добра.</a:t>
            </a:r>
            <a:endParaRPr lang="ru-RU" sz="28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Зовется она очень просто - (д….) 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- конечно, домбра.</a:t>
            </a:r>
            <a:endParaRPr lang="ru-RU" sz="28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ru-RU" sz="2800" dirty="0"/>
          </a:p>
        </p:txBody>
      </p:sp>
      <p:pic>
        <p:nvPicPr>
          <p:cNvPr id="4" name="Picture 6" descr="http://www.kazakhistory.ru/images/post39big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781466"/>
            <a:ext cx="2500330" cy="25760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072066" y="3427587"/>
            <a:ext cx="4071934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Эпиграф: 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оэт Н. Ф. Савичев: «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Сагырбаев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–редкая музыкальная душа, и, получи он европейское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образование, он был бы в музыкальном мире звездой первой величины».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72547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Грамматическая часть урока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8929718" cy="5715040"/>
          </a:xfrm>
        </p:spPr>
        <p:txBody>
          <a:bodyPr>
            <a:noAutofit/>
          </a:bodyPr>
          <a:lstStyle/>
          <a:p>
            <a:pPr marL="90488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Подумайте и скажите, как с помощью вопроса определить  написание безударных гласных в падежных окончаниях у прилагательных.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В. п. что? петь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народн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ую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песню -  петь песню как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Т. п. с чем? с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народн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ым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праздником - с праздником как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П. п.о чём? о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народн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ом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празднике  - о празднике как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Учимся применять правило.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Курмангазы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был народн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ым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композитором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Народн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относится к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слову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композитор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Композитором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существительное мужского рода, стоит в творительном падеже, в единственном числе. В этой форме у прилагательного окончание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ым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Композитором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каким? Пишу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народным.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окончаниях имён прилагательных после шипящих под ударением пишется буква 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без ударения – буква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Чужо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земли, хорош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его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настроения.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85783" y="0"/>
            <a:ext cx="9215502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1793216" y="384104"/>
            <a:ext cx="5557567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>
                <a:solidFill>
                  <a:prstClr val="white"/>
                </a:solidFill>
                <a:latin typeface="Century Gothic" pitchFamily="34" charset="0"/>
              </a:rPr>
              <a:t>Тематический словарь урока</a:t>
            </a:r>
            <a:endParaRPr lang="ru-RU" altLang="ru-RU" sz="2800" dirty="0">
              <a:solidFill>
                <a:prstClr val="white"/>
              </a:solidFill>
              <a:latin typeface="Century Gothic" pitchFamily="34" charset="0"/>
            </a:endParaRPr>
          </a:p>
        </p:txBody>
      </p: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0" y="1643051"/>
            <a:ext cx="8888509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32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1000109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Кюй,кюйши,композитор,акын,инструмент.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1535749"/>
            <a:ext cx="892971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Текст.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Курмангазы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великий композитор –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кюйши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Родился в 1818 или(по другим данным 1823 году) в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/>
              </a:rPr>
              <a:t>Букеевской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4"/>
              </a:rPr>
              <a:t> Орде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урочище Жидели (ныне район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Жанакала,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5"/>
              </a:rPr>
              <a:t>Западно-Казахстанской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5"/>
              </a:rPr>
              <a:t> области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в юрте бедняка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Сагырбая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С раннего детства занимался игрой на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6"/>
              </a:rPr>
              <a:t>домбре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Рано появившаяся склонность мальчика к музыке не вызывала у отца одобрения. Мать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Курмангазы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человек яркой индивидуальности и сильной воли, наоборот, разделяла любовь сына к музыке и поддерживала его. В возрасте 6 лет под давлением жестокой нужды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Курмангазы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был отдан в пастухи. В родном ауле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Курмангазы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увлечением слушал заезжих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7"/>
              </a:rPr>
              <a:t>кюйши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среди которых особо выделялся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кюйши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Узак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который заметил в юном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Курмангазы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особый интерес к музыке и предсказал ему большое будущее.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929718" cy="1203348"/>
          </a:xfrm>
        </p:spPr>
        <p:txBody>
          <a:bodyPr>
            <a:noAutofit/>
          </a:bodyPr>
          <a:lstStyle/>
          <a:p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Практическая часть.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Задание №1.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214422"/>
            <a:ext cx="8358246" cy="535785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Ответьте на вопросы: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1.Чем различаются слова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кюй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кюйши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композитор-кюйши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Объясните их значение.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Что такое народный календарь?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Подберите антонимы к словам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бедняк, ранний, звонкий, большой, уехал.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4.Определите род, число и падеж прилагательных с пропущенными окончаниями в 1-м абзаце. Объясните их правописание.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5.Объсните написание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окончании прилагательного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большое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(будущее)</a:t>
            </a:r>
          </a:p>
          <a:p>
            <a:pPr>
              <a:buNone/>
            </a:pPr>
            <a:r>
              <a:rPr lang="ru-RU" sz="2200" dirty="0" smtClean="0"/>
              <a:t>    </a:t>
            </a:r>
          </a:p>
          <a:p>
            <a:pPr>
              <a:buNone/>
            </a:pPr>
            <a:r>
              <a:rPr lang="ru-RU" sz="2200" dirty="0" smtClean="0"/>
              <a:t>Дескрипторы:</a:t>
            </a:r>
          </a:p>
          <a:p>
            <a:r>
              <a:rPr lang="ru-RU" sz="2200" dirty="0" smtClean="0"/>
              <a:t>-понимает общее содержание сообщения продолжительностью не более 2-3 минут, определяя тему текста</a:t>
            </a:r>
          </a:p>
          <a:p>
            <a:r>
              <a:rPr lang="ru-RU" sz="2200" dirty="0" smtClean="0"/>
              <a:t>- определяет </a:t>
            </a:r>
            <a:r>
              <a:rPr lang="ru-RU" sz="2200" dirty="0" err="1" smtClean="0"/>
              <a:t>род,число</a:t>
            </a:r>
            <a:r>
              <a:rPr lang="ru-RU" sz="2200" dirty="0" smtClean="0"/>
              <a:t>, падеж прилагательного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214282" y="285728"/>
            <a:ext cx="8572560" cy="6215106"/>
          </a:xfrm>
        </p:spPr>
        <p:txBody>
          <a:bodyPr>
            <a:noAutofit/>
          </a:bodyPr>
          <a:lstStyle/>
          <a:p>
            <a:pPr algn="l">
              <a:spcAft>
                <a:spcPts val="0"/>
              </a:spcAft>
            </a:pP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Верные ответы</a:t>
            </a:r>
          </a:p>
          <a:p>
            <a:pPr algn="l">
              <a:spcAft>
                <a:spcPts val="0"/>
              </a:spcAft>
            </a:pP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400" dirty="0" smtClean="0"/>
              <a:t> </a:t>
            </a:r>
            <a:r>
              <a:rPr lang="ru-RU" sz="2400" b="1" i="1" dirty="0" err="1" smtClean="0">
                <a:solidFill>
                  <a:srgbClr val="FF0000"/>
                </a:solidFill>
              </a:rPr>
              <a:t>Кюй</a:t>
            </a:r>
            <a:r>
              <a:rPr lang="ru-RU" sz="2400" b="1" i="1" dirty="0" smtClean="0">
                <a:solidFill>
                  <a:srgbClr val="FF0000"/>
                </a:solidFill>
              </a:rPr>
              <a:t> </a:t>
            </a:r>
            <a:r>
              <a:rPr lang="ru-RU" sz="2400" b="1" i="1" dirty="0" smtClean="0">
                <a:solidFill>
                  <a:schemeClr val="tx2"/>
                </a:solidFill>
              </a:rPr>
              <a:t>- инструментальное произведение для домбры.</a:t>
            </a:r>
          </a:p>
          <a:p>
            <a:pPr algn="l"/>
            <a:r>
              <a:rPr lang="ru-RU" sz="2400" b="1" i="1" dirty="0" err="1" smtClean="0">
                <a:solidFill>
                  <a:srgbClr val="FF0000"/>
                </a:solidFill>
              </a:rPr>
              <a:t>Кюйши</a:t>
            </a:r>
            <a:r>
              <a:rPr lang="ru-RU" sz="2400" b="1" i="1" dirty="0" smtClean="0">
                <a:solidFill>
                  <a:srgbClr val="FF0000"/>
                </a:solidFill>
              </a:rPr>
              <a:t> - </a:t>
            </a:r>
            <a:r>
              <a:rPr lang="ru-RU" sz="2400" b="1" i="1" dirty="0" smtClean="0">
                <a:solidFill>
                  <a:schemeClr val="tx2"/>
                </a:solidFill>
              </a:rPr>
              <a:t>исполнитель </a:t>
            </a:r>
            <a:r>
              <a:rPr lang="ru-RU" sz="2400" b="1" i="1" dirty="0" err="1" smtClean="0">
                <a:solidFill>
                  <a:schemeClr val="tx2"/>
                </a:solidFill>
              </a:rPr>
              <a:t>кюев</a:t>
            </a:r>
            <a:r>
              <a:rPr lang="ru-RU" sz="2400" b="1" i="1" dirty="0" smtClean="0">
                <a:solidFill>
                  <a:schemeClr val="tx2"/>
                </a:solidFill>
              </a:rPr>
              <a:t>.</a:t>
            </a:r>
          </a:p>
          <a:p>
            <a:pPr algn="l"/>
            <a:r>
              <a:rPr lang="ru-RU" sz="2400" b="1" i="1" dirty="0" err="1" smtClean="0">
                <a:solidFill>
                  <a:srgbClr val="FF0000"/>
                </a:solidFill>
              </a:rPr>
              <a:t>Композитор-кюйши</a:t>
            </a:r>
            <a:r>
              <a:rPr lang="ru-RU" sz="2400" b="1" i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smtClean="0">
                <a:solidFill>
                  <a:schemeClr val="tx2"/>
                </a:solidFill>
              </a:rPr>
              <a:t>- автор и исполнитель </a:t>
            </a:r>
            <a:r>
              <a:rPr lang="ru-RU" sz="2400" b="1" dirty="0" err="1" smtClean="0">
                <a:solidFill>
                  <a:schemeClr val="tx2"/>
                </a:solidFill>
              </a:rPr>
              <a:t>кюев</a:t>
            </a:r>
            <a:r>
              <a:rPr lang="ru-RU" sz="2400" b="1" dirty="0" smtClean="0">
                <a:solidFill>
                  <a:schemeClr val="tx2"/>
                </a:solidFill>
              </a:rPr>
              <a:t>.</a:t>
            </a:r>
          </a:p>
          <a:p>
            <a:pPr algn="l">
              <a:spcAft>
                <a:spcPts val="0"/>
              </a:spcAft>
            </a:pP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2.Народный календарь- это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dirty="0" smtClean="0">
                <a:solidFill>
                  <a:schemeClr val="tx2"/>
                </a:solidFill>
              </a:rPr>
              <a:t>радиционный календарь казахов, 12-летний животный цикл, по-казахски называемый </a:t>
            </a:r>
            <a:r>
              <a:rPr lang="ru-RU" sz="2400" b="1" i="1" dirty="0" err="1" smtClean="0">
                <a:solidFill>
                  <a:schemeClr val="tx2"/>
                </a:solidFill>
              </a:rPr>
              <a:t>мүшел жас</a:t>
            </a:r>
            <a:r>
              <a:rPr lang="ru-RU" sz="2400" b="1" i="1" dirty="0" smtClean="0">
                <a:solidFill>
                  <a:schemeClr val="tx2"/>
                </a:solidFill>
              </a:rPr>
              <a:t>.</a:t>
            </a:r>
          </a:p>
          <a:p>
            <a:pPr algn="l">
              <a:spcAft>
                <a:spcPts val="0"/>
              </a:spcAft>
            </a:pPr>
            <a:r>
              <a:rPr lang="ru-RU" sz="24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3.Антонимы: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бедняк – богач, ранний - поздний, звонкий - глухой, большой - маленький, уехал - приехал.</a:t>
            </a:r>
          </a:p>
          <a:p>
            <a:pPr algn="l">
              <a:spcAft>
                <a:spcPts val="0"/>
              </a:spcAft>
            </a:pP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Народный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какой? мужской род, единственное число, именительный  падеж.</a:t>
            </a:r>
          </a:p>
          <a:p>
            <a:pPr algn="l">
              <a:spcAft>
                <a:spcPts val="0"/>
              </a:spcAft>
            </a:pP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Раннего (детства) –какого? раннего- начальная форма: ранний, единственное число, мужской род – раннего –какого?  детства- родительный падеж.     </a:t>
            </a:r>
          </a:p>
        </p:txBody>
      </p:sp>
    </p:spTree>
    <p:extLst>
      <p:ext uri="{BB962C8B-B14F-4D97-AF65-F5344CB8AC3E}">
        <p14:creationId xmlns:p14="http://schemas.microsoft.com/office/powerpoint/2010/main" val="333634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86834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</a:rPr>
              <a:t>Практическое задание №2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543956" cy="53403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Спишите, вставляя пропущенные окончания прилагательных. Вспомните слушали ли вы этот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кюй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/>
                </a:solidFill>
              </a:rPr>
              <a:t>В произведениях </a:t>
            </a:r>
            <a:r>
              <a:rPr lang="ru-RU" b="1" dirty="0" err="1" smtClean="0">
                <a:solidFill>
                  <a:schemeClr val="tx2"/>
                </a:solidFill>
              </a:rPr>
              <a:t>Курмангазы</a:t>
            </a:r>
            <a:r>
              <a:rPr lang="ru-RU" b="1" dirty="0" smtClean="0">
                <a:solidFill>
                  <a:schemeClr val="tx2"/>
                </a:solidFill>
              </a:rPr>
              <a:t> отражена жизнь просто… народа, его мечта о </a:t>
            </a:r>
            <a:r>
              <a:rPr lang="ru-RU" b="1" dirty="0" err="1" smtClean="0">
                <a:solidFill>
                  <a:schemeClr val="tx2"/>
                </a:solidFill>
              </a:rPr>
              <a:t>лучш</a:t>
            </a:r>
            <a:r>
              <a:rPr lang="ru-RU" b="1" dirty="0" smtClean="0">
                <a:solidFill>
                  <a:schemeClr val="tx2"/>
                </a:solidFill>
              </a:rPr>
              <a:t>.. судьбе. Он сочинил красив… </a:t>
            </a:r>
            <a:r>
              <a:rPr lang="ru-RU" b="1" dirty="0" err="1" smtClean="0">
                <a:solidFill>
                  <a:schemeClr val="tx2"/>
                </a:solidFill>
              </a:rPr>
              <a:t>кюй</a:t>
            </a:r>
            <a:r>
              <a:rPr lang="ru-RU" b="1" dirty="0" smtClean="0">
                <a:solidFill>
                  <a:schemeClr val="tx2"/>
                </a:solidFill>
              </a:rPr>
              <a:t> «</a:t>
            </a:r>
            <a:r>
              <a:rPr lang="ru-RU" b="1" dirty="0" err="1" smtClean="0">
                <a:solidFill>
                  <a:schemeClr val="tx2"/>
                </a:solidFill>
              </a:rPr>
              <a:t>Балбырауын</a:t>
            </a:r>
            <a:r>
              <a:rPr lang="ru-RU" b="1" dirty="0" smtClean="0">
                <a:solidFill>
                  <a:schemeClr val="tx2"/>
                </a:solidFill>
              </a:rPr>
              <a:t>». </a:t>
            </a:r>
            <a:r>
              <a:rPr lang="ru-RU" b="1" dirty="0" err="1" smtClean="0">
                <a:solidFill>
                  <a:schemeClr val="tx2"/>
                </a:solidFill>
              </a:rPr>
              <a:t>Кюй</a:t>
            </a:r>
            <a:r>
              <a:rPr lang="ru-RU" b="1" dirty="0" smtClean="0">
                <a:solidFill>
                  <a:schemeClr val="tx2"/>
                </a:solidFill>
              </a:rPr>
              <a:t> выражает </a:t>
            </a:r>
            <a:r>
              <a:rPr lang="ru-RU" b="1" dirty="0" err="1" smtClean="0">
                <a:solidFill>
                  <a:schemeClr val="tx2"/>
                </a:solidFill>
              </a:rPr>
              <a:t>радостн</a:t>
            </a:r>
            <a:r>
              <a:rPr lang="ru-RU" b="1" dirty="0" smtClean="0">
                <a:solidFill>
                  <a:schemeClr val="tx2"/>
                </a:solidFill>
              </a:rPr>
              <a:t>… настроение, напоминает о </a:t>
            </a:r>
            <a:r>
              <a:rPr lang="ru-RU" b="1" dirty="0" err="1" smtClean="0">
                <a:solidFill>
                  <a:schemeClr val="tx2"/>
                </a:solidFill>
              </a:rPr>
              <a:t>праздничн</a:t>
            </a:r>
            <a:r>
              <a:rPr lang="ru-RU" b="1" dirty="0" smtClean="0">
                <a:solidFill>
                  <a:schemeClr val="tx2"/>
                </a:solidFill>
              </a:rPr>
              <a:t>… играх, о танцах </a:t>
            </a:r>
            <a:r>
              <a:rPr lang="ru-RU" b="1" dirty="0" err="1" smtClean="0">
                <a:solidFill>
                  <a:schemeClr val="tx2"/>
                </a:solidFill>
              </a:rPr>
              <a:t>аульн</a:t>
            </a:r>
            <a:r>
              <a:rPr lang="ru-RU" b="1" dirty="0" smtClean="0">
                <a:solidFill>
                  <a:schemeClr val="tx2"/>
                </a:solidFill>
              </a:rPr>
              <a:t>… молодежи. Музыка очень </a:t>
            </a:r>
            <a:r>
              <a:rPr lang="ru-RU" b="1" dirty="0" err="1" smtClean="0">
                <a:solidFill>
                  <a:schemeClr val="tx2"/>
                </a:solidFill>
              </a:rPr>
              <a:t>активн</a:t>
            </a:r>
            <a:r>
              <a:rPr lang="ru-RU" b="1" dirty="0" smtClean="0">
                <a:solidFill>
                  <a:schemeClr val="tx2"/>
                </a:solidFill>
              </a:rPr>
              <a:t>…, быстр…, весел….</a:t>
            </a:r>
          </a:p>
          <a:p>
            <a:pPr>
              <a:buNone/>
            </a:pPr>
            <a:endParaRPr lang="ru-RU" sz="1800" b="1" dirty="0" smtClean="0"/>
          </a:p>
          <a:p>
            <a:pPr>
              <a:buNone/>
            </a:pPr>
            <a:r>
              <a:rPr lang="ru-RU" sz="1800" b="1" dirty="0" smtClean="0"/>
              <a:t>Дескрипторы:</a:t>
            </a:r>
          </a:p>
          <a:p>
            <a:r>
              <a:rPr lang="ru-RU" sz="1800" b="1" dirty="0" smtClean="0"/>
              <a:t> -</a:t>
            </a:r>
            <a:r>
              <a:rPr lang="kk-KZ" sz="1800" dirty="0" smtClean="0"/>
              <a:t>извлекает необходимую информацию:</a:t>
            </a:r>
            <a:endParaRPr lang="ru-RU" sz="1800" dirty="0" smtClean="0"/>
          </a:p>
          <a:p>
            <a:r>
              <a:rPr lang="kk-KZ" sz="1800" dirty="0" smtClean="0"/>
              <a:t>-определяет основную идею текста;</a:t>
            </a:r>
            <a:endParaRPr lang="ru-RU" sz="1800" dirty="0" smtClean="0"/>
          </a:p>
          <a:p>
            <a:r>
              <a:rPr lang="ru-RU" sz="1800" dirty="0" smtClean="0"/>
              <a:t>-правильно использует существительные и прилагательные, правильно согласовывая по роду, числу и падежу.</a:t>
            </a:r>
            <a:endParaRPr lang="ru-RU" sz="1800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79690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Верные ответы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643998" cy="5643602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Спишите, вставляя пропущенные окончания прилагательных. Слушали ли вы этот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кюй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ru-RU" sz="28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В произведениях </a:t>
            </a:r>
            <a:r>
              <a:rPr lang="ru-RU" sz="2800" b="1" dirty="0" err="1" smtClean="0">
                <a:solidFill>
                  <a:schemeClr val="tx2"/>
                </a:solidFill>
              </a:rPr>
              <a:t>Курмангазы</a:t>
            </a:r>
            <a:r>
              <a:rPr lang="ru-RU" sz="2800" b="1" dirty="0" smtClean="0">
                <a:solidFill>
                  <a:schemeClr val="tx2"/>
                </a:solidFill>
              </a:rPr>
              <a:t> отражена жизнь прост</a:t>
            </a:r>
            <a:r>
              <a:rPr lang="ru-RU" sz="2800" b="1" dirty="0" smtClean="0">
                <a:solidFill>
                  <a:srgbClr val="FF0000"/>
                </a:solidFill>
              </a:rPr>
              <a:t>ого</a:t>
            </a:r>
            <a:r>
              <a:rPr lang="ru-RU" sz="2800" b="1" dirty="0" smtClean="0">
                <a:solidFill>
                  <a:schemeClr val="tx2"/>
                </a:solidFill>
              </a:rPr>
              <a:t> (какого?)народа, его мечта о лучш</a:t>
            </a:r>
            <a:r>
              <a:rPr lang="ru-RU" sz="2800" b="1" dirty="0" smtClean="0">
                <a:solidFill>
                  <a:srgbClr val="FF0000"/>
                </a:solidFill>
              </a:rPr>
              <a:t>ей (какой?)</a:t>
            </a:r>
            <a:r>
              <a:rPr lang="ru-RU" sz="2800" b="1" dirty="0" smtClean="0">
                <a:solidFill>
                  <a:schemeClr val="tx2"/>
                </a:solidFill>
              </a:rPr>
              <a:t> судьбе. Он сочинил красив</a:t>
            </a:r>
            <a:r>
              <a:rPr lang="ru-RU" sz="2800" b="1" dirty="0" smtClean="0">
                <a:solidFill>
                  <a:srgbClr val="FF0000"/>
                </a:solidFill>
              </a:rPr>
              <a:t>ый (какой?)</a:t>
            </a:r>
            <a:r>
              <a:rPr lang="ru-RU" sz="2800" b="1" dirty="0" smtClean="0">
                <a:solidFill>
                  <a:schemeClr val="tx2"/>
                </a:solidFill>
              </a:rPr>
              <a:t> </a:t>
            </a:r>
            <a:r>
              <a:rPr lang="ru-RU" sz="2800" b="1" dirty="0" err="1" smtClean="0">
                <a:solidFill>
                  <a:schemeClr val="tx2"/>
                </a:solidFill>
              </a:rPr>
              <a:t>кюй</a:t>
            </a:r>
            <a:r>
              <a:rPr lang="ru-RU" sz="2800" b="1" dirty="0" smtClean="0">
                <a:solidFill>
                  <a:schemeClr val="tx2"/>
                </a:solidFill>
              </a:rPr>
              <a:t> «</a:t>
            </a:r>
            <a:r>
              <a:rPr lang="ru-RU" sz="2800" b="1" dirty="0" err="1" smtClean="0">
                <a:solidFill>
                  <a:schemeClr val="tx2"/>
                </a:solidFill>
              </a:rPr>
              <a:t>Балбырауын</a:t>
            </a:r>
            <a:r>
              <a:rPr lang="ru-RU" sz="2800" b="1" dirty="0" smtClean="0">
                <a:solidFill>
                  <a:schemeClr val="tx2"/>
                </a:solidFill>
              </a:rPr>
              <a:t>». </a:t>
            </a:r>
            <a:r>
              <a:rPr lang="ru-RU" sz="2800" b="1" dirty="0" err="1" smtClean="0">
                <a:solidFill>
                  <a:schemeClr val="tx2"/>
                </a:solidFill>
              </a:rPr>
              <a:t>Кюй</a:t>
            </a:r>
            <a:r>
              <a:rPr lang="ru-RU" sz="2800" b="1" dirty="0" smtClean="0">
                <a:solidFill>
                  <a:schemeClr val="tx2"/>
                </a:solidFill>
              </a:rPr>
              <a:t> выражает радостн</a:t>
            </a:r>
            <a:r>
              <a:rPr lang="ru-RU" sz="2800" b="1" dirty="0" smtClean="0">
                <a:solidFill>
                  <a:srgbClr val="FF0000"/>
                </a:solidFill>
              </a:rPr>
              <a:t>ое (какое?)</a:t>
            </a:r>
            <a:r>
              <a:rPr lang="ru-RU" sz="2800" b="1" dirty="0" smtClean="0">
                <a:solidFill>
                  <a:schemeClr val="tx2"/>
                </a:solidFill>
              </a:rPr>
              <a:t> настроение, напоминает о праздничн</a:t>
            </a:r>
            <a:r>
              <a:rPr lang="ru-RU" sz="2800" b="1" dirty="0" smtClean="0">
                <a:solidFill>
                  <a:srgbClr val="FF0000"/>
                </a:solidFill>
              </a:rPr>
              <a:t>ых (каких?)</a:t>
            </a:r>
            <a:r>
              <a:rPr lang="ru-RU" sz="2800" b="1" dirty="0" smtClean="0">
                <a:solidFill>
                  <a:schemeClr val="tx2"/>
                </a:solidFill>
              </a:rPr>
              <a:t> играх, о танцах аульн</a:t>
            </a:r>
            <a:r>
              <a:rPr lang="ru-RU" sz="2800" b="1" dirty="0" smtClean="0">
                <a:solidFill>
                  <a:srgbClr val="FF0000"/>
                </a:solidFill>
              </a:rPr>
              <a:t>ой (какой?) </a:t>
            </a:r>
            <a:r>
              <a:rPr lang="ru-RU" sz="2800" b="1" dirty="0" smtClean="0">
                <a:solidFill>
                  <a:schemeClr val="tx2"/>
                </a:solidFill>
              </a:rPr>
              <a:t>молодежи. Музыка (какая?) очень активн</a:t>
            </a:r>
            <a:r>
              <a:rPr lang="ru-RU" sz="2800" b="1" dirty="0" smtClean="0">
                <a:solidFill>
                  <a:srgbClr val="FF0000"/>
                </a:solidFill>
              </a:rPr>
              <a:t>ая</a:t>
            </a:r>
            <a:r>
              <a:rPr lang="ru-RU" sz="2800" b="1" dirty="0" smtClean="0">
                <a:solidFill>
                  <a:schemeClr val="tx2"/>
                </a:solidFill>
              </a:rPr>
              <a:t>, быстр</a:t>
            </a:r>
            <a:r>
              <a:rPr lang="ru-RU" sz="2800" b="1" dirty="0" smtClean="0">
                <a:solidFill>
                  <a:srgbClr val="FF0000"/>
                </a:solidFill>
              </a:rPr>
              <a:t>ая</a:t>
            </a:r>
            <a:r>
              <a:rPr lang="ru-RU" sz="2800" b="1" dirty="0" smtClean="0">
                <a:solidFill>
                  <a:schemeClr val="tx2"/>
                </a:solidFill>
              </a:rPr>
              <a:t>, весел</a:t>
            </a:r>
            <a:r>
              <a:rPr lang="ru-RU" sz="2800" b="1" dirty="0" smtClean="0">
                <a:solidFill>
                  <a:srgbClr val="FF0000"/>
                </a:solidFill>
              </a:rPr>
              <a:t>ая</a:t>
            </a:r>
            <a:r>
              <a:rPr lang="ru-RU" sz="2800" b="1" dirty="0" smtClean="0">
                <a:solidFill>
                  <a:schemeClr val="tx2"/>
                </a:solidFill>
              </a:rPr>
              <a:t>.</a:t>
            </a:r>
            <a:endParaRPr lang="ru-RU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668</Words>
  <Application>Microsoft Office PowerPoint</Application>
  <PresentationFormat>Экран (4:3)</PresentationFormat>
  <Paragraphs>113</Paragraphs>
  <Slides>13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Comfortaa</vt:lpstr>
      <vt:lpstr>Segoe UI Historic</vt:lpstr>
      <vt:lpstr>Times New Roman</vt:lpstr>
      <vt:lpstr>Тема Office</vt:lpstr>
      <vt:lpstr>Презентация PowerPoint</vt:lpstr>
      <vt:lpstr>Презентация PowerPoint</vt:lpstr>
      <vt:lpstr>Ребята, прочитайте  эпиграф к уроку</vt:lpstr>
      <vt:lpstr> Грамматическая часть урока</vt:lpstr>
      <vt:lpstr>Презентация PowerPoint</vt:lpstr>
      <vt:lpstr>Практическая часть. Задание №1.</vt:lpstr>
      <vt:lpstr>Презентация PowerPoint</vt:lpstr>
      <vt:lpstr>Практическое задание №2</vt:lpstr>
      <vt:lpstr>Верные ответы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63</cp:revision>
  <dcterms:created xsi:type="dcterms:W3CDTF">2020-07-18T05:19:20Z</dcterms:created>
  <dcterms:modified xsi:type="dcterms:W3CDTF">2024-12-06T15:20:33Z</dcterms:modified>
</cp:coreProperties>
</file>