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72" r:id="rId4"/>
    <p:sldId id="285" r:id="rId5"/>
    <p:sldId id="287" r:id="rId6"/>
    <p:sldId id="293" r:id="rId7"/>
    <p:sldId id="290" r:id="rId8"/>
    <p:sldId id="277" r:id="rId9"/>
    <p:sldId id="259" r:id="rId10"/>
    <p:sldId id="279" r:id="rId11"/>
    <p:sldId id="280" r:id="rId12"/>
    <p:sldId id="278" r:id="rId13"/>
    <p:sldId id="260" r:id="rId14"/>
    <p:sldId id="275" r:id="rId15"/>
    <p:sldId id="281" r:id="rId16"/>
    <p:sldId id="294" r:id="rId17"/>
    <p:sldId id="295" r:id="rId18"/>
    <p:sldId id="291" r:id="rId19"/>
    <p:sldId id="268" r:id="rId20"/>
    <p:sldId id="269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1349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84608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84608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84608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84608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81066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810662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810662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81066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810662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0745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4585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2030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50907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98073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kk-KZ" altLang="ru-RU" sz="2500" b="1" dirty="0" smtClean="0">
                <a:latin typeface="Times New Roman" pitchFamily="18" charset="0"/>
                <a:cs typeface="Times New Roman" pitchFamily="18" charset="0"/>
              </a:rPr>
              <a:t>Промелькнувший метеор</a:t>
            </a:r>
            <a:endParaRPr lang="kk-KZ" altLang="ru-RU" sz="25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2088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2165221" y="347003"/>
            <a:ext cx="53309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Количественные числительные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6575D19-CD31-4F0E-A289-495BEACC2BD4}"/>
              </a:ext>
            </a:extLst>
          </p:cNvPr>
          <p:cNvSpPr/>
          <p:nvPr/>
        </p:nvSpPr>
        <p:spPr>
          <a:xfrm>
            <a:off x="457472" y="1316667"/>
            <a:ext cx="772673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8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Количественные числительные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  обозначают количество или число предметов при счете;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 отвечают на вопрос сколько?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два, четыре, пять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Делятся на три разряда: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целые: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три, сорок, семнадцать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дробные числа: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одна вторая, четыре девятых, две пятых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собирательные числительные: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трое, четверо, семеро 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склоняются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2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2088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2165221" y="347003"/>
            <a:ext cx="53309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Количественные числительные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6575D19-CD31-4F0E-A289-495BEACC2BD4}"/>
              </a:ext>
            </a:extLst>
          </p:cNvPr>
          <p:cNvSpPr/>
          <p:nvPr/>
        </p:nvSpPr>
        <p:spPr>
          <a:xfrm>
            <a:off x="457472" y="1316667"/>
            <a:ext cx="8002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!!! Числительное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четыре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в Тв. п.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                имеет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ь -  </a:t>
            </a:r>
            <a:r>
              <a:rPr lang="ru-RU" sz="2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четырьмя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Числительные от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пяти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двадцати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и 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тридцать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в Р.п., Д.п. и П.п. имеют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 окончание –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, а в Тв.п. – 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ью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C:\Users\Нуржан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525" y="3789040"/>
            <a:ext cx="1838325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52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44797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2165221" y="347003"/>
            <a:ext cx="53309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Количественные числительные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6575D19-CD31-4F0E-A289-495BEACC2BD4}"/>
              </a:ext>
            </a:extLst>
          </p:cNvPr>
          <p:cNvSpPr/>
          <p:nvPr/>
        </p:nvSpPr>
        <p:spPr>
          <a:xfrm>
            <a:off x="3326799" y="150133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8B04502-57FE-4E53-93A1-7DCF00894981}"/>
              </a:ext>
            </a:extLst>
          </p:cNvPr>
          <p:cNvSpPr/>
          <p:nvPr/>
        </p:nvSpPr>
        <p:spPr>
          <a:xfrm>
            <a:off x="1528904" y="3139196"/>
            <a:ext cx="71467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каком месяце говорится в стихотворении?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409178"/>
              </p:ext>
            </p:extLst>
          </p:nvPr>
        </p:nvGraphicFramePr>
        <p:xfrm>
          <a:off x="457200" y="1268760"/>
          <a:ext cx="8229600" cy="3325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9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Существительное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3-го склонения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числительное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И.п. тетрадь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Р.п. </a:t>
                      </a:r>
                      <a:r>
                        <a:rPr lang="ru-RU" sz="18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тетради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В.п. тетрадь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Д.п. тетради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Т.п. тетрадью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 о тетради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И.п. тридцать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Р.п. </a:t>
                      </a:r>
                      <a:r>
                        <a:rPr lang="ru-RU" sz="18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тридцати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В.п. тридцать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Д.п. тридцати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Т.п. тридцатью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 о тридцати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52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2165221" y="347003"/>
            <a:ext cx="53309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Количественные числительные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6575D19-CD31-4F0E-A289-495BEACC2BD4}"/>
              </a:ext>
            </a:extLst>
          </p:cNvPr>
          <p:cNvSpPr/>
          <p:nvPr/>
        </p:nvSpPr>
        <p:spPr>
          <a:xfrm>
            <a:off x="3612202" y="131666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8B04502-57FE-4E53-93A1-7DCF00894981}"/>
              </a:ext>
            </a:extLst>
          </p:cNvPr>
          <p:cNvSpPr/>
          <p:nvPr/>
        </p:nvSpPr>
        <p:spPr>
          <a:xfrm>
            <a:off x="1528904" y="313919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055036"/>
              </p:ext>
            </p:extLst>
          </p:nvPr>
        </p:nvGraphicFramePr>
        <p:xfrm>
          <a:off x="457472" y="1533268"/>
          <a:ext cx="8229600" cy="288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8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И.п. и В.п.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сорок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девяносто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1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Р.п.,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Д.п., Т.п.,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сорока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девяноста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122" name="Picture 2" descr="C:\Users\Нуржан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09120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2088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38708"/>
              </p:ext>
            </p:extLst>
          </p:nvPr>
        </p:nvGraphicFramePr>
        <p:xfrm>
          <a:off x="492495" y="3808488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683569" y="288016"/>
            <a:ext cx="767358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Склонение количественных числительных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517446"/>
              </p:ext>
            </p:extLst>
          </p:nvPr>
        </p:nvGraphicFramePr>
        <p:xfrm>
          <a:off x="457200" y="1530697"/>
          <a:ext cx="8229599" cy="3007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4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50 до 80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500 до 900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200, 300, 400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И.п. пятьдесят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И.п. пятьсот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И.п.  двести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Р.п. пятидесяти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Р.п. пятисот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Р.п. двухсот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Д.п. пятидесяти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Д.п. пятистам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Д.п.  двумстам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В.п. пятьдесят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В.п. пятьсот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В.п. двести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Т.п. пятьюдесятью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Т.п. пятьюстами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Т.п. двумястами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 о пятидесяти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 о пятистах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 о двухстах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2527423" y="288016"/>
            <a:ext cx="4451110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 №1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670DF3-2494-4ED4-B2CA-D1117D8C5568}"/>
              </a:ext>
            </a:extLst>
          </p:cNvPr>
          <p:cNvSpPr/>
          <p:nvPr/>
        </p:nvSpPr>
        <p:spPr>
          <a:xfrm>
            <a:off x="1235324" y="1161364"/>
            <a:ext cx="638449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/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Прочитайте текст.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Выпишите числительные вместе со словами к которым они относятся.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Шокан </a:t>
            </a:r>
            <a:r>
              <a:rPr lang="ru-RU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Уалиханов – знаменитый казахский ученый и путешественник, прямой потомок знаменитого Аблай хана.  Он его правнук. Дед Шокана Уалихан – один из 30 сыновей Аблай хана. В возрасте 12 лет Шокана отправляют на учебу в Омский кадетский корпус. Когда Уалиханову было 14-15 лет, начальство кадетского корпуса уже пророчило ему будущее крупного исследователя и ученого.</a:t>
            </a:r>
          </a:p>
          <a:p>
            <a:endParaRPr lang="ru-RU" b="1" i="1">
              <a:latin typeface="Times New Roman" pitchFamily="18" charset="0"/>
              <a:cs typeface="Times New Roman" pitchFamily="18" charset="0"/>
            </a:endParaRPr>
          </a:p>
          <a:p>
            <a:endParaRPr lang="x-non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Нуржан\Desktop\го-овные-цифры-5600884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3" t="1064" r="12952" b="11627"/>
          <a:stretch/>
        </p:blipFill>
        <p:spPr bwMode="auto">
          <a:xfrm>
            <a:off x="5868145" y="3561645"/>
            <a:ext cx="2322904" cy="288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984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3527825" y="288016"/>
            <a:ext cx="2450306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 себя!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670DF3-2494-4ED4-B2CA-D1117D8C5568}"/>
              </a:ext>
            </a:extLst>
          </p:cNvPr>
          <p:cNvSpPr/>
          <p:nvPr/>
        </p:nvSpPr>
        <p:spPr>
          <a:xfrm>
            <a:off x="1235324" y="1161364"/>
            <a:ext cx="63844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6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ридцать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сыновей </a:t>
            </a:r>
            <a:endParaRPr lang="ru-RU" sz="3600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венадцать  </a:t>
            </a:r>
            <a:r>
              <a:rPr lang="ru-RU" sz="36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лет </a:t>
            </a:r>
            <a:endParaRPr lang="ru-RU" sz="3600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6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етырнадцать - пятнадцать лет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Нуржан\Desktop\logika-zyfry-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18" y="3861048"/>
            <a:ext cx="3636576" cy="242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61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2527423" y="288016"/>
            <a:ext cx="4451110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 №2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670DF3-2494-4ED4-B2CA-D1117D8C5568}"/>
              </a:ext>
            </a:extLst>
          </p:cNvPr>
          <p:cNvSpPr/>
          <p:nvPr/>
        </p:nvSpPr>
        <p:spPr>
          <a:xfrm>
            <a:off x="1235324" y="1161364"/>
            <a:ext cx="638449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/>
              <a:t> 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Просклоняйте количественное числительное  - 12 по падежам.</a:t>
            </a:r>
          </a:p>
          <a:p>
            <a:endParaRPr lang="ru-RU" b="1" i="1">
              <a:latin typeface="Times New Roman" pitchFamily="18" charset="0"/>
              <a:cs typeface="Times New Roman" pitchFamily="18" charset="0"/>
            </a:endParaRPr>
          </a:p>
          <a:p>
            <a:endParaRPr lang="x-non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Нуржан\Desktop\го-овные-цифры-5600884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3" t="1064" r="12952" b="11627"/>
          <a:stretch/>
        </p:blipFill>
        <p:spPr bwMode="auto">
          <a:xfrm>
            <a:off x="5724128" y="2676007"/>
            <a:ext cx="2635313" cy="327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01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5949280"/>
            <a:ext cx="2147536" cy="4580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680623"/>
              </p:ext>
            </p:extLst>
          </p:nvPr>
        </p:nvGraphicFramePr>
        <p:xfrm>
          <a:off x="492495" y="1530696"/>
          <a:ext cx="8229600" cy="3627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Падежи</a:t>
                      </a:r>
                      <a:endParaRPr lang="ru-RU" sz="2400" i="1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Вопрос</a:t>
                      </a:r>
                      <a:endParaRPr lang="ru-RU" sz="2400" i="1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Склонение</a:t>
                      </a:r>
                      <a:endParaRPr lang="ru-RU" sz="2400" i="1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Именительный падеж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Что?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двенадцать</a:t>
                      </a:r>
                      <a:endParaRPr lang="ru-RU" sz="2400" b="1" i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Родительный падеж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Чего?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двенадцати</a:t>
                      </a:r>
                      <a:endParaRPr lang="ru-RU" sz="2400" b="1" i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Дательный падеж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Чему?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двенадцати</a:t>
                      </a:r>
                      <a:endParaRPr lang="ru-RU" sz="2400" b="1" i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Винительный падеж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Что?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двенадцать</a:t>
                      </a:r>
                      <a:endParaRPr lang="ru-RU" sz="2400" b="1" i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Творительный падеж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Чем?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двенадцатью</a:t>
                      </a:r>
                      <a:endParaRPr lang="ru-RU" sz="2400" b="1" i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Предложный падеж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2F2F2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 чем?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двенадцати</a:t>
                      </a:r>
                      <a:endParaRPr lang="ru-RU" sz="2400" b="1" i="1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3527825" y="288016"/>
            <a:ext cx="2450306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 себя!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670DF3-2494-4ED4-B2CA-D1117D8C5568}"/>
              </a:ext>
            </a:extLst>
          </p:cNvPr>
          <p:cNvSpPr/>
          <p:nvPr/>
        </p:nvSpPr>
        <p:spPr>
          <a:xfrm>
            <a:off x="1211844" y="1161364"/>
            <a:ext cx="63844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626000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3362713" y="423316"/>
            <a:ext cx="215125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E3D591-86B4-4376-A966-1885CD79370A}"/>
              </a:ext>
            </a:extLst>
          </p:cNvPr>
          <p:cNvSpPr/>
          <p:nvPr/>
        </p:nvSpPr>
        <p:spPr>
          <a:xfrm>
            <a:off x="1412540" y="1604138"/>
            <a:ext cx="677850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«Четыре </a:t>
            </a:r>
            <a:r>
              <a:rPr lang="ru-RU" sz="4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узнал…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научился…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проявил себя…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смогу применить…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kk-K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  <a:r>
              <a:rPr lang="kk-KZ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 УЗНАЕТЕ: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такое </a:t>
            </a:r>
            <a:r>
              <a:rPr lang="ru-R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количественное числительное;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НАУЧИТЕСЬ:</a:t>
            </a:r>
          </a:p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извлекать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необходимую информацию по предложенной теме из различных источников;</a:t>
            </a:r>
          </a:p>
          <a:p>
            <a:pPr marL="342900" indent="-342900">
              <a:buFontTx/>
              <a:buChar char="-"/>
            </a:pP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образовывать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падежные формы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числительных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i="1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клонять количественные числительные.</a:t>
            </a:r>
            <a:endParaRPr lang="ru-RU" sz="2400" i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0521" y="-12501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3615305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F4D908-F81A-413B-A936-789A1A7E4589}"/>
              </a:ext>
            </a:extLst>
          </p:cNvPr>
          <p:cNvSpPr/>
          <p:nvPr/>
        </p:nvSpPr>
        <p:spPr>
          <a:xfrm>
            <a:off x="1115616" y="124806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Войди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портал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sz="28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2854B7-F7EE-4933-8ACC-7CAF6319E0DF}"/>
              </a:ext>
            </a:extLst>
          </p:cNvPr>
          <p:cNvSpPr/>
          <p:nvPr/>
        </p:nvSpPr>
        <p:spPr>
          <a:xfrm>
            <a:off x="1115616" y="2461686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Составьте свой режим дня, используя количественные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числительные.</a:t>
            </a:r>
            <a:endParaRPr lang="x-none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3" descr="C:\Users\Нуржан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525" y="4263876"/>
            <a:ext cx="1485851" cy="2001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793216" y="384104"/>
            <a:ext cx="5557567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prstClr val="white"/>
                </a:solidFill>
                <a:latin typeface="Century Gothic" pitchFamily="34" charset="0"/>
              </a:rPr>
              <a:t>Тематический словарь урока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397520" y="1684110"/>
            <a:ext cx="8348957" cy="45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числительные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</a:t>
            </a:r>
            <a:r>
              <a:rPr lang="kk-K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ік сан есім</a:t>
            </a:r>
          </a:p>
          <a:p>
            <a:pPr marL="457200" indent="-457200">
              <a:buFontTx/>
              <a:buChar char="-"/>
            </a:pPr>
            <a:r>
              <a:rPr lang="ru-RU" sz="3200" b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етеор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i="1">
                <a:latin typeface="Times New Roman" pitchFamily="18" charset="0"/>
                <a:cs typeface="Times New Roman" pitchFamily="18" charset="0"/>
              </a:rPr>
              <a:t>аспан 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денесі</a:t>
            </a:r>
          </a:p>
          <a:p>
            <a:pPr marL="457200" indent="-457200">
              <a:buFontTx/>
              <a:buChar char="-"/>
            </a:pPr>
            <a:r>
              <a:rPr lang="ru-RU" sz="32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отомок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ұрпақ</a:t>
            </a:r>
          </a:p>
          <a:p>
            <a:pPr marL="457200" indent="-457200">
              <a:buFontTx/>
              <a:buChar char="-"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правнук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шөбере</a:t>
            </a:r>
          </a:p>
          <a:p>
            <a:pPr marL="457200" indent="-457200">
              <a:buFontTx/>
              <a:buChar char="-"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кадетский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корпус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среднее военно-учебное заведение</a:t>
            </a:r>
          </a:p>
          <a:p>
            <a:pPr marL="457200" indent="-457200">
              <a:buFontTx/>
              <a:buChar char="-"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пророчить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i="1">
                <a:latin typeface="Times New Roman" pitchFamily="18" charset="0"/>
                <a:cs typeface="Times New Roman" pitchFamily="18" charset="0"/>
              </a:rPr>
              <a:t>алдын ала 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болжау</a:t>
            </a:r>
          </a:p>
          <a:p>
            <a:pPr marL="457200" indent="-457200">
              <a:buFontTx/>
              <a:buChar char="-"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исследователь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зерттеуші</a:t>
            </a:r>
            <a:endParaRPr lang="ru-RU" altLang="ru-RU" sz="32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231865" y="384104"/>
            <a:ext cx="4680276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«Промелькнувший метеор»</a:t>
            </a:r>
            <a:endParaRPr lang="ru-RU" altLang="ru-RU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Нуржан\Desktop\УРОК 5\Фото Шокан Уалиханов\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18" y="3183204"/>
            <a:ext cx="3844314" cy="292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Нуржан\Desktop\УРОК 5\Фото Шокан Уалиханов\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34439"/>
            <a:ext cx="3223212" cy="292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1151879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mtClean="0"/>
              <a:t>-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Метеор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- «падающая звезда» — явление, возникающее при сгорании в атмосфере   Земли мелких метеорных тел (например, осколков комет или астероидов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Метеор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явление короткой вспышки небольшого небесного тела, влетающего в земную атмосферу из межпланетного пространства. </a:t>
            </a: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9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9952" y="128147"/>
            <a:ext cx="9104925" cy="68616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983172" y="384104"/>
            <a:ext cx="5177655" cy="94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>
                <a:solidFill>
                  <a:prstClr val="white"/>
                </a:solidFill>
                <a:latin typeface="Century Gothic" pitchFamily="34" charset="0"/>
              </a:rPr>
              <a:t>«Промелькнувший метеор»</a:t>
            </a:r>
            <a:endParaRPr lang="ru-RU" altLang="ru-RU" sz="2800">
              <a:solidFill>
                <a:prstClr val="white"/>
              </a:solidFill>
              <a:latin typeface="Century Gothic" pitchFamily="34" charset="0"/>
            </a:endParaRPr>
          </a:p>
          <a:p>
            <a:pPr algn="ctr"/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pic>
        <p:nvPicPr>
          <p:cNvPr id="2051" name="Picture 3" descr="C:\Users\Нуржан\Desktop\УРОК 5\Фото Шокан Уалиханов\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5" y="1326808"/>
            <a:ext cx="7652665" cy="4910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09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880855" y="384104"/>
            <a:ext cx="3382292" cy="94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prstClr val="white"/>
                </a:solidFill>
                <a:latin typeface="Century Gothic" pitchFamily="34" charset="0"/>
              </a:rPr>
              <a:t>Работа по тексту</a:t>
            </a:r>
            <a:endParaRPr lang="ru-RU" altLang="ru-RU" sz="2800">
              <a:solidFill>
                <a:prstClr val="white"/>
              </a:solidFill>
              <a:latin typeface="Century Gothic" pitchFamily="34" charset="0"/>
            </a:endParaRPr>
          </a:p>
          <a:p>
            <a:pPr algn="ctr"/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402436" y="1362872"/>
            <a:ext cx="7793528" cy="106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Графический органайзер «Метеор»</a:t>
            </a:r>
          </a:p>
          <a:p>
            <a:endParaRPr lang="ru-RU" altLang="ru-RU" sz="32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3" descr="C:\Users\Нуржан\Desktop\shooting-star-coloring-pages-1.gif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42515"/>
            <a:ext cx="6480720" cy="456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261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74200" y="384104"/>
            <a:ext cx="279559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prstClr val="white"/>
                </a:solidFill>
                <a:latin typeface="Century Gothic" pitchFamily="34" charset="0"/>
              </a:rPr>
              <a:t>Проверь себя!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pic>
        <p:nvPicPr>
          <p:cNvPr id="8" name="Picture 3" descr="C:\Users\Нуржан\Desktop\shooting-star-coloring-pages-1.gif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4" t="36527" r="5646" b="5142"/>
          <a:stretch/>
        </p:blipFill>
        <p:spPr bwMode="auto">
          <a:xfrm>
            <a:off x="63546" y="1052736"/>
            <a:ext cx="8612123" cy="542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03551" y="3068960"/>
            <a:ext cx="60968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Шока́н Уалиха́нов - первый казахский </a:t>
            </a:r>
            <a:endParaRPr lang="ru-RU" smtClean="0"/>
          </a:p>
          <a:p>
            <a:endParaRPr lang="ru-RU"/>
          </a:p>
          <a:p>
            <a:r>
              <a:rPr lang="ru-RU" smtClean="0"/>
              <a:t>      учёный</a:t>
            </a:r>
            <a:r>
              <a:rPr lang="ru-RU"/>
              <a:t>, историк, этнограф, путешественник, художник.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399229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/>
              <a:t>Шокан Уалиханов прямой потомок знаменитого Аблай хана.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4761330"/>
            <a:ext cx="2846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/>
              <a:t>Годы жизни Ш.Уалиханова </a:t>
            </a:r>
            <a:endParaRPr lang="ru-RU" smtClean="0"/>
          </a:p>
          <a:p>
            <a:r>
              <a:rPr lang="ru-RU" smtClean="0"/>
              <a:t>            1835- </a:t>
            </a:r>
            <a:r>
              <a:rPr lang="ru-RU"/>
              <a:t>1865 гг.</a:t>
            </a:r>
          </a:p>
        </p:txBody>
      </p:sp>
    </p:spTree>
    <p:extLst>
      <p:ext uri="{BB962C8B-B14F-4D97-AF65-F5344CB8AC3E}">
        <p14:creationId xmlns:p14="http://schemas.microsoft.com/office/powerpoint/2010/main" val="63128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32292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pic>
        <p:nvPicPr>
          <p:cNvPr id="32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5125" r="76675" b="54908"/>
          <a:stretch/>
        </p:blipFill>
        <p:spPr bwMode="auto">
          <a:xfrm>
            <a:off x="287872" y="5086441"/>
            <a:ext cx="935407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021038" y="463639"/>
            <a:ext cx="53309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числительные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55576" y="128995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2FD9C56-A532-4F4A-9AA6-35AFC5337A01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3DFC412-965D-454C-A877-D093A81B0306}"/>
              </a:ext>
            </a:extLst>
          </p:cNvPr>
          <p:cNvSpPr/>
          <p:nvPr/>
        </p:nvSpPr>
        <p:spPr>
          <a:xfrm>
            <a:off x="448369" y="1302372"/>
            <a:ext cx="7930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Имя числительное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– самостоятельная часть речи, которая обозначает количество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или порядок предметов при счете. Числительные отвечают на вопросы сколько? Который? Какой? 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два этажа, восемь ручек,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трое щенят</a:t>
            </a:r>
            <a:r>
              <a:rPr 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71" t="7370" r="59164" b="56092"/>
          <a:stretch/>
        </p:blipFill>
        <p:spPr bwMode="auto">
          <a:xfrm>
            <a:off x="1094948" y="4083774"/>
            <a:ext cx="796332" cy="113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19" t="7577" r="41540" b="55315"/>
          <a:stretch/>
        </p:blipFill>
        <p:spPr bwMode="auto">
          <a:xfrm>
            <a:off x="1784955" y="5128773"/>
            <a:ext cx="795300" cy="115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2" t="5645" r="23114" b="54388"/>
          <a:stretch/>
        </p:blipFill>
        <p:spPr bwMode="auto">
          <a:xfrm>
            <a:off x="2557804" y="3979087"/>
            <a:ext cx="851895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75" t="9560" r="4518" b="50473"/>
          <a:stretch/>
        </p:blipFill>
        <p:spPr bwMode="auto">
          <a:xfrm>
            <a:off x="3275856" y="5128773"/>
            <a:ext cx="820255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t="52183" r="78026" b="7850"/>
          <a:stretch/>
        </p:blipFill>
        <p:spPr bwMode="auto">
          <a:xfrm>
            <a:off x="3946141" y="4091435"/>
            <a:ext cx="935407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2" t="49930" r="42022" b="10103"/>
          <a:stretch/>
        </p:blipFill>
        <p:spPr bwMode="auto">
          <a:xfrm>
            <a:off x="4953360" y="5084268"/>
            <a:ext cx="703413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2" t="52600" r="57739" b="7433"/>
          <a:stretch/>
        </p:blipFill>
        <p:spPr bwMode="auto">
          <a:xfrm>
            <a:off x="5640862" y="4129825"/>
            <a:ext cx="935407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11" t="52344" r="22570" b="7689"/>
          <a:stretch/>
        </p:blipFill>
        <p:spPr bwMode="auto">
          <a:xfrm>
            <a:off x="6520368" y="5221049"/>
            <a:ext cx="935407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77" t="52106" r="4435" b="7927"/>
          <a:stretch/>
        </p:blipFill>
        <p:spPr bwMode="auto">
          <a:xfrm>
            <a:off x="7393638" y="4030406"/>
            <a:ext cx="797410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730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1870" y="5738"/>
            <a:ext cx="9148420" cy="68944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115617" y="444913"/>
            <a:ext cx="561662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Количественное числительное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55576" y="128995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700808"/>
            <a:ext cx="79921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Числительное</a:t>
            </a:r>
          </a:p>
          <a:p>
            <a:endParaRPr lang="ru-RU" sz="4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>
                <a:latin typeface="Times New Roman" pitchFamily="18" charset="0"/>
                <a:cs typeface="Times New Roman" pitchFamily="18" charset="0"/>
              </a:rPr>
              <a:t>количественные 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000">
                <a:latin typeface="Times New Roman" pitchFamily="18" charset="0"/>
                <a:cs typeface="Times New Roman" pitchFamily="18" charset="0"/>
              </a:rPr>
              <a:t>порядковые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123728" y="2348880"/>
            <a:ext cx="1872208" cy="537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125374" y="2348880"/>
            <a:ext cx="88678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5125" r="76675" b="54908"/>
          <a:stretch/>
        </p:blipFill>
        <p:spPr bwMode="auto">
          <a:xfrm>
            <a:off x="287872" y="5086441"/>
            <a:ext cx="935407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71" t="7370" r="59164" b="56092"/>
          <a:stretch/>
        </p:blipFill>
        <p:spPr bwMode="auto">
          <a:xfrm>
            <a:off x="1094948" y="4083774"/>
            <a:ext cx="796332" cy="113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19" t="7577" r="41540" b="55315"/>
          <a:stretch/>
        </p:blipFill>
        <p:spPr bwMode="auto">
          <a:xfrm>
            <a:off x="1784955" y="5128773"/>
            <a:ext cx="795300" cy="115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2" t="5645" r="23114" b="54388"/>
          <a:stretch/>
        </p:blipFill>
        <p:spPr bwMode="auto">
          <a:xfrm>
            <a:off x="2557804" y="3979087"/>
            <a:ext cx="851895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75" t="9560" r="4518" b="50473"/>
          <a:stretch/>
        </p:blipFill>
        <p:spPr bwMode="auto">
          <a:xfrm>
            <a:off x="3275856" y="5128773"/>
            <a:ext cx="820255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t="52183" r="78026" b="7850"/>
          <a:stretch/>
        </p:blipFill>
        <p:spPr bwMode="auto">
          <a:xfrm>
            <a:off x="3946141" y="4091435"/>
            <a:ext cx="935407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2" t="49930" r="42022" b="10103"/>
          <a:stretch/>
        </p:blipFill>
        <p:spPr bwMode="auto">
          <a:xfrm>
            <a:off x="4953360" y="5084268"/>
            <a:ext cx="703413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2" t="52600" r="57739" b="7433"/>
          <a:stretch/>
        </p:blipFill>
        <p:spPr bwMode="auto">
          <a:xfrm>
            <a:off x="5640862" y="4129825"/>
            <a:ext cx="935407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11" t="52344" r="22570" b="7689"/>
          <a:stretch/>
        </p:blipFill>
        <p:spPr bwMode="auto">
          <a:xfrm>
            <a:off x="6520368" y="5221049"/>
            <a:ext cx="935407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Нуржан\Desktop\zifri_97632-6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77" t="52106" r="4435" b="7927"/>
          <a:stretch/>
        </p:blipFill>
        <p:spPr bwMode="auto">
          <a:xfrm>
            <a:off x="7393638" y="4030406"/>
            <a:ext cx="797410" cy="124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589</Words>
  <Application>Microsoft Office PowerPoint</Application>
  <PresentationFormat>Экран (4:3)</PresentationFormat>
  <Paragraphs>184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Comfortaa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81</cp:revision>
  <dcterms:created xsi:type="dcterms:W3CDTF">2020-07-18T05:19:20Z</dcterms:created>
  <dcterms:modified xsi:type="dcterms:W3CDTF">2024-12-06T15:21:36Z</dcterms:modified>
</cp:coreProperties>
</file>