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97" r:id="rId3"/>
    <p:sldId id="273" r:id="rId4"/>
    <p:sldId id="337" r:id="rId5"/>
    <p:sldId id="334" r:id="rId6"/>
    <p:sldId id="307" r:id="rId7"/>
    <p:sldId id="313" r:id="rId8"/>
    <p:sldId id="317" r:id="rId9"/>
    <p:sldId id="335" r:id="rId10"/>
    <p:sldId id="320" r:id="rId11"/>
    <p:sldId id="277" r:id="rId12"/>
    <p:sldId id="287" r:id="rId13"/>
    <p:sldId id="322" r:id="rId14"/>
    <p:sldId id="324" r:id="rId15"/>
    <p:sldId id="269" r:id="rId16"/>
    <p:sldId id="285" r:id="rId17"/>
    <p:sldId id="267" r:id="rId18"/>
    <p:sldId id="279" r:id="rId19"/>
    <p:sldId id="282" r:id="rId20"/>
    <p:sldId id="328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34126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23520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73117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08572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15925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687184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8273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42302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7759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16320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85256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98202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61400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40772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83802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868693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порядковых числительных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Google Shape;76;p1"/>
          <p:cNvSpPr>
            <a:spLocks noChangeArrowheads="1"/>
          </p:cNvSpPr>
          <p:nvPr/>
        </p:nvSpPr>
        <p:spPr bwMode="auto">
          <a:xfrm>
            <a:off x="730039" y="321465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533385" y="1056581"/>
            <a:ext cx="8165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88664" y="602128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677556" y="322588"/>
            <a:ext cx="1609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33639"/>
              </p:ext>
            </p:extLst>
          </p:nvPr>
        </p:nvGraphicFramePr>
        <p:xfrm>
          <a:off x="533384" y="1151880"/>
          <a:ext cx="8071065" cy="4697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9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4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Падеж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Прилагательное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Порядковое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Какой?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Какому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Каким?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каком?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(писатель)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(писателя)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(писателю)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(писателя)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(писателем)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известн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(писателе)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(ученик)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(ученика)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(ученику)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(ученика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ым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(учеником)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(ученике)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92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873815"/>
              </p:ext>
            </p:extLst>
          </p:nvPr>
        </p:nvGraphicFramePr>
        <p:xfrm>
          <a:off x="555523" y="1157896"/>
          <a:ext cx="8087002" cy="3346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87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634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4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склонении  составных порядковых числительных будет меняться только последнее слово.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4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4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11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3677556" y="322588"/>
            <a:ext cx="1788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2951693"/>
            <a:ext cx="2880320" cy="271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458030"/>
              </p:ext>
            </p:extLst>
          </p:nvPr>
        </p:nvGraphicFramePr>
        <p:xfrm>
          <a:off x="1187624" y="1605135"/>
          <a:ext cx="7003424" cy="3624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0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406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Например:</a:t>
                      </a:r>
                    </a:p>
                    <a:p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двадцать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век</a:t>
                      </a: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двадцать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века</a:t>
                      </a: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двадцать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ому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веку</a:t>
                      </a: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двадцать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век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Т.п.  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двадцать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ым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веком</a:t>
                      </a: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</a:t>
                      </a:r>
                      <a:r>
                        <a:rPr lang="ru-RU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двадцать </a:t>
                      </a:r>
                      <a:r>
                        <a:rPr lang="ru-RU" sz="2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</a:t>
                      </a:r>
                      <a:r>
                        <a:rPr lang="ru-RU" sz="2800" b="1" i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ом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веке</a:t>
                      </a:r>
                      <a:endParaRPr lang="ru-RU" sz="2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12</a:t>
            </a:r>
            <a:endParaRPr lang="ru-RU" dirty="0"/>
          </a:p>
        </p:txBody>
      </p:sp>
      <p:cxnSp>
        <p:nvCxnSpPr>
          <p:cNvPr id="4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3635896" y="378403"/>
            <a:ext cx="1676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70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878925"/>
              </p:ext>
            </p:extLst>
          </p:nvPr>
        </p:nvGraphicFramePr>
        <p:xfrm>
          <a:off x="1187624" y="1605135"/>
          <a:ext cx="7003424" cy="3624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0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406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В словосочетании                   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ПОРЯДКОВОЕ ЧИСЛИТЕЛЬНОЕ 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выполняет функцию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зависимого   слова,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согласуясь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главным              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в роде, числе и падеже.</a:t>
                      </a:r>
                      <a:endParaRPr lang="ru-RU" sz="2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13</a:t>
            </a:r>
            <a:endParaRPr lang="ru-RU" dirty="0"/>
          </a:p>
        </p:txBody>
      </p:sp>
      <p:cxnSp>
        <p:nvCxnSpPr>
          <p:cNvPr id="4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3635896" y="378403"/>
            <a:ext cx="1676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33" y="2506758"/>
            <a:ext cx="349567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75135"/>
              </p:ext>
            </p:extLst>
          </p:nvPr>
        </p:nvGraphicFramePr>
        <p:xfrm>
          <a:off x="1187624" y="1605135"/>
          <a:ext cx="7003424" cy="3624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0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4065">
                <a:tc>
                  <a:txBody>
                    <a:bodyPr/>
                    <a:lstStyle/>
                    <a:p>
                      <a:pPr algn="just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указании даты после порядкового числительного название месяца ставится в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Например: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</a:t>
                      </a:r>
                      <a:r>
                        <a:rPr lang="ru-RU" sz="16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перв</a:t>
                      </a:r>
                      <a:r>
                        <a:rPr lang="ru-RU" sz="2800" b="1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ому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сентябр</a:t>
                      </a:r>
                      <a:r>
                        <a:rPr lang="ru-RU" sz="2800" b="1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во всех школах подготовлены кабинеты.</a:t>
                      </a:r>
                      <a:endParaRPr lang="ru-RU" sz="2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14</a:t>
            </a:r>
            <a:endParaRPr lang="ru-RU" dirty="0"/>
          </a:p>
        </p:txBody>
      </p:sp>
      <p:cxnSp>
        <p:nvCxnSpPr>
          <p:cNvPr id="4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3635896" y="378403"/>
            <a:ext cx="1676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097919"/>
            <a:ext cx="1577518" cy="137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3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711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41671"/>
              </p:ext>
            </p:extLst>
          </p:nvPr>
        </p:nvGraphicFramePr>
        <p:xfrm>
          <a:off x="827584" y="1122711"/>
          <a:ext cx="7632848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0213">
                <a:tc>
                  <a:txBody>
                    <a:bodyPr/>
                    <a:lstStyle/>
                    <a:p>
                      <a:pPr algn="just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Поздравляю с первым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еликом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Уат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поднял разгорячённое лицо. Старый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Ибрай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улыбался.</a:t>
                      </a:r>
                    </a:p>
                    <a:p>
                      <a:pPr algn="just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Твой отец  по пять дней преследовал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еликов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только, когда выпадала большая удача, приводил пару, а ты при первой встрече свалил трёх, - сказал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Ибрай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</a:t>
                      </a: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С.Бегалин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mtClean="0"/>
              <a:t>15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2267744" y="323407"/>
            <a:ext cx="49401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работа№ 1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983959"/>
            <a:ext cx="1009447" cy="10795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79331" y="6076872"/>
            <a:ext cx="643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</a:t>
            </a:r>
            <a:r>
              <a:rPr lang="kk-KZ" dirty="0" smtClean="0"/>
              <a:t>лик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711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485012"/>
              </p:ext>
            </p:extLst>
          </p:nvPr>
        </p:nvGraphicFramePr>
        <p:xfrm>
          <a:off x="827584" y="1122711"/>
          <a:ext cx="8229600" cy="384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0480">
                <a:tc>
                  <a:txBody>
                    <a:bodyPr/>
                    <a:lstStyle/>
                    <a:p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какой?         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Р. п.         какого?        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елика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какому?       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ому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елику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какой?          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ый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Т.п.         каким?          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ым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еликом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о каком?       о перв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ом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елике</a:t>
                      </a:r>
                      <a:endParaRPr lang="ru-RU" sz="2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mtClean="0">
                <a:solidFill>
                  <a:srgbClr val="002060"/>
                </a:solidFill>
              </a:rPr>
              <a:t>16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2267744" y="323407"/>
            <a:ext cx="31079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Проверь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Описание: Картинки по запросу смайлики картинки для детей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177721"/>
            <a:ext cx="936104" cy="699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7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232871"/>
              </p:ext>
            </p:extLst>
          </p:nvPr>
        </p:nvGraphicFramePr>
        <p:xfrm>
          <a:off x="1115616" y="1646742"/>
          <a:ext cx="7402016" cy="4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2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mtClean="0">
                <a:solidFill>
                  <a:srgbClr val="002060"/>
                </a:solidFill>
              </a:rPr>
              <a:t>17</a:t>
            </a:r>
            <a:endParaRPr lang="ru-RU" dirty="0"/>
          </a:p>
        </p:txBody>
      </p:sp>
      <p:cxnSp>
        <p:nvCxnSpPr>
          <p:cNvPr id="4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827584" y="378403"/>
            <a:ext cx="5856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340768"/>
            <a:ext cx="75608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1.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Сапаргали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Искакович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Бегалин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родился 24 ноября 1895 года в  семье скотовода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Ыскака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Первое его стихотворение «Казахским юношам» было опубликовано в 1914 году.</a:t>
            </a:r>
          </a:p>
          <a:p>
            <a:pPr lvl="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Первая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книга «Месть орла» вышла в 1943 году.</a:t>
            </a:r>
          </a:p>
        </p:txBody>
      </p:sp>
      <p:pic>
        <p:nvPicPr>
          <p:cNvPr id="12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827" y="4913504"/>
            <a:ext cx="3044672" cy="125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3727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8726325" y="6020717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mtClean="0">
                <a:solidFill>
                  <a:srgbClr val="002060"/>
                </a:solidFill>
              </a:rPr>
              <a:t>18</a:t>
            </a:r>
            <a:endParaRPr lang="ru-RU" dirty="0"/>
          </a:p>
        </p:txBody>
      </p: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704354" y="333072"/>
            <a:ext cx="1379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628799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Двадцать четвёртого  ноября тысяча восемьсот девяносто пятого года (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Р.п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arenR"/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тысяча девятьсот четырнадцатом году (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П.п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в тысяча девятьсот сорок третьем году (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П.п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866" y="5077207"/>
            <a:ext cx="1800200" cy="58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5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2609" y="119439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774764" y="6043046"/>
            <a:ext cx="36923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smtClean="0">
                <a:solidFill>
                  <a:srgbClr val="002060"/>
                </a:solidFill>
              </a:rPr>
              <a:t>19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2799642" y="385626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0CA82C89-3274-4965-BC09-494E173F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523" y="4530636"/>
            <a:ext cx="2250875" cy="15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827584" y="1484784"/>
            <a:ext cx="7488832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1.</a:t>
            </a:r>
            <a:r>
              <a:rPr lang="x-none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Войди на портал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BilimLand</a:t>
            </a:r>
            <a:r>
              <a:rPr lang="x-none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и получи информацию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по сегодняшней теме</a:t>
            </a:r>
            <a:r>
              <a:rPr lang="x-none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 сообщение на одну из тем: «Порядковые числительные в пословицах», «Числительные во фразеологизмах», «Числа и числительные и их происхождение»</a:t>
            </a: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08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544" y="-187024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3" name="Google Shape;125;p4"/>
          <p:cNvCxnSpPr>
            <a:cxnSpLocks noChangeShapeType="1"/>
          </p:cNvCxnSpPr>
          <p:nvPr/>
        </p:nvCxnSpPr>
        <p:spPr bwMode="auto">
          <a:xfrm rot="10800000" flipH="1">
            <a:off x="228001" y="6672341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Прямоугольник 23"/>
          <p:cNvSpPr/>
          <p:nvPr/>
        </p:nvSpPr>
        <p:spPr>
          <a:xfrm>
            <a:off x="8800567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cxnSp>
        <p:nvCxnSpPr>
          <p:cNvPr id="25" name="Google Shape;124;p4"/>
          <p:cNvCxnSpPr>
            <a:cxnSpLocks noChangeShapeType="1"/>
          </p:cNvCxnSpPr>
          <p:nvPr/>
        </p:nvCxnSpPr>
        <p:spPr bwMode="auto">
          <a:xfrm>
            <a:off x="185985" y="652534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755576" y="1340768"/>
            <a:ext cx="72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числительные называются порядковыми;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НАУЧИТЕСЬ: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склонять простые и составные порядковые  числительные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употреблять их в речи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7824" y="116632"/>
            <a:ext cx="3695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Цели урока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301208"/>
            <a:ext cx="1368152" cy="59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44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676456" y="5877273"/>
            <a:ext cx="376593" cy="4148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smtClean="0">
                <a:solidFill>
                  <a:srgbClr val="002060"/>
                </a:solidFill>
              </a:rPr>
              <a:t>20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827584" y="1604138"/>
            <a:ext cx="7363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54" y="1374736"/>
            <a:ext cx="7704856" cy="434578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763688" y="404664"/>
            <a:ext cx="6048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Рефлексивная мишень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7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676456" y="6043046"/>
            <a:ext cx="376594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smtClean="0">
                <a:solidFill>
                  <a:srgbClr val="002060"/>
                </a:solidFill>
              </a:rPr>
              <a:t>21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7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9" name="Группа 1"/>
          <p:cNvGrpSpPr>
            <a:grpSpLocks/>
          </p:cNvGrpSpPr>
          <p:nvPr/>
        </p:nvGrpSpPr>
        <p:grpSpPr bwMode="auto">
          <a:xfrm>
            <a:off x="1662916" y="1479312"/>
            <a:ext cx="5925549" cy="4398737"/>
            <a:chOff x="1037227" y="1115985"/>
            <a:chExt cx="7415045" cy="5190811"/>
          </a:xfrm>
        </p:grpSpPr>
        <p:sp>
          <p:nvSpPr>
            <p:cNvPr id="10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33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4" name="Oval 40"/>
              <p:cNvSpPr/>
              <p:nvPr/>
            </p:nvSpPr>
            <p:spPr>
              <a:xfrm>
                <a:off x="885488" y="4047098"/>
                <a:ext cx="180061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31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2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3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29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0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4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27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8" name="Oval 62"/>
              <p:cNvSpPr/>
              <p:nvPr/>
            </p:nvSpPr>
            <p:spPr>
              <a:xfrm>
                <a:off x="947299" y="4030378"/>
                <a:ext cx="1771441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5" name="Group 63"/>
            <p:cNvGrpSpPr>
              <a:grpSpLocks/>
            </p:cNvGrpSpPr>
            <p:nvPr/>
          </p:nvGrpSpPr>
          <p:grpSpPr bwMode="auto">
            <a:xfrm>
              <a:off x="6763523" y="1763868"/>
              <a:ext cx="1688749" cy="1657251"/>
              <a:chOff x="647828" y="3760389"/>
              <a:chExt cx="2311430" cy="2268318"/>
            </a:xfrm>
          </p:grpSpPr>
          <p:sp>
            <p:nvSpPr>
              <p:cNvPr id="25" name="Oval 64"/>
              <p:cNvSpPr/>
              <p:nvPr/>
            </p:nvSpPr>
            <p:spPr>
              <a:xfrm>
                <a:off x="647828" y="3760389"/>
                <a:ext cx="2311430" cy="2268318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6" name="Oval 65"/>
              <p:cNvSpPr/>
              <p:nvPr/>
            </p:nvSpPr>
            <p:spPr>
              <a:xfrm>
                <a:off x="930496" y="3862508"/>
                <a:ext cx="1796268" cy="1885614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6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23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4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7" name="Group 69"/>
            <p:cNvGrpSpPr>
              <a:grpSpLocks/>
            </p:cNvGrpSpPr>
            <p:nvPr/>
          </p:nvGrpSpPr>
          <p:grpSpPr bwMode="auto">
            <a:xfrm>
              <a:off x="5493237" y="3047856"/>
              <a:ext cx="1387443" cy="1388978"/>
              <a:chOff x="628720" y="3771204"/>
              <a:chExt cx="2266488" cy="2268996"/>
            </a:xfrm>
          </p:grpSpPr>
          <p:sp>
            <p:nvSpPr>
              <p:cNvPr id="21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2" name="Oval 71"/>
              <p:cNvSpPr/>
              <p:nvPr/>
            </p:nvSpPr>
            <p:spPr>
              <a:xfrm>
                <a:off x="903603" y="4046077"/>
                <a:ext cx="1734873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8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19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0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4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7595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4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55756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18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2543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 табы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числительных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падежам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 есімдерді септеу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порядковое числительное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реттік сан есім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157191"/>
            <a:ext cx="1800200" cy="50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115616" y="1646742"/>
          <a:ext cx="7402016" cy="4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2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726325" y="602071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4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2051720" y="378403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«Помоги Незнайке»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280026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ru-RU" sz="2800" b="1" dirty="0" smtClean="0">
              <a:latin typeface="Times New Roman" panose="02020603050405020304" pitchFamily="18" charset="0"/>
              <a:ea typeface="SchoolBookKza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 smtClean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                                 1</a:t>
            </a:r>
            <a:r>
              <a:rPr lang="ru-RU" sz="2800" b="1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– седой, другой –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молодой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Третий – скачет, а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четвертый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плачет.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(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Времена года)</a:t>
            </a:r>
          </a:p>
          <a:p>
            <a:pPr lvl="0" algn="just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ступеньку встал парень молодой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двенадцатой ступеньке пришёл старик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седой</a:t>
            </a:r>
          </a:p>
          <a:p>
            <a:pPr lvl="0"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(Год)</a:t>
            </a:r>
          </a:p>
          <a:p>
            <a:pPr lvl="0" algn="just"/>
            <a:r>
              <a:rPr lang="ru-RU" sz="2800" dirty="0"/>
              <a:t/>
            </a:r>
            <a:br>
              <a:rPr lang="ru-RU" sz="2800" dirty="0"/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22" y="1120050"/>
            <a:ext cx="2665325" cy="230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2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27595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8788664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5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339752" y="2420888"/>
            <a:ext cx="4752528" cy="2880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Порядковое числительное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7275238" y="3657812"/>
            <a:ext cx="688535" cy="35364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4422300" y="1715239"/>
            <a:ext cx="387635" cy="576064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06890" y="5430793"/>
            <a:ext cx="418251" cy="64746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>
            <a:off x="1436714" y="3651418"/>
            <a:ext cx="720080" cy="360040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96288" y="392073"/>
            <a:ext cx="4250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материал</a:t>
            </a:r>
          </a:p>
        </p:txBody>
      </p:sp>
    </p:spTree>
    <p:extLst>
      <p:ext uri="{BB962C8B-B14F-4D97-AF65-F5344CB8AC3E}">
        <p14:creationId xmlns:p14="http://schemas.microsoft.com/office/powerpoint/2010/main" val="225925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533385" y="1056581"/>
            <a:ext cx="8165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88664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677556" y="322588"/>
            <a:ext cx="1788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340768"/>
            <a:ext cx="71287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ПОРЯДКОВЫЕ ЧИСЛИТЕЛЬНЫЕ называют порядковый номер предметов при счёте и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отвечают на вопрос который? какой? какая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? какие?</a:t>
            </a:r>
            <a:endParaRPr lang="ru-RU" sz="28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570" y="4455596"/>
            <a:ext cx="33432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33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533385" y="1056581"/>
            <a:ext cx="8165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88664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677556" y="322588"/>
            <a:ext cx="1788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340768"/>
            <a:ext cx="71287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Начальная форма</a:t>
            </a: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ПОРЯДКОВЫХ ЧИСЛИТЕЛЬНЫХ,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</a:rPr>
              <a:t>к</a:t>
            </a:r>
            <a:r>
              <a:rPr lang="ru-RU" sz="2800" b="1" dirty="0" smtClean="0">
                <a:latin typeface="Times New Roman" panose="02020603050405020304" pitchFamily="18" charset="0"/>
              </a:rPr>
              <a:t>ак и у прилагательных –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И.п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ед.ч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м.р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036" y="3440392"/>
            <a:ext cx="2349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8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533385" y="1056581"/>
            <a:ext cx="8165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88664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677556" y="322588"/>
            <a:ext cx="1788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0004" y="1340768"/>
            <a:ext cx="83988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ПОРЯДКОВЫЕ ЧИСЛИТЕЛЬНЫЕ</a:t>
            </a:r>
          </a:p>
          <a:p>
            <a:pPr algn="just"/>
            <a:endParaRPr lang="ru-RU" sz="2800" b="1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простые</a:t>
            </a:r>
            <a:r>
              <a:rPr lang="ru-RU" sz="2800" b="1" dirty="0" smtClean="0">
                <a:latin typeface="Times New Roman" panose="02020603050405020304" pitchFamily="18" charset="0"/>
              </a:rPr>
              <a:t>   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сложные</a:t>
            </a:r>
            <a:r>
              <a:rPr lang="ru-RU" sz="2800" b="1" dirty="0" smtClean="0">
                <a:latin typeface="Times New Roman" panose="02020603050405020304" pitchFamily="18" charset="0"/>
              </a:rPr>
              <a:t>     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составные</a:t>
            </a:r>
          </a:p>
          <a:p>
            <a:pPr algn="just"/>
            <a:endParaRPr lang="ru-RU" sz="2800" b="1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</a:rPr>
              <a:t>второй                двенадцатый        сорок первый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</a:rPr>
              <a:t>ятый                 шестнадцатый     двадцать пятый</a:t>
            </a:r>
            <a:endParaRPr lang="ru-RU" sz="2800" b="1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835696" y="1844824"/>
            <a:ext cx="86409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779912" y="1844824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148064" y="1844824"/>
            <a:ext cx="72008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3" y="5329604"/>
            <a:ext cx="2520281" cy="77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1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27595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8788664" y="602128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9</a:t>
            </a:r>
          </a:p>
        </p:txBody>
      </p:sp>
      <p:sp>
        <p:nvSpPr>
          <p:cNvPr id="7" name="Овал 6"/>
          <p:cNvSpPr/>
          <p:nvPr/>
        </p:nvSpPr>
        <p:spPr>
          <a:xfrm>
            <a:off x="2339752" y="2420888"/>
            <a:ext cx="4752528" cy="2880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Порядковое числительное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7247179" y="3657812"/>
            <a:ext cx="637190" cy="35364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4489588" y="1736011"/>
            <a:ext cx="381550" cy="594186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39443" y="5357237"/>
            <a:ext cx="353142" cy="59049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>
            <a:off x="1653173" y="3651418"/>
            <a:ext cx="609130" cy="360040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96288" y="392073"/>
            <a:ext cx="4250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материал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91403" y="1261996"/>
            <a:ext cx="324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порядок предметов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при счёте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00915" y="58827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отвечают на вопрос который? какой? какая? какие?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3905" y="3231273"/>
            <a:ext cx="1495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Изменяются по числам, родам, падежам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918985" y="3374779"/>
            <a:ext cx="1225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п</a:t>
            </a:r>
            <a:r>
              <a:rPr lang="ru-RU" b="1" dirty="0" smtClean="0"/>
              <a:t>ростые</a:t>
            </a:r>
          </a:p>
          <a:p>
            <a:pPr algn="ctr"/>
            <a:r>
              <a:rPr lang="ru-RU" b="1" dirty="0"/>
              <a:t>с</a:t>
            </a:r>
            <a:r>
              <a:rPr lang="ru-RU" b="1" dirty="0" smtClean="0"/>
              <a:t>ложные</a:t>
            </a:r>
          </a:p>
          <a:p>
            <a:r>
              <a:rPr lang="ru-RU" b="1" dirty="0" smtClean="0"/>
              <a:t>составные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4870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3666</TotalTime>
  <Words>589</Words>
  <Application>Microsoft Office PowerPoint</Application>
  <PresentationFormat>Экран (4:3)</PresentationFormat>
  <Paragraphs>185</Paragraphs>
  <Slides>21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Gothic</vt:lpstr>
      <vt:lpstr>Comfortaa</vt:lpstr>
      <vt:lpstr>SchoolBookKza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113</cp:revision>
  <dcterms:created xsi:type="dcterms:W3CDTF">2020-07-18T05:19:20Z</dcterms:created>
  <dcterms:modified xsi:type="dcterms:W3CDTF">2024-12-06T15:30:18Z</dcterms:modified>
</cp:coreProperties>
</file>