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86" r:id="rId4"/>
    <p:sldId id="287" r:id="rId5"/>
    <p:sldId id="290" r:id="rId6"/>
    <p:sldId id="283" r:id="rId7"/>
    <p:sldId id="272" r:id="rId8"/>
    <p:sldId id="284" r:id="rId9"/>
    <p:sldId id="273" r:id="rId10"/>
    <p:sldId id="291" r:id="rId11"/>
    <p:sldId id="292" r:id="rId12"/>
    <p:sldId id="277" r:id="rId13"/>
    <p:sldId id="288" r:id="rId14"/>
    <p:sldId id="289" r:id="rId15"/>
    <p:sldId id="267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9802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681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9802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9802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1%8D%D1%82" TargetMode="External"/><Relationship Id="rId13" Type="http://schemas.openxmlformats.org/officeDocument/2006/relationships/hyperlink" Target="https://ru.wikipedia.org/wiki/%D0%A3%D1%87%D1%91%D0%BD%D1%8B%D0%B9" TargetMode="External"/><Relationship Id="rId18" Type="http://schemas.openxmlformats.org/officeDocument/2006/relationships/hyperlink" Target="https://ru.wikipedia.org/wiki/%D0%9F%D1%80%D0%BE%D1%81%D0%B2%D0%B5%D1%89%D0%B5%D0%BD%D0%B8%D0%B5" TargetMode="External"/><Relationship Id="rId26" Type="http://schemas.openxmlformats.org/officeDocument/2006/relationships/hyperlink" Target="https://ru.wikipedia.org/wiki/%D0%96%D1%83%D0%B7" TargetMode="External"/><Relationship Id="rId3" Type="http://schemas.openxmlformats.org/officeDocument/2006/relationships/image" Target="../media/image4.png"/><Relationship Id="rId21" Type="http://schemas.openxmlformats.org/officeDocument/2006/relationships/hyperlink" Target="https://ru.wikipedia.org/wiki/%D0%A1%D1%83%D0%BB%D1%82%D0%B0%D0%BD" TargetMode="External"/><Relationship Id="rId7" Type="http://schemas.openxmlformats.org/officeDocument/2006/relationships/hyperlink" Target="https://ru.wikipedia.org/wiki/%D0%9A%D0%B0%D0%B7%D0%B0%D1%85%D0%B8" TargetMode="External"/><Relationship Id="rId12" Type="http://schemas.openxmlformats.org/officeDocument/2006/relationships/hyperlink" Target="https://ru.wikipedia.org/wiki/%D0%9A%D0%B0%D0%B7%D0%B0%D1%85%D1%81%D1%82%D0%B0%D0%BD" TargetMode="External"/><Relationship Id="rId17" Type="http://schemas.openxmlformats.org/officeDocument/2006/relationships/hyperlink" Target="https://ru.wikipedia.org/wiki/%D0%9F%D1%83%D1%82%D0%B5%D1%88%D0%B5%D1%81%D1%82%D0%B2%D0%B8%D0%B5" TargetMode="External"/><Relationship Id="rId25" Type="http://schemas.openxmlformats.org/officeDocument/2006/relationships/hyperlink" Target="https://ru.wikipedia.org/wiki/%D0%A5%D0%B0%D0%BD_(%D1%82%D0%B8%D1%82%D1%83%D0%BB)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ru.wikipedia.org/wiki/%D0%A4%D0%BE%D0%BB%D1%8C%D0%BA%D0%BB%D0%BE%D1%80%D0%B8%D1%81%D1%82" TargetMode="Externa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hyperlink" Target="https://ru.wikipedia.org/wiki/%D0%A1%D1%80%D0%B5%D0%B4%D0%BD%D0%B5%D0%B0%D0%B7%D0%B8%D0%B0%D1%82%D1%81%D0%BA%D0%BE%D0%B5_%D0%B2%D0%BE%D1%81%D1%81%D1%82%D0%B0%D0%BD%D0%B8%D0%B5_1916_%D0%B3%D0%BE%D0%B4%D0%B0" TargetMode="External"/><Relationship Id="rId24" Type="http://schemas.openxmlformats.org/officeDocument/2006/relationships/hyperlink" Target="https://ru.wikipedia.org/wiki/1841_%D0%B3%D0%BE%D0%B4" TargetMode="External"/><Relationship Id="rId5" Type="http://schemas.openxmlformats.org/officeDocument/2006/relationships/image" Target="../media/image6.png"/><Relationship Id="rId15" Type="http://schemas.openxmlformats.org/officeDocument/2006/relationships/hyperlink" Target="https://ru.wikipedia.org/wiki/%D0%AD%D1%82%D0%BD%D0%BE%D0%B3%D1%80%D0%B0%D1%84" TargetMode="External"/><Relationship Id="rId23" Type="http://schemas.openxmlformats.org/officeDocument/2006/relationships/hyperlink" Target="https://ru.wikipedia.org/wiki/%D0%90%D0%B1%D1%8B%D0%BB%D0%B0%D0%B9-%D1%85%D0%B0%D0%BD" TargetMode="External"/><Relationship Id="rId10" Type="http://schemas.openxmlformats.org/officeDocument/2006/relationships/hyperlink" Target="https://ru.wikipedia.org/wiki/%D0%9F%D1%80%D0%BE%D1%81%D0%B2%D0%B5%D1%82%D0%B8%D1%82%D0%B5%D0%BB%D1%8C" TargetMode="External"/><Relationship Id="rId19" Type="http://schemas.openxmlformats.org/officeDocument/2006/relationships/hyperlink" Target="https://ru.wikipedia.org/wiki/%D0%92%D0%BE%D1%81%D1%82%D0%BE%D0%BA%D0%BE%D0%B2%D0%B5%D0%B4%D0%B5%D0%BD%D0%B8%D0%B5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ru.wikipedia.org/wiki/%D0%9A%D0%BE%D0%BC%D0%BF%D0%BE%D0%B7%D0%B8%D1%82%D0%BE%D1%80" TargetMode="External"/><Relationship Id="rId14" Type="http://schemas.openxmlformats.org/officeDocument/2006/relationships/hyperlink" Target="https://ru.wikipedia.org/wiki/%D0%98%D1%81%D1%82%D0%BE%D1%80%D0%B8%D0%BA" TargetMode="External"/><Relationship Id="rId22" Type="http://schemas.openxmlformats.org/officeDocument/2006/relationships/hyperlink" Target="https://ru.wikipedia.org/wiki/%D0%A7%D0%B8%D0%BD%D0%B3%D0%B8%D0%B7%D0%B8%D0%B4" TargetMode="External"/><Relationship Id="rId27" Type="http://schemas.openxmlformats.org/officeDocument/2006/relationships/hyperlink" Target="https://ru.wikipedia.org/wiki/%D0%A1%D0%B0%D1%80%D0%B0_%D0%A2%D0%B0%D1%81%D1%82%D0%B0%D0%BD%D0%B1%D0%B5%D0%BA%D0%BA%D1%8B%D0%B7%D1%8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artaslov.ru/%D1%81%D0%B8%D0%BD%D0%BE%D0%BD%D0%B8%D0%BC%D1%8B-%D0%BA-%D1%81%D0%BB%D0%BE%D0%B2%D1%83/%D1%85%D0%BE%D0%BB%D1%81%D1%82" TargetMode="External"/><Relationship Id="rId7" Type="http://schemas.openxmlformats.org/officeDocument/2006/relationships/hyperlink" Target="https://kartaslov.ru/%D1%81%D0%B8%D0%BD%D0%BE%D0%BD%D0%B8%D0%BC%D1%8B-%D0%BA-%D1%81%D0%BB%D0%BE%D0%B2%D1%83/%D0%BD%D0%B0%D1%82%D1%8E%D1%80%D0%BC%D0%BE%D1%80%D1%8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artaslov.ru/%D1%81%D0%B8%D0%BD%D0%BE%D0%BD%D0%B8%D0%BC%D1%8B-%D0%BA-%D1%81%D0%BB%D0%BE%D0%B2%D1%83/%D1%8D%D1%81%D0%BA%D0%B8%D0%B7" TargetMode="External"/><Relationship Id="rId5" Type="http://schemas.openxmlformats.org/officeDocument/2006/relationships/hyperlink" Target="https://kartaslov.ru/%D1%81%D0%B8%D0%BD%D0%BE%D0%BD%D0%B8%D0%BC%D1%8B-%D0%BA-%D1%81%D0%BB%D0%BE%D0%B2%D1%83/%D0%B0%D0%BA%D0%B2%D0%B0%D1%80%D0%B5%D0%BB%D1%8C" TargetMode="External"/><Relationship Id="rId4" Type="http://schemas.openxmlformats.org/officeDocument/2006/relationships/hyperlink" Target="https://kartaslov.ru/%D1%81%D0%B8%D0%BD%D0%BE%D0%BD%D0%B8%D0%BC%D1%8B-%D0%BA-%D1%81%D0%BB%D0%BE%D0%B2%D1%83/%D0%BA%D0%B0%D1%80%D1%82%D0%B8%D0%BD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1655677" y="2247715"/>
            <a:ext cx="5823033" cy="144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241" tIns="18611" rIns="37241" bIns="18611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ПЕРВЫЙ ХУДОЖНИК 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КАЗАХСТАНА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937127" y="3891911"/>
            <a:ext cx="5204587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027740" y="3975063"/>
            <a:ext cx="503456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1368003" y="4883247"/>
            <a:ext cx="6460937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1486104" y="4980437"/>
            <a:ext cx="623797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0" y="2067694"/>
            <a:ext cx="9144000" cy="307580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Задание: исправьте  все речевые ошибки и пропущенные слова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Один из первых казахских художников,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Абылхан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Кастеев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своешним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талантом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творческой самоотверженностью воплощает яркое явление в истории изобразительного искусства Казахстана.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Егошнее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имя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стоит в одном ряду с такими выдающимися деятелями национальной истории и культуры как Ч. Валиханов, М.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 Ш.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Айманов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Маргулан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Сатпаев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многими другими, чья жизнь и талант были полностью отданы беззаветному служению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своешнему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народу.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       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Абылхан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Кастеев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родился 1 января 1904 г. в ауле Чижин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Джаркентского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Талды-Курганской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области в семье бедняка-скотовода. Рано потеряв отца, пошел батрачить у бая. Работал в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Жаркенте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затем на строительстве железной дороги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Турксиб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Уже тогда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постоянно рисовал, удивляя окружающих своим талантом и мастерством. В 1929 г. судьба привела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Алма-Ату, где в течение двух лет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занимался в художественной студии Н. Г. Хлудова.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       В 1930 г. состоялась первая поездка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Абылхана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Кастеева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Москву. В 1934 г.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участвовал в слете самодеятельных талантов в Алма-Ате, в республиканском конкурсе на создание портрета Абая и иллюстраций к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егошним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произведениям,.</a:t>
            </a:r>
            <a:r>
              <a:rPr lang="kk-KZ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solidFill>
                  <a:srgbClr val="002060"/>
                </a:solidFill>
              </a:rPr>
              <a:t/>
            </a:r>
            <a:br>
              <a:rPr lang="kk-KZ" sz="1800" b="1" dirty="0" smtClean="0">
                <a:solidFill>
                  <a:srgbClr val="002060"/>
                </a:solidFill>
              </a:rPr>
            </a:br>
            <a:r>
              <a:rPr lang="kk-KZ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kk-KZ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kk-KZ" sz="1600" dirty="0" smtClean="0"/>
              <a:t/>
            </a:r>
            <a:br>
              <a:rPr lang="kk-KZ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kk-KZ" sz="1300" dirty="0"/>
              <a:t>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267494"/>
          <a:ext cx="492020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Освоение изученного материала. 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1368003" y="4883247"/>
            <a:ext cx="6460937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1486104" y="4980437"/>
            <a:ext cx="623797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95536" y="2067694"/>
            <a:ext cx="8208912" cy="307580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Один из первых казахских художников,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Абылхан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Кастеев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своим талантом и творческой самоотверженностью воплощает яркое явление в истории изобразительного искусства Казахстана. Его имя стоит в одном ряду с такими выдающимися деятелями национальной истории и культуры как Ч. Валиханов, М.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 Ш.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Айманов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Маргулан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Сатпаев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многими другими, чья жизнь и талант были полностью отданы беззаветному служению своему народу.  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Абылхан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Кастеев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родился 1 января 1904 г. в ауле Чижин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Джаркентского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Талды-Курганской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области в семье бедняка-скотовода. Рано потеряв отца, пошел батрачить у бая. Работал в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Жаркенте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затем на строительстве железной дороги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Турксиб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Уже тогда он постоянно рисовал, удивляя окружающих своим талантом и мастерством. В 1929 г. судьба привела его в Алма-Ату, где в течение двух лет он занимался в художественной студии Н. Г. Хлудова.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   В 1930 г. состоялась первая поездка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Абылхана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Кастеева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Москву. В 1934 г. он участвовал в слете самодеятельных талантов в Алма-Ате, в республиканском конкурсе на создание портрета Абая и иллюстраций к его произведениям </a:t>
            </a:r>
            <a:r>
              <a:rPr lang="kk-KZ" sz="1800" b="1" dirty="0" smtClean="0">
                <a:solidFill>
                  <a:srgbClr val="002060"/>
                </a:solidFill>
              </a:rPr>
              <a:t/>
            </a:r>
            <a:br>
              <a:rPr lang="kk-KZ" sz="1800" b="1" dirty="0" smtClean="0">
                <a:solidFill>
                  <a:srgbClr val="002060"/>
                </a:solidFill>
              </a:rPr>
            </a:br>
            <a:r>
              <a:rPr lang="kk-KZ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kk-KZ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kk-KZ" sz="1600" dirty="0" smtClean="0"/>
              <a:t/>
            </a:r>
            <a:br>
              <a:rPr lang="kk-KZ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kk-KZ" sz="1300" dirty="0"/>
              <a:t>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267494"/>
          <a:ext cx="492020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Правильный</a:t>
                      </a:r>
                      <a:r>
                        <a:rPr lang="kk-KZ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вариант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390348" y="4532285"/>
            <a:ext cx="1542440" cy="2732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59574" tIns="29778" rIns="59574" bIns="29778" rtlCol="0" anchor="ctr"/>
          <a:lstStyle>
            <a:lvl1pPr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488397" indent="-187845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751380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051931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352483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1653035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1953587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2254139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2554691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9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9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1368003" y="4883247"/>
            <a:ext cx="6460937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1486104" y="4980437"/>
            <a:ext cx="623797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244810" y="254317"/>
            <a:ext cx="4707329" cy="48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110" tIns="30056" rIns="60110" bIns="30056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1. Найдите соответствие</a:t>
            </a:r>
            <a:endParaRPr lang="ru-RU" altLang="ru-RU" sz="2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6104" y="913937"/>
            <a:ext cx="6163648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1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3" y="195487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Прочитайте. Скажите, вам знакомы эти имена? </a:t>
            </a:r>
          </a:p>
          <a:p>
            <a:pPr algn="ctr"/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вы знаете о них? </a:t>
            </a:r>
          </a:p>
          <a:p>
            <a:pPr algn="just"/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История казахского народа, его быт, а также красота природы Казахстана были основными темами работ А.Кастеева. Он запечатлел уникальные, а иногда и забытые традиции сельчан, создал портреты таких исторических личностей, как Абай, Амангельды Иманов, Кенесары Касымов, Шокан Уалиханов, Биржан – сал.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51671"/>
            <a:ext cx="12241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23678"/>
            <a:ext cx="12961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923678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1851670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8515" y="3556036"/>
            <a:ext cx="14991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Абай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Ибраги́м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Кунанба́ев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Казахи"/>
              </a:rPr>
              <a:t>казахский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Поэт"/>
              </a:rPr>
              <a:t>поэт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Композитор"/>
              </a:rPr>
              <a:t>композитор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Просветитель"/>
              </a:rPr>
              <a:t>просветитель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мыслитель, общественный деятель.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3435846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Амангельды́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Удербайулы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Има́нов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— один из лидеров Среднеазиатского 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1" tooltip="Среднеазиатское восстание 1916 года"/>
              </a:rPr>
              <a:t>восстания 1916 года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против имперских властей, участник установления Советской власти в 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2" tooltip="Казахстан"/>
              </a:rPr>
              <a:t>Казахстане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3363838"/>
            <a:ext cx="216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Чока́н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Чинги́сович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Валиха́нов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 настоящее имя — 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Мухамме́д-Хана́фия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— первый казахский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3" tooltip="Учёный"/>
              </a:rPr>
              <a:t>учёный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4" tooltip="Историк"/>
              </a:rPr>
              <a:t>историк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5" tooltip="Этнограф"/>
              </a:rPr>
              <a:t>этнограф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6" tooltip="Фольклорист"/>
              </a:rPr>
              <a:t>фольклорист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7" tooltip="Путешествие"/>
              </a:rPr>
              <a:t>путешественник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8" tooltip="Просвещение"/>
              </a:rPr>
              <a:t>просветитель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9" tooltip="Востоковедение"/>
              </a:rPr>
              <a:t>востоковед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12160" y="1851670"/>
            <a:ext cx="12961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940152" y="3435846"/>
            <a:ext cx="1584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Кенесары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́ хан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— казахский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1" tooltip="Султан"/>
              </a:rPr>
              <a:t>султан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22" tooltip="Чингизид"/>
              </a:rPr>
              <a:t>чингизид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внук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23" tooltip="Абылай-хан"/>
              </a:rPr>
              <a:t>Абылай-хана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4" tooltip="1841 год"/>
              </a:rPr>
              <a:t>1841 года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— последний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5" tooltip="Хан (титул)"/>
              </a:rPr>
              <a:t>хан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всех трёх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7" tooltip="Казахи"/>
              </a:rPr>
              <a:t>казахских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26" tooltip="Жуз"/>
              </a:rPr>
              <a:t>жузов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24328" y="3363838"/>
            <a:ext cx="1619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Биржан-сал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Кожагул-улы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Кожагулов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— казахский акын, композитор. Наиболее известен благодаря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айтысу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с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7" tooltip="Сара Тастанбеккызы"/>
              </a:rPr>
              <a:t>Сарой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27" tooltip="Сара Тастанбеккызы"/>
              </a:rPr>
              <a:t>Тастанбек-кызы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390348" y="4532285"/>
            <a:ext cx="1542440" cy="2732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59574" tIns="29778" rIns="59574" bIns="29778" rtlCol="0" anchor="ctr"/>
          <a:lstStyle>
            <a:lvl1pPr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488397" indent="-187845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751380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051931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352483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1653035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1953587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2254139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2554691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9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9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1368003" y="4883247"/>
            <a:ext cx="6460937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1486104" y="4980437"/>
            <a:ext cx="623797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486104" y="913937"/>
            <a:ext cx="6163648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1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3" y="448093"/>
            <a:ext cx="79208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 algn="ctr"/>
            <a:r>
              <a:rPr lang="kk-KZ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ОПИШИ ДАННЫМИ СЛОВАМИ И СЛОВОСОЧЕТАНИЯМИ </a:t>
            </a:r>
          </a:p>
          <a:p>
            <a:pPr algn="ctr"/>
            <a:r>
              <a:rPr lang="kk-KZ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 ДЕЙСТВИЕ НА УРОКЕ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362075"/>
            <a:ext cx="5715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7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390348" y="4532285"/>
            <a:ext cx="1542440" cy="2732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59574" tIns="29778" rIns="59574" bIns="29778" rtlCol="0" anchor="ctr"/>
          <a:lstStyle>
            <a:lvl1pPr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488397" indent="-187845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751380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051931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352483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1653035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1953587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2254139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2554691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9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9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1368003" y="4883247"/>
            <a:ext cx="6460937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1486104" y="4980437"/>
            <a:ext cx="623797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486104" y="913937"/>
            <a:ext cx="6163648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1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539750"/>
          <a:ext cx="463217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УЧЕБНОЕ ЗАДАНИЕ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971600" y="1059582"/>
            <a:ext cx="79215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СОСТАВЬТЕ СИНКВЕЙН К СЛОВУ МУЗЕЙ</a:t>
            </a:r>
          </a:p>
          <a:p>
            <a:pPr marL="514350" indent="-514350">
              <a:buAutoNum type="arabicPeriod"/>
            </a:pPr>
            <a:r>
              <a:rPr lang="kk-KZ" b="1" dirty="0" smtClean="0">
                <a:solidFill>
                  <a:srgbClr val="0070C0"/>
                </a:solidFill>
                <a:latin typeface="Constantia" pitchFamily="18" charset="0"/>
              </a:rPr>
              <a:t>СОСТАВЬТЕ КЛАСТЕР ПО ТЕМЕ “Художник А.Кастеев”</a:t>
            </a:r>
          </a:p>
          <a:p>
            <a:pPr marL="514350" indent="-514350"/>
            <a:r>
              <a:rPr lang="kk-KZ" b="1" dirty="0" smtClean="0">
                <a:solidFill>
                  <a:srgbClr val="0070C0"/>
                </a:solidFill>
                <a:latin typeface="Constantia" pitchFamily="18" charset="0"/>
              </a:rPr>
              <a:t>Примерные ответы</a:t>
            </a:r>
          </a:p>
          <a:p>
            <a:pPr marL="514350" indent="-514350"/>
            <a:r>
              <a:rPr lang="ru-RU" dirty="0" smtClean="0">
                <a:solidFill>
                  <a:srgbClr val="0070C0"/>
                </a:solidFill>
              </a:rPr>
              <a:t>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   Музей.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Государственный, художественный.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Ходить, фотографировать, рассматривать.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 здании много интересных картин.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Гиды.      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marL="514350" indent="-514350"/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2. портреты                                              школа живописи</a:t>
            </a:r>
          </a:p>
          <a:p>
            <a:pPr marL="514350" indent="-514350"/>
            <a:endParaRPr lang="kk-KZ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23 000 экспонатов                                         национальное достояние</a:t>
            </a:r>
          </a:p>
          <a:p>
            <a:pPr marL="514350" indent="-51435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6-конечная звезда 10"/>
          <p:cNvSpPr/>
          <p:nvPr/>
        </p:nvSpPr>
        <p:spPr>
          <a:xfrm>
            <a:off x="2987824" y="3507854"/>
            <a:ext cx="2138536" cy="72008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Художник А.Кастеев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22793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закрепить полученные знания, вы можете зайти на сайт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BilimLand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Всего доброго, ребята! До свидания!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7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1143000" y="4320"/>
            <a:ext cx="6858000" cy="5168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390348" y="4532285"/>
            <a:ext cx="1542440" cy="2732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59574" tIns="29778" rIns="59574" bIns="29778" rtlCol="0" anchor="ctr"/>
          <a:lstStyle>
            <a:lvl1pPr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488397" indent="-187845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751380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051931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352483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1653035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1953587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2254139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2554691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9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9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1368003" y="4883247"/>
            <a:ext cx="6460937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1486104" y="4980437"/>
            <a:ext cx="623797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1192888" y="708406"/>
            <a:ext cx="2850713" cy="733244"/>
          </a:xfrm>
          <a:prstGeom prst="rect">
            <a:avLst/>
          </a:prstGeom>
          <a:noFill/>
          <a:ln>
            <a:noFill/>
          </a:ln>
        </p:spPr>
        <p:txBody>
          <a:bodyPr spcFirstLastPara="1" lIns="70284" tIns="70284" rIns="70284" bIns="70284" anchor="ctr"/>
          <a:lstStyle/>
          <a:p>
            <a:pPr>
              <a:defRPr/>
            </a:pPr>
            <a:r>
              <a:rPr lang="ru" sz="1575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1875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1575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1875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1575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1575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983" y="3813080"/>
            <a:ext cx="3285446" cy="789397"/>
          </a:xfrm>
          <a:prstGeom prst="rect">
            <a:avLst/>
          </a:prstGeom>
          <a:noFill/>
          <a:ln>
            <a:noFill/>
          </a:ln>
        </p:spPr>
        <p:txBody>
          <a:bodyPr spcFirstLastPara="1" lIns="70284" tIns="70284" rIns="70284" bIns="70284" anchor="ctr"/>
          <a:lstStyle/>
          <a:p>
            <a:pPr algn="r">
              <a:defRPr/>
            </a:pPr>
            <a:r>
              <a:rPr lang="ru" sz="1575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1575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1575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2366770" y="1102565"/>
            <a:ext cx="4416569" cy="3299053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05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05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1575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1875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05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05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05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05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825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825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9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825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9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825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2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05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05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05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1575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9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05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9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sz="135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1875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05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05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05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sz="135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1368003" y="4883247"/>
            <a:ext cx="6460937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1486104" y="4980437"/>
            <a:ext cx="623797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683568" y="843558"/>
            <a:ext cx="7329650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Сегодня на уроке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узнаете:</a:t>
            </a:r>
            <a:endParaRPr lang="en-ID" sz="20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первом народном художнике А. Кастееве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познакомитесь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Государственным музеем искусств имени А.Кастеева.</a:t>
            </a:r>
          </a:p>
          <a:p>
            <a:pPr>
              <a:buFontTx/>
              <a:buChar char="-"/>
            </a:pP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 притяжательных местоимениях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научитесь: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нах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одит</a:t>
            </a: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  тексте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притяжательные местоимения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исправлять речевые ошибки в тексте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Грамматическая тема урока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323528" y="987574"/>
            <a:ext cx="7920880" cy="396044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kk-KZ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Притяжательные местоимения </a:t>
            </a:r>
            <a:r>
              <a:rPr lang="kk-KZ" sz="2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мой, твой, свой, наш, ваш </a:t>
            </a:r>
            <a:r>
              <a:rPr lang="kk-KZ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указывают на признак предмета по его принадлежности и отвечают на вопросы </a:t>
            </a:r>
            <a:r>
              <a:rPr lang="kk-KZ" sz="2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чей? чья? чье? чьи?. </a:t>
            </a:r>
            <a:r>
              <a:rPr lang="kk-KZ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изменяются , как прилагательные, по родам, числам и падежам: </a:t>
            </a:r>
            <a:r>
              <a:rPr lang="kk-KZ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</a:t>
            </a:r>
            <a:r>
              <a:rPr lang="kk-KZ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учебник, </a:t>
            </a:r>
            <a:r>
              <a:rPr lang="kk-KZ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моя</a:t>
            </a:r>
            <a:r>
              <a:rPr lang="kk-KZ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книга, </a:t>
            </a:r>
            <a:r>
              <a:rPr lang="kk-KZ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мое</a:t>
            </a:r>
            <a:r>
              <a:rPr lang="kk-KZ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сочинение, </a:t>
            </a:r>
            <a:r>
              <a:rPr lang="kk-KZ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мои</a:t>
            </a:r>
            <a:r>
              <a:rPr lang="kk-KZ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друзья. В значении притяжательных местоимений используются личные местоимения в форме родительного падежа: </a:t>
            </a:r>
            <a:r>
              <a:rPr lang="kk-KZ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kk-KZ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словарь, </a:t>
            </a:r>
            <a:r>
              <a:rPr lang="kk-KZ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kk-KZ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книга, </a:t>
            </a:r>
            <a:r>
              <a:rPr lang="kk-KZ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kk-KZ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учебники.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вы думаете, какие вопросы можно задать к словосочетаниям   мой рисунок, ее рисунок, его рисунок, их рисунок. 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Чей рисунок?) 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Ее, его, их – это какие местоимения? (Личные) На какие вопросы они отвечают? (Кого?)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Обратите внимание, на вопрос Чей рисунок? Значит эти местоимения называются по другому. Определим главное слово. Поставим вопрос к зависимому.Определим, какой частью речи выражено главное слово (</a:t>
            </a:r>
            <a:r>
              <a:rPr lang="ru-RU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,)Определим, какой частью речи выражено зависимое слово (2 слова – притяж.прил.) «Мой» и «его» - не обозначают признак, но указывают на него. Значит, это местоимения. На что указывают такие местоимения? (на принадлежность, отвечают на вопрос ЧЬЯ?) Как будет называться этот разряд местоимений? (притяжательные)</a:t>
            </a:r>
            <a:endParaRPr lang="kk-KZ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Грамматическая тема урока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554" y="1347615"/>
            <a:ext cx="5422334" cy="322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1417588"/>
            <a:ext cx="2376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Давайте сопоставим притяжательные местоимения с личными: </a:t>
            </a:r>
          </a:p>
          <a:p>
            <a:pPr fontAlgn="base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– мой </a:t>
            </a:r>
          </a:p>
          <a:p>
            <a:pPr fontAlgn="base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– наши </a:t>
            </a:r>
          </a:p>
          <a:p>
            <a:pPr fontAlgn="base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– твой </a:t>
            </a:r>
          </a:p>
          <a:p>
            <a:pPr fontAlgn="base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 – ваши </a:t>
            </a:r>
          </a:p>
          <a:p>
            <a:pPr fontAlgn="base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соотносится с любым личным местоимением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Актуализация знаний.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1758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355726"/>
            <a:ext cx="8219256" cy="2238896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Живопись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картина, краски, пейзаж, портрет, кисть.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131590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ключевые слова. Как вы думаете, о каком виде искусства – литературе, музыке, театральном или изобразительном – пойдёт речь на уроке?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5979"/>
            <a:ext cx="7139136" cy="857250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продолжаем знакомиться с творчеством Великих Людей. И сегодня вас ожидает знакомство с одним из таких творцов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355726"/>
            <a:ext cx="8280920" cy="20882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Абылхан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Кастеев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художник, 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который сумел передать в своих полотнах любовь к родной земле, ее природе, ее людям. Окружающих поражала его работоспособность. Если он начинал картину, то не вставал, пока ее не закончит.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Любовь к родному краю выразилась в его полотнах «На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жайлау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«Возле дома», «Осенний пейзаж», «Зеркальный лед», «Цветущие яблони», «Зима».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7494"/>
            <a:ext cx="1224136" cy="1632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059582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Абылхан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Кастеев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(1904-1973)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Народный художник Республики Казахстан,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Государственной премии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Казахской ССР им. Ч. Валиханова</a:t>
            </a:r>
          </a:p>
          <a:p>
            <a:pPr algn="ctr"/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  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390348" y="4532285"/>
            <a:ext cx="1542440" cy="2732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59574" tIns="29778" rIns="59574" bIns="29778" rtlCol="0" anchor="ctr"/>
          <a:lstStyle>
            <a:lvl1pPr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488397" indent="-187845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751380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051931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352483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1653035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1953587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2254139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2554691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9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9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1486104" y="4980437"/>
            <a:ext cx="623797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1547664" y="895222"/>
            <a:ext cx="6261718" cy="43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110" tIns="30056" rIns="60110" bIns="30056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987574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чем вы узнали?</a:t>
            </a:r>
          </a:p>
          <a:p>
            <a:pPr algn="just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Выпишите притяжательные местоимения вместе с существительными.</a:t>
            </a:r>
          </a:p>
          <a:p>
            <a:pPr algn="just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Определите их род, число и падеж.</a:t>
            </a:r>
          </a:p>
          <a:p>
            <a:pPr algn="just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Докажите, что выделенные местоимения указывают не на лицо, а на принадлежность.</a:t>
            </a:r>
          </a:p>
          <a:p>
            <a:pPr algn="just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Подберите синоним к слову полотна</a:t>
            </a:r>
          </a:p>
          <a:p>
            <a:pPr algn="just"/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Предполагаемые ответы</a:t>
            </a:r>
          </a:p>
          <a:p>
            <a:pPr algn="just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узнали о художнике А. Кастееве, о его полотнах</a:t>
            </a:r>
          </a:p>
          <a:p>
            <a:pPr algn="just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Ее, его – Родительный падеж, единственное число, ее – женского рода, его – мужского рода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Притяжательные местоимения 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указывают на принадлежность. 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отвечают на вопросы чей?, чья?, чьё?, чьи?</a:t>
            </a:r>
          </a:p>
          <a:p>
            <a:pPr fontAlgn="base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Полотна – 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 tooltip="Синонимы к слову ХОЛСТ"/>
              </a:rPr>
              <a:t>холст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tooltip="Синонимы к слову КАРТИНА"/>
              </a:rPr>
              <a:t>картина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 tooltip="Синонимы к слову АКВАРЕЛЬ"/>
              </a:rPr>
              <a:t>акварель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6" tooltip="Синонимы к слову ЭСКИЗ"/>
              </a:rPr>
              <a:t>эскиз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7" tooltip="Синонимы к слову НАТЮРМОРТ"/>
              </a:rPr>
              <a:t>натюрморт</a:t>
            </a: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24000" y="539750"/>
          <a:ext cx="49922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и задания к тексту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05978"/>
            <a:ext cx="7859216" cy="12136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ПРЕДТЕКСТОВАЯ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488397" indent="-187845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751380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051931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352483" indent="-150276"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1653035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1953587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2254139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2554691" indent="-150276" eaLnBrk="0" fontAlgn="base" hangingPunct="0">
              <a:spcBef>
                <a:spcPct val="0"/>
              </a:spcBef>
              <a:spcAft>
                <a:spcPct val="0"/>
              </a:spcAft>
              <a:defRPr sz="975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61FA3044-2C8E-4526-B602-FDC2B4739437}" type="slidenum">
              <a:rPr lang="ru-RU" altLang="ru-RU" smtClean="0"/>
              <a:pPr/>
              <a:t>8</a:t>
            </a:fld>
            <a:endParaRPr lang="ru-RU" altLang="ru-RU"/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1486104" y="4980437"/>
            <a:ext cx="623797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557394" y="352552"/>
            <a:ext cx="1740492" cy="70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110" tIns="30056" rIns="60110" bIns="30056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ru-RU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987574"/>
            <a:ext cx="561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музей искусств имени А.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Кастеева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 крупнейший художественный музей нашей Республики.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История музея началась в 1935 году с выставки. Затем на ее основе был создан Государственный музей искусств. В 1983 году ему было присвоено имя нашего первого казахского художника, основоположника национальной школы имени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Абылхана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Кастеева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95536" y="3147814"/>
            <a:ext cx="8291264" cy="14468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первого момента своего основания музей стал главным центром художественной жизни Республики Казахстан. За многие годы в его коллекции собраны произведения мастеров Западной Европы, русского, советского искусства, стран Востока, изобразительного и прикладного искусства Казахстана. На сегодняшний день собрание музея насчитывает более 23000 экспонатов, составляющих национальное достояние нашего государства.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15566"/>
            <a:ext cx="30963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50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1368003" y="4883247"/>
            <a:ext cx="6460937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1486104" y="4980437"/>
            <a:ext cx="623797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0" y="195486"/>
            <a:ext cx="9144000" cy="4687761"/>
          </a:xfrm>
        </p:spPr>
        <p:txBody>
          <a:bodyPr>
            <a:normAutofit/>
          </a:bodyPr>
          <a:lstStyle/>
          <a:p>
            <a:pPr algn="l"/>
            <a:r>
              <a:rPr lang="kk-KZ" sz="1800" b="1" dirty="0" smtClean="0">
                <a:solidFill>
                  <a:srgbClr val="002060"/>
                </a:solidFill>
              </a:rPr>
              <a:t/>
            </a:r>
            <a:br>
              <a:rPr lang="kk-KZ" sz="1800" b="1" dirty="0" smtClean="0">
                <a:solidFill>
                  <a:srgbClr val="002060"/>
                </a:solidFill>
              </a:rPr>
            </a:br>
            <a:r>
              <a:rPr lang="kk-KZ" sz="1800" b="1" dirty="0" smtClean="0">
                <a:solidFill>
                  <a:srgbClr val="002060"/>
                </a:solidFill>
              </a:rPr>
              <a:t/>
            </a:r>
            <a:br>
              <a:rPr lang="kk-KZ" sz="1800" b="1" dirty="0" smtClean="0">
                <a:solidFill>
                  <a:srgbClr val="002060"/>
                </a:solidFill>
              </a:rPr>
            </a:br>
            <a:r>
              <a:rPr lang="kk-KZ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kk-KZ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kk-KZ" sz="1600" dirty="0" smtClean="0"/>
              <a:t/>
            </a:r>
            <a:br>
              <a:rPr lang="kk-KZ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kk-KZ" sz="1300" dirty="0"/>
              <a:t>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467544" y="836712"/>
            <a:ext cx="842563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Укажите количество местоимений в 1-м абзаце текста.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Спишите из 1- го абзаца выделенное предложение и докажите, что местоимение ее является притяжательными.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Переведите на родной язык слово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Примерные ответы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местоимений в 1-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абзаце</a:t>
            </a:r>
          </a:p>
          <a:p>
            <a:pPr marL="457200" indent="-457200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Затем на ее основе был создан Государственный музей искусств</a:t>
            </a:r>
          </a:p>
          <a:p>
            <a:pPr marL="457200" indent="-457200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значении притяжательных местоимений используются личные местоимения в форме родительного падежа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Музей - </a:t>
            </a:r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мұражай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267494"/>
          <a:ext cx="49202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ЗАДАНИЯ К ТЕКСТУ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891</Words>
  <Application>Microsoft Office PowerPoint</Application>
  <PresentationFormat>Экран (16:9)</PresentationFormat>
  <Paragraphs>122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Comfortaa</vt:lpstr>
      <vt:lpstr>Constantia</vt:lpstr>
      <vt:lpstr>Tahoma</vt:lpstr>
      <vt:lpstr>Times New Roman</vt:lpstr>
      <vt:lpstr>Тема Office</vt:lpstr>
      <vt:lpstr>Презентация PowerPoint</vt:lpstr>
      <vt:lpstr>Презентация PowerPoint</vt:lpstr>
      <vt:lpstr>Грамматическая тема урока</vt:lpstr>
      <vt:lpstr>Грамматическая тема урока</vt:lpstr>
      <vt:lpstr>Актуализация знаний.</vt:lpstr>
      <vt:lpstr> Мы продолжаем знакомиться с творчеством Великих Людей. И сегодня вас ожидает знакомство с одним из таких творцов  </vt:lpstr>
      <vt:lpstr>Презентация PowerPoint</vt:lpstr>
      <vt:lpstr> ПРЕДТЕКСТОВАЯ РАБОТА   </vt:lpstr>
      <vt:lpstr>                                                                    </vt:lpstr>
      <vt:lpstr>Задание: исправьте  все речевые ошибки и пропущенные слова.          Один из первых казахских художников, Абылхан Кастеев своешним талантом и творческой самоотверженностью воплощает яркое явление в истории изобразительного искусства Казахстана. Егошнее имя стоит в одном ряду с такими выдающимися деятелями национальной истории и культуры как Ч. Валиханов, М. Ауэзов,  Ш. Айманов, А. Маргулан, К. Сатпаев и многими другими, чья жизнь и талант были полностью отданы беззаветному служению своешнему народу.          Абылхан Кастеев родился 1 января 1904 г. в ауле Чижин Джаркентского района Талды-Курганской области в семье бедняка-скотовода. Рано потеряв отца, пошел батрачить у бая. Работал в Жаркенте, затем на строительстве железной дороги Турксиб. Уже тогда …постоянно рисовал, удивляя окружающих своим талантом и мастерством. В 1929 г. судьба привела …. в Алма-Ату, где в течение двух лет …. занимался в художественной студии Н. Г. Хлудова.          В 1930 г. состоялась первая поездка Абылхана Кастеева в Москву. В 1934 г. …. участвовал в слете самодеятельных талантов в Алма-Ате, в республиканском конкурсе на создание портрета Абая и иллюстраций к егошним произведениям,.                                                                    </vt:lpstr>
      <vt:lpstr>          Один из первых казахских художников, Абылхан Кастеев своим талантом и творческой самоотверженностью воплощает яркое явление в истории изобразительного искусства Казахстана. Его имя стоит в одном ряду с такими выдающимися деятелями национальной истории и культуры как Ч. Валиханов, М. Ауэзов,  Ш. Айманов, А. Маргулан, К. Сатпаев и многими другими, чья жизнь и талант были полностью отданы беззаветному служению своему народу.            Абылхан Кастеев родился 1 января 1904 г. в ауле Чижин Джаркентского района Талды-Курганской области в семье бедняка-скотовода. Рано потеряв отца, пошел батрачить у бая. Работал в Жаркенте, затем на строительстве железной дороги Турксиб. Уже тогда он постоянно рисовал, удивляя окружающих своим талантом и мастерством. В 1929 г. судьба привела его в Алма-Ату, где в течение двух лет он занимался в художественной студии Н. Г. Хлудова.      В 1930 г. состоялась первая поездка Абылхана Кастеева в Москву. В 1934 г. он участвовал в слете самодеятельных талантов в Алма-Ате, в республиканском конкурсе на создание портрета Абая и иллюстраций к его произведениям                                                                 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122</cp:revision>
  <dcterms:created xsi:type="dcterms:W3CDTF">2020-07-18T05:19:20Z</dcterms:created>
  <dcterms:modified xsi:type="dcterms:W3CDTF">2024-12-06T15:43:14Z</dcterms:modified>
</cp:coreProperties>
</file>