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84" r:id="rId3"/>
    <p:sldId id="282" r:id="rId4"/>
    <p:sldId id="285" r:id="rId5"/>
    <p:sldId id="287" r:id="rId6"/>
    <p:sldId id="278" r:id="rId7"/>
    <p:sldId id="288" r:id="rId8"/>
    <p:sldId id="289" r:id="rId9"/>
    <p:sldId id="290" r:id="rId10"/>
    <p:sldId id="297" r:id="rId11"/>
    <p:sldId id="311" r:id="rId12"/>
    <p:sldId id="314" r:id="rId13"/>
    <p:sldId id="274" r:id="rId14"/>
    <p:sldId id="303" r:id="rId15"/>
    <p:sldId id="307" r:id="rId16"/>
    <p:sldId id="313" r:id="rId17"/>
    <p:sldId id="300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59738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0955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3168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3709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17883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283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85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619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8103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144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655677" y="1952069"/>
            <a:ext cx="5823033" cy="17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241" tIns="18611" rIns="37241" bIns="18611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урока:  «</a:t>
            </a: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чего служит одежда</a:t>
            </a:r>
            <a:r>
              <a:rPr lang="ru-RU" sz="2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937127" y="3891911"/>
            <a:ext cx="5204587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027740" y="3975063"/>
            <a:ext cx="503456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3"/>
    </mc:Choice>
    <mc:Fallback xmlns="">
      <p:transition spd="slow" advTm="25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655677" y="1952069"/>
            <a:ext cx="5823033" cy="17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241" tIns="18611" rIns="37241" bIns="18611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187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 flipV="1">
            <a:off x="3419872" y="3887384"/>
            <a:ext cx="936104" cy="99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3419872" y="3949613"/>
            <a:ext cx="936104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3" name="Google Shape;80;p1"/>
          <p:cNvSpPr txBox="1">
            <a:spLocks noChangeArrowheads="1"/>
          </p:cNvSpPr>
          <p:nvPr/>
        </p:nvSpPr>
        <p:spPr bwMode="auto">
          <a:xfrm>
            <a:off x="1742847" y="0"/>
            <a:ext cx="4349648" cy="34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574" tIns="29778" rIns="59574" bIns="29778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Century Gothic" pitchFamily="34" charset="0"/>
              </a:rPr>
              <a:t>П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Century Gothic" pitchFamily="34" charset="0"/>
              </a:rPr>
              <a:t>овтори правило!</a:t>
            </a: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sp>
        <p:nvSpPr>
          <p:cNvPr id="2055" name="Google Shape;80;p1"/>
          <p:cNvSpPr txBox="1">
            <a:spLocks noChangeArrowheads="1"/>
          </p:cNvSpPr>
          <p:nvPr/>
        </p:nvSpPr>
        <p:spPr bwMode="auto">
          <a:xfrm>
            <a:off x="2602703" y="4587974"/>
            <a:ext cx="3294609" cy="2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574" tIns="29778" rIns="59574" bIns="29778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1050" b="1" dirty="0">
              <a:solidFill>
                <a:srgbClr val="090F78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64744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Глагол- 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речи.Обозначает действие предмета.Отвечает на вопросы что делать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что 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сделать?Глагол изменяется по временам.Бывает в настоящем, прошедшем и будущем времени.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настоящем и будущем времени изменяется по лицам и числам. В прошедшем времени –по числам, а в единственном числе по 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родам.</a:t>
            </a:r>
            <a:r>
              <a:rPr lang="kk-KZ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начинали, шили (множественное число). Начинал, шил (единственное число, мужской род) 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предложении бывает, как правило, сказуемым. 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жизни  человека одежда служит для защиты тела, его здоровья и </a:t>
            </a: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красоты.Что делает? –служит. Это глагол сказуемое</a:t>
            </a:r>
            <a:endParaRPr lang="ru-RU" sz="1200" i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4388" y="-130999"/>
            <a:ext cx="8568952" cy="4936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390348" y="4532285"/>
            <a:ext cx="1542440" cy="273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9574" tIns="29778" rIns="59574" bIns="29778" rtlCol="0" anchor="ctr"/>
          <a:lstStyle>
            <a:lvl1pPr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88397" indent="-187845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751380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051931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352483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1653035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1953587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2254139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2554691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9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9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1368003" y="4883247"/>
            <a:ext cx="6460937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1486104" y="4980437"/>
            <a:ext cx="623797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99303" y="254317"/>
            <a:ext cx="198339" cy="4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110" tIns="30056" rIns="60110" bIns="30056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507" y="863909"/>
            <a:ext cx="6376433" cy="383864"/>
          </a:xfrm>
          <a:prstGeom prst="rect">
            <a:avLst/>
          </a:prstGeom>
        </p:spPr>
        <p:txBody>
          <a:bodyPr lIns="60110" tIns="30056" rIns="60110" bIns="30056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3975" y="1247773"/>
            <a:ext cx="6824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F6A7C-52CB-4145-923E-2A4125BFFBF4}"/>
              </a:ext>
            </a:extLst>
          </p:cNvPr>
          <p:cNvSpPr txBox="1"/>
          <p:nvPr/>
        </p:nvSpPr>
        <p:spPr>
          <a:xfrm>
            <a:off x="1115616" y="8561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chemeClr val="tx2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Практическая часть урока</a:t>
            </a:r>
            <a:endParaRPr lang="en-ID" sz="2800" b="1" dirty="0">
              <a:solidFill>
                <a:schemeClr val="tx2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02090"/>
            <a:ext cx="698477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Задание </a:t>
            </a:r>
            <a:r>
              <a:rPr lang="kk-KZ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№</a:t>
            </a:r>
            <a:r>
              <a:rPr lang="kk-KZ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kk-KZ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kk-KZ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Восстанови </a:t>
            </a:r>
            <a:r>
              <a:rPr lang="kk-KZ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текст, вставляя глаголы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старались,</a:t>
            </a:r>
            <a:r>
              <a:rPr lang="kk-KZ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держи,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закрывали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носили,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подходит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kk-KZ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1) Русская пословица гласит: « (?) голову в холоде, а ноги в тепле».2) Рашьше люди  (?) держать в тепле не только ноги, но и поясницу. 3) Поэтому в России(?) не куртки, а именно пальто, шубы, дубл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ёные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полушубки</a:t>
            </a:r>
            <a:r>
              <a:rPr lang="kk-KZ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которые </a:t>
            </a:r>
            <a:r>
              <a:rPr lang="kk-KZ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(?)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поясницу. </a:t>
            </a:r>
            <a:r>
              <a:rPr lang="kk-KZ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Именно такая одежда лучше всего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для зимы</a:t>
            </a:r>
            <a:r>
              <a:rPr lang="kk-KZ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59"/>
    </mc:Choice>
    <mc:Fallback xmlns="">
      <p:transition spd="slow" advTm="5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356"/>
            <a:ext cx="8064896" cy="4608512"/>
          </a:xfrm>
        </p:spPr>
        <p:txBody>
          <a:bodyPr>
            <a:normAutofit fontScale="90000"/>
          </a:bodyPr>
          <a:lstStyle/>
          <a:p>
            <a:pPr algn="l"/>
            <a:r>
              <a:rPr lang="kk-KZ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свою работу: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1)Русская пословица </a:t>
            </a:r>
            <a: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гласит: 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7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голову в холоде, а ноги в тепле». </a:t>
            </a:r>
            <a:b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kk-KZ" sz="27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старались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держать в тепле не только ноги, но и поясницу. </a:t>
            </a:r>
            <a: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Поэтому в  России </a:t>
            </a:r>
            <a:r>
              <a:rPr lang="kk-KZ" sz="27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носили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куртки, а именно пальто, шубы, дубл</a:t>
            </a:r>
            <a:r>
              <a:rPr lang="ru-RU" sz="2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ёные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полушубки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</a:t>
            </a:r>
            <a:r>
              <a:rPr lang="ru-RU" sz="27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закрывали 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поясницу.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такая одежда лучше всего </a:t>
            </a:r>
            <a:r>
              <a:rPr lang="ru-RU" sz="27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</a:t>
            </a:r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русской зимы</a:t>
            </a:r>
            <a:r>
              <a:rPr lang="kk-KZ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kk-KZ" b="1" dirty="0">
                <a:solidFill>
                  <a:schemeClr val="tx2"/>
                </a:solidFill>
              </a:rPr>
              <a:t> 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6"/>
    </mc:Choice>
    <mc:Fallback xmlns="">
      <p:transition spd="slow" advTm="4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72377" y="96110"/>
            <a:ext cx="8568952" cy="4936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390348" y="4532285"/>
            <a:ext cx="1542440" cy="273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9574" tIns="29778" rIns="59574" bIns="29778" rtlCol="0" anchor="ctr"/>
          <a:lstStyle>
            <a:lvl1pPr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88397" indent="-187845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751380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051931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352483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1653035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1953587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2254139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2554691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9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9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1368003" y="4883247"/>
            <a:ext cx="6460937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1486104" y="4980437"/>
            <a:ext cx="623797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99303" y="254317"/>
            <a:ext cx="198339" cy="4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110" tIns="30056" rIns="60110" bIns="30056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507" y="863909"/>
            <a:ext cx="6376433" cy="383864"/>
          </a:xfrm>
          <a:prstGeom prst="rect">
            <a:avLst/>
          </a:prstGeom>
        </p:spPr>
        <p:txBody>
          <a:bodyPr lIns="60110" tIns="30056" rIns="60110" bIns="30056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3975" y="1247773"/>
            <a:ext cx="6824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F6A7C-52CB-4145-923E-2A4125BFFBF4}"/>
              </a:ext>
            </a:extLst>
          </p:cNvPr>
          <p:cNvSpPr txBox="1"/>
          <p:nvPr/>
        </p:nvSpPr>
        <p:spPr>
          <a:xfrm>
            <a:off x="1187625" y="234345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Практическая часть урока</a:t>
            </a:r>
            <a:endParaRPr lang="en-ID" sz="28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0209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Задание </a:t>
            </a:r>
            <a:r>
              <a:rPr lang="kk-KZ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№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kk-KZ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56088"/>
            <a:ext cx="6696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Запиши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пословицы об одежде</a:t>
            </a:r>
            <a:r>
              <a:rPr lang="kk-KZ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Объясни смысл данных пословиц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Красота дерева- в </a:t>
            </a:r>
            <a:r>
              <a:rPr lang="kk-KZ" sz="2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листьях, а человека </a:t>
            </a: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just">
              <a:spcAft>
                <a:spcPts val="0"/>
              </a:spcAft>
            </a:pP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kk-KZ" sz="2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одежде</a:t>
            </a: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2)Дерево-украшение </a:t>
            </a:r>
            <a:r>
              <a:rPr lang="kk-KZ" sz="2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земли, а </a:t>
            </a: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одежда-</a:t>
            </a:r>
          </a:p>
          <a:p>
            <a:pPr algn="just">
              <a:spcAft>
                <a:spcPts val="0"/>
              </a:spcAft>
            </a:pPr>
            <a:r>
              <a:rPr lang="kk-KZ" sz="24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украшение </a:t>
            </a:r>
            <a:r>
              <a:rPr lang="kk-KZ" sz="24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kk-KZ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kk-K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3"/>
    </mc:Choice>
    <mc:Fallback xmlns="">
      <p:transition spd="slow" advTm="6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 ответ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Смысл 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пословицы: </a:t>
            </a:r>
            <a:r>
              <a:rPr lang="kk-KZ" sz="2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дерева-в листьях, а человека –в одежде в том, 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как дерево красиво своими листьями, так и человек красив своей </a:t>
            </a: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одеждой.Ведь одежда 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украшает его. И нам приятно смотреть на него и общаться с таким  человеком, который обладает хорошим вкусом, умением одеваться в соответствии  с возрастом и веянием </a:t>
            </a: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моды</a:t>
            </a:r>
            <a:r>
              <a:rPr lang="kk-KZ" dirty="0" smtClean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5598"/>
            <a:ext cx="4038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dirty="0">
                <a:solidFill>
                  <a:schemeClr val="tx2"/>
                </a:solidFill>
              </a:rPr>
              <a:t>2</a:t>
            </a: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 пословицы: </a:t>
            </a:r>
            <a:r>
              <a:rPr lang="kk-KZ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Дерево-украшение </a:t>
            </a:r>
            <a:r>
              <a:rPr lang="kk-KZ" sz="2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земли, а одежда-украшение человека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kk-KZ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что мы должны всегда помнить о том, что одежда может рассказать нам многое о своем владельце, о его отношении к моде и культуре </a:t>
            </a:r>
            <a:r>
              <a:rPr lang="kk-KZ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одежды.Развивайте у себя хороший вкус.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1"/>
    </mc:Choice>
    <mc:Fallback xmlns="">
      <p:transition spd="slow" advTm="6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6"/>
          <a:srcRect l="11757" r="11484"/>
          <a:stretch/>
        </p:blipFill>
        <p:spPr bwMode="auto">
          <a:xfrm>
            <a:off x="1074788" y="-300583"/>
            <a:ext cx="6858000" cy="5047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390348" y="4532285"/>
            <a:ext cx="1542440" cy="273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9574" tIns="29778" rIns="59574" bIns="29778" rtlCol="0" anchor="ctr"/>
          <a:lstStyle>
            <a:lvl1pPr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88397" indent="-187845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751380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051931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352483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1653035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1953587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2254139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2554691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9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9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1368003" y="4883247"/>
            <a:ext cx="6460937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1486104" y="4980437"/>
            <a:ext cx="623797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1871700" y="357504"/>
            <a:ext cx="4536504" cy="14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110" tIns="30056" rIns="60110" bIns="30056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</a:p>
          <a:p>
            <a:pPr algn="ctr"/>
            <a:endParaRPr lang="ru-RU" sz="2400" dirty="0"/>
          </a:p>
          <a:p>
            <a:pPr algn="just"/>
            <a:r>
              <a:rPr lang="kk-KZ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верные (В) и неверные (Н) ответы. 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507" y="863909"/>
            <a:ext cx="6376433" cy="383864"/>
          </a:xfrm>
          <a:prstGeom prst="rect">
            <a:avLst/>
          </a:prstGeom>
        </p:spPr>
        <p:txBody>
          <a:bodyPr lIns="60110" tIns="30056" rIns="60110" bIns="30056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242866"/>
              </p:ext>
            </p:extLst>
          </p:nvPr>
        </p:nvGraphicFramePr>
        <p:xfrm>
          <a:off x="1336331" y="1578647"/>
          <a:ext cx="4914547" cy="3081335"/>
        </p:xfrm>
        <a:graphic>
          <a:graphicData uri="http://schemas.openxmlformats.org/drawingml/2006/table">
            <a:tbl>
              <a:tblPr firstRow="1" firstCol="1" bandRow="1"/>
              <a:tblGrid>
                <a:gridCol w="4469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kk-KZ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Глагол-это самостоятельная часть речи.</a:t>
                      </a:r>
                      <a:endParaRPr lang="ru-RU" sz="2000" kern="12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k-KZ" sz="20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57"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Глагол отвечает на вопросы Что делать</a:t>
                      </a:r>
                      <a:r>
                        <a:rPr lang="kk-KZ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Что сделать?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kk-KZ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Глагол изменяется по временам.</a:t>
                      </a:r>
                      <a:endParaRPr lang="ru-RU" sz="2000" kern="12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kk-KZ" sz="20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Глагол обозначает предмет.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 Бег,</a:t>
                      </a:r>
                      <a:r>
                        <a:rPr lang="kk-KZ" sz="20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прыжок, игра – это глаголы.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7292" y="24499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altLang="ru-RU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1344962"/>
            <a:ext cx="360040" cy="67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01549" y="16922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1549" y="2550915"/>
            <a:ext cx="55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2257" y="262759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21622" y="3219822"/>
            <a:ext cx="285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21622" y="3807026"/>
            <a:ext cx="482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0322" y="4218828"/>
            <a:ext cx="540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6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4"/>
    </mc:Choice>
    <mc:Fallback xmlns="">
      <p:transition spd="slow" advTm="4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6"/>
          <a:srcRect l="11757" r="11484"/>
          <a:stretch/>
        </p:blipFill>
        <p:spPr bwMode="auto">
          <a:xfrm>
            <a:off x="1331640" y="0"/>
            <a:ext cx="6858000" cy="50473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390348" y="4532285"/>
            <a:ext cx="1542440" cy="273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9574" tIns="29778" rIns="59574" bIns="29778" rtlCol="0" anchor="ctr"/>
          <a:lstStyle>
            <a:lvl1pPr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88397" indent="-187845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751380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051931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352483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1653035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1953587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2254139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2554691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9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9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1368003" y="4883247"/>
            <a:ext cx="6460937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1486104" y="4980437"/>
            <a:ext cx="623797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2357754" y="195486"/>
            <a:ext cx="4590510" cy="4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110" tIns="30056" rIns="60110" bIns="30056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altLang="ru-RU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507" y="863909"/>
            <a:ext cx="6376433" cy="383864"/>
          </a:xfrm>
          <a:prstGeom prst="rect">
            <a:avLst/>
          </a:prstGeom>
        </p:spPr>
        <p:txBody>
          <a:bodyPr lIns="60110" tIns="30056" rIns="60110" bIns="30056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1670" y="1055842"/>
            <a:ext cx="6122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Чтобы закрепить полученные знания, вы можете зайти на сайт 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BilimLand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2.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кластер на тему «Весенняя одежда»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6332" y="341702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окончен, всего доброго .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До встречи!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2"/>
    </mc:Choice>
    <mc:Fallback xmlns="">
      <p:transition spd="slow" advTm="2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143000" y="4320"/>
            <a:ext cx="6858000" cy="5168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390348" y="4532285"/>
            <a:ext cx="1542440" cy="273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9574" tIns="29778" rIns="59574" bIns="29778" rtlCol="0" anchor="ctr"/>
          <a:lstStyle>
            <a:lvl1pPr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88397" indent="-187845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751380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051931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352483" indent="-150276"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1653035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1953587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2254139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2554691" indent="-150276" eaLnBrk="0" fontAlgn="base" hangingPunct="0">
              <a:spcBef>
                <a:spcPct val="0"/>
              </a:spcBef>
              <a:spcAft>
                <a:spcPct val="0"/>
              </a:spcAft>
              <a:defRPr sz="975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9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9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1368003" y="4883247"/>
            <a:ext cx="6460937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1486104" y="4980437"/>
            <a:ext cx="623797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1192888" y="708406"/>
            <a:ext cx="2850713" cy="733244"/>
          </a:xfrm>
          <a:prstGeom prst="rect">
            <a:avLst/>
          </a:prstGeom>
          <a:noFill/>
          <a:ln>
            <a:noFill/>
          </a:ln>
        </p:spPr>
        <p:txBody>
          <a:bodyPr spcFirstLastPara="1" lIns="70284" tIns="70284" rIns="70284" bIns="70284" anchor="ctr"/>
          <a:lstStyle/>
          <a:p>
            <a:pPr>
              <a:defRPr/>
            </a:pPr>
            <a:r>
              <a:rPr lang="ru" sz="15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18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15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18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15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1575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983" y="3813080"/>
            <a:ext cx="3285446" cy="789397"/>
          </a:xfrm>
          <a:prstGeom prst="rect">
            <a:avLst/>
          </a:prstGeom>
          <a:noFill/>
          <a:ln>
            <a:noFill/>
          </a:ln>
        </p:spPr>
        <p:txBody>
          <a:bodyPr spcFirstLastPara="1" lIns="70284" tIns="70284" rIns="70284" bIns="70284" anchor="ctr"/>
          <a:lstStyle/>
          <a:p>
            <a:pPr algn="r">
              <a:defRPr/>
            </a:pPr>
            <a:r>
              <a:rPr lang="ru" sz="15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1575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1575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2350480" y="1084040"/>
            <a:ext cx="4416569" cy="3299053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05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1575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2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1875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05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05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825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825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9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825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9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825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2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05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1575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9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9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sz="135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1875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05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05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sz="135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"/>
    </mc:Choice>
    <mc:Fallback xmlns="">
      <p:transition spd="slow" advTm="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655677" y="1952069"/>
            <a:ext cx="5823033" cy="17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241" tIns="18611" rIns="37241" bIns="18611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187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655677" y="4618312"/>
            <a:ext cx="5724635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655677" y="4774553"/>
            <a:ext cx="5724635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5" name="Google Shape;80;p1"/>
          <p:cNvSpPr txBox="1">
            <a:spLocks noChangeArrowheads="1"/>
          </p:cNvSpPr>
          <p:nvPr/>
        </p:nvSpPr>
        <p:spPr bwMode="auto">
          <a:xfrm>
            <a:off x="2453479" y="4493045"/>
            <a:ext cx="3294609" cy="2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574" tIns="29778" rIns="59574" bIns="29778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1050" b="1" dirty="0">
              <a:solidFill>
                <a:srgbClr val="090F78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11511"/>
            <a:ext cx="6192688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  узнаете:</a:t>
            </a:r>
          </a:p>
          <a:p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 и назначении одежды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одежда характеризует 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аучитес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глаголы с зависимыми словами в нужных 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формах.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1"/>
    </mc:Choice>
    <mc:Fallback xmlns="">
      <p:transition spd="slow" advTm="1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 урока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864" y="1491630"/>
            <a:ext cx="3999496" cy="3102993"/>
          </a:xfrm>
        </p:spPr>
        <p:txBody>
          <a:bodyPr/>
          <a:lstStyle/>
          <a:p>
            <a:pPr algn="just">
              <a:spcAft>
                <a:spcPts val="0"/>
              </a:spcAft>
            </a:pPr>
            <a:endParaRPr lang="kk-KZ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kk-KZ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«В 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человеке должно быть вс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прекрасно: и лицо, и одежда, и душа, и мысли»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</a:t>
            </a:r>
            <a:r>
              <a:rPr lang="kk-KZ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А.П.Чехов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94905"/>
            <a:ext cx="3024336" cy="349612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9"/>
    </mc:Choice>
    <mc:Fallback xmlns="">
      <p:transition spd="slow" advTm="1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731"/>
            <a:ext cx="8229600" cy="834545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Работа с иллюстрациями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Одежда древнего Египта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70" y="2571750"/>
            <a:ext cx="2880320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8235"/>
            <a:ext cx="2724150" cy="216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87574"/>
            <a:ext cx="2882127" cy="215878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1"/>
    </mc:Choice>
    <mc:Fallback xmlns="">
      <p:transition spd="slow" advTm="4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79512" y="319625"/>
            <a:ext cx="5688632" cy="313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241" tIns="18611" rIns="37241" bIns="18611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ак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выглядел самый первый костюм. А вы знаете, что одним из самых первых костюмов в истории человечества был передник. Его изготовили из куска ткани в виде неширокой полосы, которую об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ртывали вокруг 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талии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altLang="ru-RU" sz="187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 flipV="1">
            <a:off x="330328" y="233608"/>
            <a:ext cx="5339353" cy="2347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334289" y="2571750"/>
            <a:ext cx="540060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4" name="Google Shape;81;p1" descr="C:\Users\HP\Desktop\3-variant-1.jp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9" y="3795886"/>
            <a:ext cx="1728192" cy="126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3478"/>
            <a:ext cx="2857500" cy="416242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1"/>
    </mc:Choice>
    <mc:Fallback xmlns="">
      <p:transition spd="slow" advTm="2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323529" y="339503"/>
            <a:ext cx="612068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241" tIns="18611" rIns="37241" bIns="18611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sz="2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323529" y="2910498"/>
            <a:ext cx="5204587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323529" y="483518"/>
            <a:ext cx="503456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3" name="Google Shape;80;p1"/>
          <p:cNvSpPr txBox="1">
            <a:spLocks noChangeArrowheads="1"/>
          </p:cNvSpPr>
          <p:nvPr/>
        </p:nvSpPr>
        <p:spPr bwMode="auto">
          <a:xfrm>
            <a:off x="2195736" y="311250"/>
            <a:ext cx="3629568" cy="4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574" tIns="29778" rIns="59574" bIns="29778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105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pic>
        <p:nvPicPr>
          <p:cNvPr id="2054" name="Google Shape;81;p1" descr="C:\Users\HP\Desktop\3-variant-1.jp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41156"/>
            <a:ext cx="1584176" cy="126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Google Shape;80;p1"/>
          <p:cNvSpPr txBox="1">
            <a:spLocks noChangeArrowheads="1"/>
          </p:cNvSpPr>
          <p:nvPr/>
        </p:nvSpPr>
        <p:spPr bwMode="auto">
          <a:xfrm>
            <a:off x="2923678" y="4736383"/>
            <a:ext cx="3294609" cy="2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574" tIns="29778" rIns="59574" bIns="29778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1050" b="1" dirty="0">
              <a:solidFill>
                <a:srgbClr val="090F78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769" y="553493"/>
            <a:ext cx="6246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Это рубашка. Е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ё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также шили из тонкого войлока. Носили рубашку с поясом, так как её длина доходила до бёдер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kk-KZ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появилась такая одежда у народов,  которые жили в древней Ассирии и </a:t>
            </a:r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Вавилоне.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76" y="202484"/>
            <a:ext cx="2645488" cy="395344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5"/>
    </mc:Choice>
    <mc:Fallback xmlns="">
      <p:transition spd="slow" advTm="1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kk-KZ" dirty="0" smtClean="0"/>
              <a:t>	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одеваться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защитить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 тело от холода, жары, солнца, воды, ветра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тогда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вопрос, почему у одного члена племени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висел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плечах дырявая шкура, какого-нибудь козла, а другого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согревал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мягкий, блестящий мех когтистого хищника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kk-KZ" sz="800" dirty="0"/>
              <a:t> </a:t>
            </a:r>
            <a:r>
              <a:rPr lang="kk-KZ" sz="800" dirty="0" smtClean="0"/>
              <a:t> 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мог носить вождь, не разрешалось надевать 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остальным</a:t>
            </a:r>
            <a:r>
              <a:rPr lang="kk-KZ" sz="1200" dirty="0" smtClean="0">
                <a:solidFill>
                  <a:schemeClr val="tx2"/>
                </a:solidFill>
              </a:rPr>
              <a:t>.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запреты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существовали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долго и почти у всех народов. Оказывается, одежда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имела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другое значение: она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 сво</a:t>
            </a:r>
            <a:r>
              <a:rPr lang="ru-RU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хозяине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Достаточно было один раз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взглянуть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одежду незнакомого человека, чтобы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понять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 какому роду-племени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принадлежал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богат или беден.</a:t>
            </a:r>
            <a:endParaRPr lang="ru-RU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есть и третья задача-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украшать человека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8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Развивалась</a:t>
            </a:r>
            <a:r>
              <a:rPr lang="kk-KZ" sz="8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Изменились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</a:t>
            </a:r>
            <a:r>
              <a:rPr lang="kk-KZ" sz="8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 Но всё- таки одежда по-прежнему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рассказывать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 сво</a:t>
            </a:r>
            <a:r>
              <a:rPr lang="ru-RU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</a:t>
            </a: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владельце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Костюм идущего  по улице человека  не всегда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откроет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нам, кто этот человек, кем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т.Он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поведает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другом: есть ли у него вкус.Вкус–умение 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одеваться</a:t>
            </a:r>
            <a:r>
              <a:rPr lang="kk-K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возрастом, модой и временем года.</a:t>
            </a:r>
            <a:r>
              <a:rPr lang="kk-KZ" sz="8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4"/>
    </mc:Choice>
    <mc:Fallback xmlns="">
      <p:transition spd="slow" advTm="10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i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kk-K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стал одеваться</a:t>
            </a:r>
            <a:r>
              <a:rPr lang="kk-KZ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59" y="1347614"/>
            <a:ext cx="8229600" cy="31029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стал одеваться, чтобы защитить сво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 тело от холода, жары, солнца,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и ветра. Значение одежды для современного человека- это защита, это  наша среда обитания, которая дарит нам нужные ощущения комфорта и тепла. Каждый человек  при помощи одежды  проявляет свою индивидуальность, свои предпочтения, выражает свой характер.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66"/>
    </mc:Choice>
    <mc:Fallback xmlns="">
      <p:transition spd="slow" advTm="4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kk-KZ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служит одежда?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неблагоприятных условий окружающей среды-далеко не единственная причина, по которой мы </a:t>
            </a: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начинали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 </a:t>
            </a: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носить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 стала частью личности человека,частью нашей культуры.Она может 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многое о сво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хозяине. Например, о его социальном положении: беден ли он или богат, </a:t>
            </a:r>
            <a:r>
              <a:rPr lang="kk-KZ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 он вожд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племени или соплеменник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kk-K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одежды есть главная 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задача- это </a:t>
            </a: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украшать 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 А главное, что одежда </a:t>
            </a:r>
            <a:r>
              <a:rPr lang="kk-KZ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</a:t>
            </a:r>
            <a:r>
              <a:rPr lang="kk-KZ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отличаться друг от друга.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04"/>
    </mc:Choice>
    <mc:Fallback xmlns="">
      <p:transition spd="slow" advTm="5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|6.2|6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677</Words>
  <Application>Microsoft Office PowerPoint</Application>
  <PresentationFormat>Экран (16:9)</PresentationFormat>
  <Paragraphs>102</Paragraphs>
  <Slides>17</Slides>
  <Notes>11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Comfortaa</vt:lpstr>
      <vt:lpstr>Tahoma</vt:lpstr>
      <vt:lpstr>Times New Roman</vt:lpstr>
      <vt:lpstr>Тема Office</vt:lpstr>
      <vt:lpstr>Презентация PowerPoint</vt:lpstr>
      <vt:lpstr>Презентация PowerPoint</vt:lpstr>
      <vt:lpstr>Эпиграф урока</vt:lpstr>
      <vt:lpstr>               Работа с иллюстрациями</vt:lpstr>
      <vt:lpstr>Презентация PowerPoint</vt:lpstr>
      <vt:lpstr>Презентация PowerPoint</vt:lpstr>
      <vt:lpstr>Работа с текстом</vt:lpstr>
      <vt:lpstr>   Почему человек стал одеваться?   </vt:lpstr>
      <vt:lpstr>Для чего служит одежда?</vt:lpstr>
      <vt:lpstr>Презентация PowerPoint</vt:lpstr>
      <vt:lpstr>Презентация PowerPoint</vt:lpstr>
      <vt:lpstr>Проверьте свою работу:  1)Русская пословица гласит: «Держи голову в холоде, а ноги в тепле».  2) Раньше люди старались держать в тепле не только ноги, но и поясницу.  3) Поэтому в  России носили не куртки, а именно пальто, шубы, дублёные полушубки, которые закрывали поясницу. 4) Именно такая одежда лучше всего подходит для русской зимы.   </vt:lpstr>
      <vt:lpstr>Презентация PowerPoint</vt:lpstr>
      <vt:lpstr>Ваш ответ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254</cp:revision>
  <dcterms:created xsi:type="dcterms:W3CDTF">2020-07-18T05:19:20Z</dcterms:created>
  <dcterms:modified xsi:type="dcterms:W3CDTF">2024-12-06T15:50:21Z</dcterms:modified>
</cp:coreProperties>
</file>