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312" r:id="rId4"/>
    <p:sldId id="352" r:id="rId5"/>
    <p:sldId id="331" r:id="rId6"/>
    <p:sldId id="332" r:id="rId7"/>
    <p:sldId id="354" r:id="rId8"/>
    <p:sldId id="336" r:id="rId9"/>
    <p:sldId id="342" r:id="rId10"/>
    <p:sldId id="346" r:id="rId11"/>
    <p:sldId id="347" r:id="rId12"/>
    <p:sldId id="314" r:id="rId13"/>
    <p:sldId id="316" r:id="rId14"/>
    <p:sldId id="318" r:id="rId15"/>
    <p:sldId id="353" r:id="rId16"/>
    <p:sldId id="349" r:id="rId17"/>
    <p:sldId id="350" r:id="rId18"/>
    <p:sldId id="302" r:id="rId19"/>
    <p:sldId id="299" r:id="rId20"/>
    <p:sldId id="327" r:id="rId21"/>
    <p:sldId id="329" r:id="rId22"/>
    <p:sldId id="26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9" autoAdjust="0"/>
    <p:restoredTop sz="95274" autoAdjust="0"/>
  </p:normalViewPr>
  <p:slideViewPr>
    <p:cSldViewPr>
      <p:cViewPr varScale="1">
        <p:scale>
          <a:sx n="82" d="100"/>
          <a:sy n="82" d="100"/>
        </p:scale>
        <p:origin x="1565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6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251182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6804527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271338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053018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517116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307337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6984677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911310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958338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960253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97332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339862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98552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37945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11124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91097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268727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68189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78901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27517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2718436"/>
            <a:ext cx="7711857" cy="220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      Тема урока:</a:t>
            </a: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 чём может рассказать одежда?</a:t>
            </a:r>
          </a:p>
          <a:p>
            <a:r>
              <a:rPr lang="ru-RU" sz="3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" y="128147"/>
            <a:ext cx="916029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" y="1225690"/>
            <a:ext cx="905304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второго мальчика, Павлуши, волосы были всклоченные, черные, глаза серые, скулы широкие, лицо бледное, рябое, рот большой, но правильный, вся голова огромная, как говорится, с пивной котел, тело приземистое, неуклюжее. Малый был неказистый…. Одеждой своей он щеголять не мог: вся она состояла из простой рубахи да из заплатанных портов. Лицо третьего,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Ильюши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было довольно незначительно: горбоносое, вытянутое, подслеповатое, оно выражало какую-то тупую, болезненную заботливость; сжатые губы его не шевелились, сдвинутые брови не расходились — он словно всё щурился от огня. Его жёлтые, почти белые волосы торчали острыми косицами из-под низенькой войлочной шапочки, которую он обеими руками то и дело надвигал себе на уши. На нём были новые лапти и онучи; толстая верёвка, три раза перевитая вокруг стана, тщательно стягивала его опрятную черную свитку. И ему и Павлуше на вид было не более двенадцати лет.</a:t>
            </a:r>
          </a:p>
        </p:txBody>
      </p:sp>
    </p:spTree>
    <p:extLst>
      <p:ext uri="{BB962C8B-B14F-4D97-AF65-F5344CB8AC3E}">
        <p14:creationId xmlns:p14="http://schemas.microsoft.com/office/powerpoint/2010/main" val="214048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" y="128147"/>
            <a:ext cx="916029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540568" y="-2157144"/>
            <a:ext cx="7398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Я сказал мальчикам, что заблудился, и подсел к ним. Они спросили меня, откуда я, помолчали, посторонились. Мы немного поговорили. Я прилег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771114" y="1582341"/>
            <a:ext cx="91595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952" y="1255548"/>
            <a:ext cx="9593618" cy="4419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Четвертый, Костя, мальчик лет десяти, возбуждал моё любопытство своим задумчивым и печальным взором. Всё лицо его было невелико, худо, в веснушках,  губы едва было можно различить; но странное впечатление производили его большие, чёрные, жидким блеском блестевшие глаза: они, казалось, хотели что-то высказать, для чего на языке, — на его языке по крайней мере, — не было слов. Он был маленького роста, сложения тщедушного и одет довольно бедно. Последнего, Ваню, я сперва было и не заметил: он лежал на земле, смирнехонько прикорнув под угловатую рогожу, и только изредка выставлял из-под неё свою русую кудрявую голову. Этому мальчику было всего лет семь.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47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2718436"/>
            <a:ext cx="7711857" cy="220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179653" y="6309320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306147" y="652534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3" name="Google Shape;80;p1"/>
          <p:cNvSpPr txBox="1">
            <a:spLocks noChangeArrowheads="1"/>
          </p:cNvSpPr>
          <p:nvPr/>
        </p:nvSpPr>
        <p:spPr bwMode="auto">
          <a:xfrm>
            <a:off x="2157040" y="383000"/>
            <a:ext cx="4839424" cy="542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14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4382" y="1871828"/>
            <a:ext cx="494769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1.Где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оказался писатель?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колько ребят было у костра?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3.Как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звали детишек?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4382" y="476673"/>
            <a:ext cx="6513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по кругу</a:t>
            </a:r>
            <a:r>
              <a:rPr lang="ru-RU"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  <p:sp>
        <p:nvSpPr>
          <p:cNvPr id="12" name="Google Shape;80;p1"/>
          <p:cNvSpPr txBox="1">
            <a:spLocks noChangeArrowheads="1"/>
          </p:cNvSpPr>
          <p:nvPr/>
        </p:nvSpPr>
        <p:spPr bwMode="auto">
          <a:xfrm>
            <a:off x="708088" y="1120649"/>
            <a:ext cx="6696978" cy="712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14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pic>
        <p:nvPicPr>
          <p:cNvPr id="13" name="Рисунок 12" descr="Презентация на тему &quot;«Бежин луг» И.С.Тургенев&quot; - скачать бесплатно  презентации по Литературе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601" y="1019496"/>
            <a:ext cx="3001405" cy="42097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24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2718436"/>
            <a:ext cx="7711857" cy="220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6200644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239382" y="6289282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3" name="Google Shape;80;p1"/>
          <p:cNvSpPr txBox="1">
            <a:spLocks noChangeArrowheads="1"/>
          </p:cNvSpPr>
          <p:nvPr/>
        </p:nvSpPr>
        <p:spPr bwMode="auto">
          <a:xfrm>
            <a:off x="1927625" y="545451"/>
            <a:ext cx="4839424" cy="542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buClr>
                <a:srgbClr val="000000"/>
              </a:buClr>
            </a:pPr>
            <a:r>
              <a:rPr lang="kk-KZ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 себя!</a:t>
            </a:r>
            <a:endParaRPr lang="ru-RU" altLang="ru-RU" sz="36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sp>
        <p:nvSpPr>
          <p:cNvPr id="2055" name="Google Shape;80;p1"/>
          <p:cNvSpPr txBox="1">
            <a:spLocks noChangeArrowheads="1"/>
          </p:cNvSpPr>
          <p:nvPr/>
        </p:nvSpPr>
        <p:spPr bwMode="auto">
          <a:xfrm>
            <a:off x="2374237" y="6315177"/>
            <a:ext cx="4392812" cy="334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en-US" altLang="ru-RU" sz="1400" b="1" dirty="0">
                <a:solidFill>
                  <a:srgbClr val="090F78"/>
                </a:solidFill>
                <a:latin typeface="Century Gothic" pitchFamily="34" charset="0"/>
                <a:sym typeface="Century Gothic" pitchFamily="34" charset="0"/>
              </a:rPr>
              <a:t>www.astana-modern.kz</a:t>
            </a:r>
            <a:endParaRPr lang="ru-RU" altLang="ru-RU" sz="1400" b="1" dirty="0">
              <a:solidFill>
                <a:srgbClr val="090F78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5755" y="2806400"/>
            <a:ext cx="794070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 время охоты писатель заблудился в лесу.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Мальчиков было пять.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Их звали Федя, Павлуша, Илюша, Костя и Ваня.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9126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899592" y="2304680"/>
            <a:ext cx="7711857" cy="39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автор считает, что Фёдор принадлежал к богатой семье?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был одет Павлуша?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ком  из мальчиков писатель сказал, что он одет бедно?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4.Одежду какого мальчика  автор не описывает?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6064452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239382" y="616689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5" name="Google Shape;80;p1"/>
          <p:cNvSpPr txBox="1">
            <a:spLocks noChangeArrowheads="1"/>
          </p:cNvSpPr>
          <p:nvPr/>
        </p:nvSpPr>
        <p:spPr bwMode="auto">
          <a:xfrm>
            <a:off x="2374237" y="6315177"/>
            <a:ext cx="4392812" cy="334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en-US" altLang="ru-RU" sz="1400" b="1" dirty="0">
                <a:solidFill>
                  <a:srgbClr val="090F78"/>
                </a:solidFill>
                <a:latin typeface="Century Gothic" pitchFamily="34" charset="0"/>
                <a:sym typeface="Century Gothic" pitchFamily="34" charset="0"/>
              </a:rPr>
              <a:t>www.astana-modern.kz</a:t>
            </a:r>
            <a:endParaRPr lang="ru-RU" altLang="ru-RU" sz="1400" b="1" dirty="0">
              <a:solidFill>
                <a:srgbClr val="090F78"/>
              </a:solidFill>
              <a:latin typeface="Century Gothic" pitchFamily="34" charset="0"/>
              <a:sym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64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54064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619672" y="260648"/>
            <a:ext cx="7587804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  себя!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0596" y="1835498"/>
            <a:ext cx="78910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описания в рассказе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нём  была пёстрая ситцевая рубаха с жёлтой </a:t>
            </a:r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каёмкой, </a:t>
            </a:r>
            <a:r>
              <a:rPr lang="kk-K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небольшой армячок, надетый внакидку, чуть держался на его узеньких плечиках</a:t>
            </a:r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Сапоги </a:t>
            </a:r>
            <a:r>
              <a:rPr lang="kk-K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были не отцовские с низкими голенищами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 видим, что одежда может рассказать нам о многом.Он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 хорошо одет.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Павлуша был одет в простую залатанную рубашку.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Так сказал писатель о Косте.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Автор не описывает одежду Вани.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68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56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619672" y="260648"/>
            <a:ext cx="7587804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 № 1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2395986"/>
            <a:ext cx="66747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. Поставьте глаголы в неопределённую форму.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kk-KZ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Заблудился,  дали, был, держался  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лежал, висел, не заметил , не лежал.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05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899592" y="204996"/>
            <a:ext cx="6096872" cy="732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619672" y="260648"/>
            <a:ext cx="7587804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Проверь себя!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6707" y="2484240"/>
            <a:ext cx="831729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Заблуд</a:t>
            </a:r>
            <a:r>
              <a:rPr lang="kk-KZ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лся</a:t>
            </a:r>
            <a:r>
              <a:rPr lang="kk-KZ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заблуд</a:t>
            </a:r>
            <a:r>
              <a:rPr lang="kk-KZ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ться</a:t>
            </a:r>
            <a:r>
              <a:rPr lang="kk-KZ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дали</a:t>
            </a:r>
            <a:r>
              <a:rPr lang="kk-KZ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дать</a:t>
            </a:r>
            <a:r>
              <a:rPr lang="kk-KZ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</a:t>
            </a:r>
            <a:r>
              <a:rPr lang="kk-KZ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быть,</a:t>
            </a:r>
            <a:r>
              <a:rPr lang="kk-KZ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</a:t>
            </a:r>
            <a:r>
              <a:rPr lang="kk-KZ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ли-держ</a:t>
            </a:r>
            <a:r>
              <a:rPr lang="kk-KZ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ться</a:t>
            </a:r>
          </a:p>
          <a:p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</a:t>
            </a:r>
            <a:r>
              <a:rPr lang="kk-KZ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л-вис</a:t>
            </a:r>
            <a:r>
              <a:rPr lang="kk-KZ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ть, не замет</a:t>
            </a:r>
            <a:r>
              <a:rPr lang="kk-KZ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 -не замет</a:t>
            </a:r>
            <a:r>
              <a:rPr lang="kk-KZ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ть, не леж</a:t>
            </a:r>
            <a:r>
              <a:rPr lang="kk-KZ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 –не леж</a:t>
            </a:r>
            <a:r>
              <a:rPr lang="kk-KZ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ть.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02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32854"/>
            <a:ext cx="8229600" cy="1733054"/>
          </a:xfrm>
        </p:spPr>
        <p:txBody>
          <a:bodyPr>
            <a:normAutofit fontScale="90000"/>
          </a:bodyPr>
          <a:lstStyle/>
          <a:p>
            <a:r>
              <a:rPr lang="kk-KZ" dirty="0"/>
              <a:t/>
            </a:r>
            <a:br>
              <a:rPr lang="kk-KZ" dirty="0"/>
            </a:br>
            <a:r>
              <a:rPr lang="kk-KZ" dirty="0"/>
              <a:t/>
            </a:r>
            <a:br>
              <a:rPr lang="kk-KZ" dirty="0"/>
            </a:br>
            <a:r>
              <a:rPr lang="kk-KZ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Сделай вывод, о ч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ё</a:t>
            </a:r>
            <a:r>
              <a:rPr lang="kk-KZ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 может рассказать одежда?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i="1" dirty="0"/>
              <a:t>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98884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Итак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одежда может рассказать о многом.</a:t>
            </a:r>
          </a:p>
          <a:p>
            <a:pPr marL="0" indent="0">
              <a:buNone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том, какое 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тебя социальное положение  как в рассказе «простая залатанная рубашка и пёстрая ситцевая рубаха с жёлтой каёмкой».</a:t>
            </a:r>
          </a:p>
          <a:p>
            <a:pPr marL="0" indent="0">
              <a:buNone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какой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тебя вкус.Умеешь ли ты одеваться по моде, быть стильным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Есть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 у тебя свой имидж 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06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Как выбрать нужный стиль одежды?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1.Одежда должна соответствовать твоему возрасту и  соответствовать  сезону года.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2.Одежда  служит для тебя украшением и должна нравиться не тольке тебе, но и окружающим.</a:t>
            </a:r>
          </a:p>
          <a:p>
            <a:pPr marL="0" indent="0">
              <a:spcAft>
                <a:spcPts val="0"/>
              </a:spcAft>
              <a:buNone/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3.Не забывай, что 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твоя одежда - это 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совокупность твоих привычек  и вкусов.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450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95536" y="1772816"/>
            <a:ext cx="8379229" cy="4099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  узнаете </a:t>
            </a:r>
            <a:r>
              <a:rPr lang="kk-KZ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-как одежда характеризует героев художественного произведения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научитес</a:t>
            </a:r>
            <a:r>
              <a:rPr lang="kk-KZ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глаголы с зависимыми словами в нужных формах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kk-KZ" sz="32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800" b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 сможете:</a:t>
            </a:r>
            <a:r>
              <a:rPr lang="kk-KZ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определять основную мысль и наблюдать, как она развивается в произведении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Aft>
                <a:spcPts val="0"/>
              </a:spcAft>
            </a:pP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8629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971600" y="476672"/>
            <a:ext cx="6048672" cy="106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 </a:t>
            </a:r>
          </a:p>
          <a:p>
            <a:pPr algn="ctr"/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92388" y="3222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472" y="2136339"/>
            <a:ext cx="64005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научился (научилась) анализировать  произведение и  отвечать на вопросы.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узнал(а), что глагол в неопределенной форме отвечает на вопросы: что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делать?</a:t>
            </a:r>
          </a:p>
          <a:p>
            <a:pPr algn="just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что сделать?</a:t>
            </a:r>
          </a:p>
          <a:p>
            <a:pPr algn="just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прошедшем времени гласная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суффиксом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сохраняется. </a:t>
            </a:r>
          </a:p>
          <a:p>
            <a:pPr algn="just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 что внешний облик- это самая первая информация, которую окружающие получают  о нас.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 flipV="1">
            <a:off x="2339752" y="4365104"/>
            <a:ext cx="72008" cy="1440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2267744" y="4365104"/>
            <a:ext cx="72008" cy="1440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84443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619672" y="260648"/>
            <a:ext cx="6120680" cy="64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48065" y="2852936"/>
            <a:ext cx="37665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19805" y="2467746"/>
            <a:ext cx="816320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Чтобы закрепить полученные знания, вы можете зайти на сайт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BilimLand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2.</a:t>
            </a:r>
            <a:r>
              <a:rPr lang="ru-RU" sz="2000" b="1" dirty="0"/>
              <a:t>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 произведение И.С. Тургенева до конца.</a:t>
            </a: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Расскажи,чем закончилась эта история?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2050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2718436"/>
            <a:ext cx="7711857" cy="220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3" name="Google Shape;80;p1"/>
          <p:cNvSpPr txBox="1">
            <a:spLocks noChangeArrowheads="1"/>
          </p:cNvSpPr>
          <p:nvPr/>
        </p:nvSpPr>
        <p:spPr bwMode="auto">
          <a:xfrm>
            <a:off x="2157040" y="383000"/>
            <a:ext cx="4839424" cy="542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14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2173" y="2132856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одежке встречают, </a:t>
            </a:r>
          </a:p>
          <a:p>
            <a:pPr algn="ctr"/>
            <a:r>
              <a:rPr lang="kk-KZ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уму провожают</a:t>
            </a:r>
            <a:r>
              <a:rPr lang="kk-KZ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(пословица)</a:t>
            </a:r>
            <a:endParaRPr lang="ru-RU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53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89271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979712" y="260648"/>
            <a:ext cx="7227764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sz="3200" dirty="0"/>
              <a:t>        Мой ответ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2413338"/>
            <a:ext cx="71287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5616" y="1475491"/>
            <a:ext cx="625983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Человек всегда хочет быть красивым и привлекательным.Привлекательный внешне и красиво одетый человек сразу вызывает симпатию.Он очень уверен в себе.Такой человек легко добь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ётся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успеха. Но народная мудрость гласит</a:t>
            </a: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что </a:t>
            </a: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симпатичный,  хорошо одетый, но неумный человек на очень короткое время может показаться красивым. Вс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ё же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считается важным для человека</a:t>
            </a:r>
            <a:r>
              <a:rPr lang="ru-RU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015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89271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979712" y="260648"/>
            <a:ext cx="7227764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Карточка-информатор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2413338"/>
            <a:ext cx="712879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Армячок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русская старинная мужская  верхняя одежда из толстого сукна.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Лапти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плет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ё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ная  обувь из коры растений.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Свитка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старинная  верхняя  длинная одежда из  сукна.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Рогожа-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грубая плетёная ткань из коры молодой липы.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92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8039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979712" y="260648"/>
            <a:ext cx="7227764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об авторе</a:t>
            </a:r>
            <a:endParaRPr lang="ru-RU" sz="32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10" name="Объект 3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62525" y="1663697"/>
            <a:ext cx="3129654" cy="387429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3779912" y="2828836"/>
            <a:ext cx="513467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Иван Сергеевич Тургенев (1818–1883) – знаменитый русский писатель и поэт, публицист и драматург, классик русской литературы 19 века.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5149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103726" y="-89271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979712" y="260648"/>
            <a:ext cx="7227764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 «Бежин луг»</a:t>
            </a:r>
            <a:endParaRPr lang="ru-RU" sz="32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779912" y="2828836"/>
            <a:ext cx="51346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713371" y="2413338"/>
            <a:ext cx="506139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  «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Бежин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луг», написанный в 1851 году ,  стал частью сборника под названием «Записки охотника». Он был примечателен тем, что впервые в русской литературе главными персонажами стали обычные крестьяне, описанные автором с большой любовью и теплотой. 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663697"/>
            <a:ext cx="8457386" cy="4462466"/>
          </a:xfrm>
        </p:spPr>
        <p:txBody>
          <a:bodyPr/>
          <a:lstStyle/>
          <a:p>
            <a:pPr marL="0" indent="0">
              <a:buNone/>
            </a:pPr>
            <a:endParaRPr lang="ru-RU" b="1" dirty="0"/>
          </a:p>
        </p:txBody>
      </p:sp>
      <p:pic>
        <p:nvPicPr>
          <p:cNvPr id="20" name="Рисунок 19" descr="Иван тургенев. бежин луг - Педагог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5" y="2524757"/>
            <a:ext cx="3001833" cy="31762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960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151428" y="-14446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555776" y="259435"/>
            <a:ext cx="7227764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Краткий пересказ</a:t>
            </a:r>
            <a:endParaRPr lang="ru-RU" sz="32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19215" y="1369297"/>
            <a:ext cx="7488832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Заблудившись в лесу, охотник выходит 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Бежиному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лугу. Он устраивается у костра вместе с крестьянскими ребятишками-пастухами, которые всю ночь развлекают себя разными историями, легендами и небылицами.</a:t>
            </a:r>
          </a:p>
          <a:p>
            <a:endParaRPr lang="ru-RU" sz="2800" dirty="0"/>
          </a:p>
        </p:txBody>
      </p:sp>
      <p:sp>
        <p:nvSpPr>
          <p:cNvPr id="3" name="AutoShape 2" descr="Картина В.Е.Маковского &quot;Ночное&quot;, 1879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" name="Рисунок 14" descr="Картинки Тургенева &quot;Бежин луг&quot; (36 фото) | Приколист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848" y="3328020"/>
            <a:ext cx="5175448" cy="227846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672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971600" y="260648"/>
            <a:ext cx="7219448" cy="5329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57472" y="260648"/>
            <a:ext cx="7930952" cy="106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Послушайте  отрывок из рассказа </a:t>
            </a:r>
          </a:p>
          <a:p>
            <a:pPr algn="ctr"/>
            <a:r>
              <a:rPr lang="kk-KZ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«Бежин луг»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540568" y="-2157144"/>
            <a:ext cx="7398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Я сказал мальчикам, что заблудился, и подсел к ним. Они спросили меня, откуда я, помолчали, посторонились. Мы немного поговорили. Я прилег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6993" y="1196182"/>
            <a:ext cx="841576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сказал мальчикам, что заблудился, и подсел к ним…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Это были крестьянские ребятишки из соседней деревни, которые стерегли табун. Всех мальчиков было пять: Федя, Павлуша,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Ильюша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Костя и Ваня. Первому, старшему изо всех, Феде, вы бы дали лет четырнадцать. Это был стройный мальчик, с красивыми и тонкими, немного мелкими чертами лица, кудрявыми белокурыми волосами, светлыми глазами и постоянной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полувесёлой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полурассеянной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улыбкой. Он принадлежал, по всем приметам, к богатой семье и выехал-то в поле не по нужде, а так, для забавы. На нём была пестрая ситцевая рубаха с желтой каёмкой; небольшой новый армячок, надетый внакидку, чуть держался на его узеньких плечиках; на голубеньком поясе висел гребешок. Сапоги его с низкими голенищами были точно его сапоги — не отцовские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98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1241</Words>
  <Application>Microsoft Office PowerPoint</Application>
  <PresentationFormat>Экран (4:3)</PresentationFormat>
  <Paragraphs>125</Paragraphs>
  <Slides>22</Slides>
  <Notes>20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Century Gothic</vt:lpstr>
      <vt:lpstr>Comfortaa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Сделай вывод, о чём может рассказать одежда?   </vt:lpstr>
      <vt:lpstr>Как выбрать нужный стиль одежды?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228</cp:revision>
  <dcterms:created xsi:type="dcterms:W3CDTF">2020-07-18T05:19:20Z</dcterms:created>
  <dcterms:modified xsi:type="dcterms:W3CDTF">2024-12-06T15:53:45Z</dcterms:modified>
</cp:coreProperties>
</file>