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9" r:id="rId2"/>
    <p:sldId id="263" r:id="rId3"/>
    <p:sldId id="265" r:id="rId4"/>
    <p:sldId id="266" r:id="rId5"/>
    <p:sldId id="293" r:id="rId6"/>
    <p:sldId id="290" r:id="rId7"/>
    <p:sldId id="272" r:id="rId8"/>
    <p:sldId id="273" r:id="rId9"/>
    <p:sldId id="274" r:id="rId10"/>
    <p:sldId id="275" r:id="rId11"/>
    <p:sldId id="276" r:id="rId12"/>
    <p:sldId id="278" r:id="rId13"/>
    <p:sldId id="281" r:id="rId14"/>
    <p:sldId id="283" r:id="rId15"/>
    <p:sldId id="284" r:id="rId16"/>
    <p:sldId id="285" r:id="rId17"/>
    <p:sldId id="287" r:id="rId18"/>
    <p:sldId id="289" r:id="rId19"/>
    <p:sldId id="29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9A7EC35-C7FF-4C80-B48C-9DF4E0BE2560}">
          <p14:sldIdLst>
            <p14:sldId id="259"/>
            <p14:sldId id="263"/>
            <p14:sldId id="265"/>
          </p14:sldIdLst>
        </p14:section>
        <p14:section name="Раздел без заголовка" id="{FF6BC2A4-CDD1-4936-B035-0A0FA1B29710}">
          <p14:sldIdLst>
            <p14:sldId id="266"/>
            <p14:sldId id="293"/>
            <p14:sldId id="290"/>
            <p14:sldId id="272"/>
            <p14:sldId id="273"/>
            <p14:sldId id="274"/>
            <p14:sldId id="275"/>
            <p14:sldId id="276"/>
            <p14:sldId id="278"/>
            <p14:sldId id="281"/>
            <p14:sldId id="283"/>
            <p14:sldId id="284"/>
            <p14:sldId id="285"/>
            <p14:sldId id="287"/>
            <p14:sldId id="289"/>
            <p14:sldId id="29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013C8-CB87-43CC-985D-86B54DAB48D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EED2A-14EC-417D-A1F0-4948FFAE1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364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86233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05806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962217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54432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41382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424458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29297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993550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27198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023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72973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66689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23967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68549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83631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20592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51904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75994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64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88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28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8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49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41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72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57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8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56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97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F9B98-E3F3-4B30-AE7F-23B60D23F049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286A3-8B25-430C-B1DA-0A71D6D6B1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78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2259756" y="2718437"/>
            <a:ext cx="7711857" cy="220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      Тема урока:</a:t>
            </a:r>
          </a:p>
          <a:p>
            <a:pPr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                 «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Интересное об одежде»</a:t>
            </a:r>
          </a:p>
          <a:p>
            <a:pPr algn="just"/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2582837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2703654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01841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735765" y="11415"/>
            <a:ext cx="10791059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10846190" y="6043047"/>
            <a:ext cx="554625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r>
              <a:rPr lang="ru-RU" altLang="ru-RU" sz="1200" b="1" dirty="0">
                <a:solidFill>
                  <a:srgbClr val="002060"/>
                </a:solidFill>
              </a:rPr>
              <a:t>10</a:t>
            </a: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351584" y="260649"/>
            <a:ext cx="7687361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dirty="0"/>
              <a:t>   Необыкновенный сундучок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1584" y="2413338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9616" y="1475491"/>
            <a:ext cx="6259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.</a:t>
            </a:r>
            <a:endParaRPr lang="ru-RU" sz="2400" dirty="0"/>
          </a:p>
        </p:txBody>
      </p:sp>
      <p:pic>
        <p:nvPicPr>
          <p:cNvPr id="12" name="Рисунок 11" descr="Сундуки для приданого: забытая традиция | Islam.plu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3" y="1407788"/>
            <a:ext cx="5771440" cy="25971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5642043" y="2690336"/>
            <a:ext cx="49584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kk-KZ" sz="2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.Юбка,  хрустальные туфельки, фартук.</a:t>
            </a:r>
            <a:endParaRPr lang="ru-RU" sz="24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Шапочка, корзинка, пирожки.</a:t>
            </a:r>
            <a:endParaRPr lang="ru-RU" sz="24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Свисток, фуражка, мундир.</a:t>
            </a:r>
            <a:endParaRPr lang="ru-RU" sz="24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4.Ситцевая, п</a:t>
            </a:r>
            <a:r>
              <a:rPr lang="ru-RU" sz="2400" b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ёстрая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рубашка</a:t>
            </a:r>
            <a:r>
              <a:rPr lang="kk-KZ" sz="2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новый армячок, сапоги.</a:t>
            </a:r>
            <a:endParaRPr lang="ru-RU" sz="24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5.Что изображено на рисунке</a:t>
            </a: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kk-KZ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 descr="Футболки однотонные детские для школы и подростков оптом, купить однотонные  футболки для физкультуры оптом, купить однотонные футболки оптом в Москве  не дорого, футболки без рисунков, футболки оптом. - Оптовая продажа детской  одежды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17" y="4573413"/>
            <a:ext cx="3013822" cy="1003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Джинсы с рисунком для мальчика BJN008389-1 купить по цене от 249 рублей с  доставкой по России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057" y="4158228"/>
            <a:ext cx="2208986" cy="19615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6636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88563" y="-11415"/>
            <a:ext cx="12014874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11070077" y="6043047"/>
            <a:ext cx="859325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0" y="260649"/>
            <a:ext cx="10038945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dirty="0"/>
              <a:t>   Необыкновенный сундучок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1584" y="2413338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9616" y="1475491"/>
            <a:ext cx="6259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.</a:t>
            </a:r>
            <a:endParaRPr lang="ru-RU" sz="2400" dirty="0"/>
          </a:p>
        </p:txBody>
      </p:sp>
      <p:pic>
        <p:nvPicPr>
          <p:cNvPr id="12" name="Рисунок 11" descr="Сундуки для приданого: забытая традиция | Islam.plu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3" y="1407788"/>
            <a:ext cx="5771440" cy="25971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5642043" y="2690336"/>
            <a:ext cx="54280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12085" y="2690336"/>
            <a:ext cx="503131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1.Золушка.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2.Красная шапочка.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3.Милиционер.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4.Это одежда Феди из рассказа «Бежин луг».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5.Футболка, штаны, брюки, джинсы-самая удобная одежда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855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96948" y="48309"/>
            <a:ext cx="118449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5833957"/>
            <a:ext cx="3366736" cy="5733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143672" y="260649"/>
            <a:ext cx="758780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№ 1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0238" y="2828836"/>
            <a:ext cx="88785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 нами задания и  мы,  переходим  к выполнению  пратической  части урока</a:t>
            </a:r>
            <a:r>
              <a:rPr lang="kk-KZ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Выпишите из </a:t>
            </a:r>
            <a:r>
              <a:rPr lang="kk-KZ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текста «Как появились стрелки на брюках?»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выделенные  глаголы. Поставь  к ним  вопросы. Обозначь суффикс –</a:t>
            </a:r>
            <a:r>
              <a:rPr lang="kk-K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077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225084" y="-89271"/>
            <a:ext cx="11844996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10720474" y="5725552"/>
            <a:ext cx="1246442" cy="5205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89106" y="260649"/>
            <a:ext cx="10342371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3200" dirty="0"/>
              <a:t>   Когда появились стрелки на брюках?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1584" y="2413338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9616" y="1475491"/>
            <a:ext cx="6259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33855" y="2136339"/>
            <a:ext cx="97976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Стрелки на брюках появились в конце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века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когда в Европе начался фабричный пошив готовой одежды. Большую часть товара 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отправляли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за океан.Чтобы в трюмах кораблей одежды 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умещалось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как можно больше, 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ё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прес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овали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утрамбовывал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 перед погрузкой. После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такого  не самого комфортного морского путешествия брюки 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имели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жёсткие складки, избавиться от которых было уже трудно.Однако американским покупателям такой дефект 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понравился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и скоро он 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вош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ёл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в моду.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560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29383" y="217417"/>
            <a:ext cx="11844997" cy="6717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10684290" y="6043048"/>
            <a:ext cx="1188842" cy="4679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17620" y="260649"/>
            <a:ext cx="10513856" cy="106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себя!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81473" y="3244334"/>
            <a:ext cx="83172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25140" y="2654855"/>
            <a:ext cx="77108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24004" y="2967335"/>
            <a:ext cx="73199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32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отправлял, умещалось, </a:t>
            </a:r>
            <a:r>
              <a:rPr lang="ru-RU" sz="3200" b="1" i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прес</a:t>
            </a:r>
            <a:r>
              <a:rPr lang="kk-KZ" sz="32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3200" b="1" i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овали</a:t>
            </a:r>
            <a:r>
              <a:rPr lang="kk-KZ" sz="32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утрамбовывали</a:t>
            </a: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kk-KZ" sz="32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имели понравился, вош</a:t>
            </a:r>
            <a:r>
              <a:rPr lang="ru-RU" sz="3200" b="1" i="1" dirty="0" err="1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ёл</a:t>
            </a:r>
            <a:endParaRPr lang="ru-RU" sz="32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2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32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204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12543" y="0"/>
            <a:ext cx="12079458" cy="70064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3" y="6043047"/>
            <a:ext cx="3558993" cy="4679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143672" y="260649"/>
            <a:ext cx="758780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Практическое задание №2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81473" y="3244334"/>
            <a:ext cx="83172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25140" y="2654855"/>
            <a:ext cx="77108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24004" y="2967335"/>
            <a:ext cx="73199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32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2221" y="2828836"/>
            <a:ext cx="973925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Прослушай текст</a:t>
            </a:r>
          </a:p>
          <a:p>
            <a:pPr algn="just">
              <a:spcAft>
                <a:spcPts val="0"/>
              </a:spcAft>
            </a:pPr>
            <a:r>
              <a:rPr lang="kk-KZ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«Кто и для чего придумал джинсы?»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-Определи его стиль и тип речи.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-Выпишите глаголы прошедшего времени.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-Определи  их число и род.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8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12192000" cy="69416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3" y="6043047"/>
            <a:ext cx="3496439" cy="8149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981473" y="450672"/>
            <a:ext cx="7154552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Проверь себя!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81473" y="3244334"/>
            <a:ext cx="83172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25140" y="2654855"/>
            <a:ext cx="77108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24004" y="2967335"/>
            <a:ext cx="73199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32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2221" y="2828836"/>
            <a:ext cx="97392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097" y="2274838"/>
            <a:ext cx="1116735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Стиль речи- научный стиль, так как взят из энциклопедии.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 речи-повествование.Наличие глаголов прошедшего времени.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Глаголы из текста- </a:t>
            </a:r>
            <a:r>
              <a:rPr lang="kk-K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 множественном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числе: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появились, создали, использовали, изготавливались, окрашивали, завезли, стали; отличалась, вошла, стала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 единственном числе , женский род)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555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76477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7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495600" y="476672"/>
            <a:ext cx="6048672" cy="106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</a:t>
            </a:r>
          </a:p>
          <a:p>
            <a:pPr algn="ctr"/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16389" y="32665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81472" y="2136339"/>
            <a:ext cx="64005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научился (научилась) анализировать  тексты и  отвечать на вопросы.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знаю, что в  прошедшем времени гласная  перед суффиксом –л сохраняется. </a:t>
            </a:r>
          </a:p>
          <a:p>
            <a:pPr algn="just"/>
            <a:r>
              <a:rPr lang="kk-KZ" sz="2800">
                <a:latin typeface="Times New Roman" panose="02020603050405020304" pitchFamily="18" charset="0"/>
                <a:cs typeface="Times New Roman" panose="02020603050405020304" pitchFamily="18" charset="0"/>
              </a:rPr>
              <a:t>И « ...что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человеке  должно быть все прекрасно: и лицо, и одежда,и душа, </a:t>
            </a:r>
            <a:r>
              <a:rPr lang="kk-KZ" sz="2800">
                <a:latin typeface="Times New Roman" panose="02020603050405020304" pitchFamily="18" charset="0"/>
                <a:cs typeface="Times New Roman" panose="02020603050405020304" pitchFamily="18" charset="0"/>
              </a:rPr>
              <a:t>и мысли ».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07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82880" y="7430"/>
            <a:ext cx="1190126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5755187"/>
            <a:ext cx="3488656" cy="6521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824004" y="260648"/>
            <a:ext cx="7440348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72066" y="2852936"/>
            <a:ext cx="37665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35560" y="1407788"/>
            <a:ext cx="81632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Чтобы закрепить полученные знания, вы можете зайти на сайт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BilimLand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2.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Приготовь видеоряд на тему:«Казахская национальная одежда».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364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562707" y="5760"/>
            <a:ext cx="11366695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7"/>
            <a:ext cx="3296398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1590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6094644" y="5084107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3155694" y="1470087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010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2259756" y="2718437"/>
            <a:ext cx="7711857" cy="220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 flipV="1">
            <a:off x="2657499" y="6478621"/>
            <a:ext cx="6818632" cy="75499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 flipV="1">
            <a:off x="2937753" y="6381345"/>
            <a:ext cx="6342434" cy="19455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3" name="Google Shape;80;p1"/>
          <p:cNvSpPr txBox="1">
            <a:spLocks noChangeArrowheads="1"/>
          </p:cNvSpPr>
          <p:nvPr/>
        </p:nvSpPr>
        <p:spPr bwMode="auto">
          <a:xfrm>
            <a:off x="3681040" y="519188"/>
            <a:ext cx="4839424" cy="54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14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67319" y="1567132"/>
            <a:ext cx="9238688" cy="3224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на уроке вы узнаете</a:t>
            </a:r>
            <a:r>
              <a:rPr lang="kk-KZ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kk-KZ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истории и назначении одежды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kk-KZ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н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аучитес</a:t>
            </a:r>
            <a:r>
              <a:rPr lang="kk-KZ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kk-K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использовать глаголы с зависимыми словами.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kk-KZ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сможете: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kk-K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-определять стиль и тип речи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47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824004" y="-325398"/>
            <a:ext cx="9144000" cy="89977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7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03712" y="260649"/>
            <a:ext cx="722776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dirty="0"/>
              <a:t>        Словарь урока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1584" y="2413338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6958192" y="-325398"/>
            <a:ext cx="7417522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Дефект</a:t>
            </a:r>
            <a:r>
              <a:rPr kumimoji="0" lang="kk-KZ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-изъян, недостаток, недоч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ёт</a:t>
            </a:r>
            <a:r>
              <a:rPr kumimoji="0" lang="kk-KZ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«Товар с дефектом»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Униформа</a:t>
            </a:r>
            <a:r>
              <a:rPr kumimoji="0" lang="kk-KZ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форменная одежда.</a:t>
            </a:r>
            <a:r>
              <a:rPr kumimoji="0" lang="kk-KZ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Ковбой</a:t>
            </a:r>
            <a:r>
              <a:rPr kumimoji="0" lang="kk-KZ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-пастух, пасущий стада верхом.</a:t>
            </a:r>
            <a:r>
              <a:rPr kumimoji="0" lang="kk-KZ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048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Рисунок 10" descr="Униформа Корпуса военных топографо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762" y="1918250"/>
            <a:ext cx="3291569" cy="403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Рисунок 11" descr="Конный рисунок Ковбой Конный спорт, ковбойская лошадь, лошадь, белый, ковбой  png | PNGW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980" y="1812632"/>
            <a:ext cx="4242065" cy="439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7110592" y="-172998"/>
            <a:ext cx="7417522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Дефект</a:t>
            </a:r>
            <a:r>
              <a:rPr kumimoji="0" lang="kk-KZ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-изъян, недостаток, недоч</a:t>
            </a:r>
            <a:r>
              <a:rPr kumimoji="0" lang="ru-RU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ёт</a:t>
            </a:r>
            <a:r>
              <a:rPr kumimoji="0" lang="kk-KZ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kumimoji="0" lang="ru-RU" altLang="ru-RU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«Товар с дефектом»</a:t>
            </a:r>
            <a:endParaRPr kumimoji="0" lang="ru-RU" altLang="ru-RU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Униформа</a:t>
            </a:r>
            <a:r>
              <a:rPr kumimoji="0" lang="kk-KZ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форменная одежда.</a:t>
            </a:r>
            <a:r>
              <a:rPr kumimoji="0" lang="kk-KZ" altLang="ru-RU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endParaRPr kumimoji="0" lang="ru-RU" altLang="ru-RU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Ковбой</a:t>
            </a:r>
            <a:r>
              <a:rPr kumimoji="0" lang="kk-KZ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-пастух, пасущий стада верхом.</a:t>
            </a:r>
            <a:r>
              <a:rPr kumimoji="0" lang="kk-KZ" altLang="ru-RU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endParaRPr kumimoji="0" lang="ru-RU" altLang="ru-RU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7110592" y="4200525"/>
            <a:ext cx="7417522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93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50196" y="548159"/>
            <a:ext cx="9849473" cy="63098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7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03712" y="260649"/>
            <a:ext cx="722776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dirty="0"/>
              <a:t>        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1584" y="2413338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048" y="2828836"/>
            <a:ext cx="8572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Дефект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-изъян, недостаток, недоч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ёт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«Товар с дефектом»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k-KZ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Униформа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форменная одежда.</a:t>
            </a:r>
            <a:r>
              <a:rPr lang="kk-K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Ковбой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-пастух, пасущий стада верхом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633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2259756" y="2718437"/>
            <a:ext cx="7711857" cy="220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975849" y="6545158"/>
            <a:ext cx="7520243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 flipV="1">
            <a:off x="1078370" y="6268229"/>
            <a:ext cx="7315200" cy="28521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046643" y="2674219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830" y="622570"/>
            <a:ext cx="1009359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                                                          </a:t>
            </a:r>
            <a:r>
              <a:rPr lang="kk-KZ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одним словом</a:t>
            </a:r>
          </a:p>
          <a:p>
            <a:endParaRPr lang="kk-KZ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0" lang="kk-KZ" altLang="ru-RU" sz="32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</a:t>
            </a:r>
            <a:r>
              <a:rPr kumimoji="0" lang="kk-KZ" altLang="ru-RU" sz="3200" b="0" i="0" u="none" strike="noStrike" cap="none" normalizeH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kk-KZ" altLang="ru-RU" sz="32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Большой кусок толстой ткани на мачте, надуваемый ветром и приводящий  в движение судно.  </a:t>
            </a:r>
          </a:p>
          <a:p>
            <a:r>
              <a:rPr lang="kk-KZ" sz="3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Тканая материя, материал</a:t>
            </a:r>
          </a:p>
          <a:p>
            <a:r>
              <a:rPr lang="kk-KZ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С) Мастер  по изготовлению тканей на ткацких станках.</a:t>
            </a:r>
            <a:endParaRPr lang="ru-RU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endParaRPr lang="ru-RU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0" lang="ru-RU" altLang="ru-RU" sz="320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</a:t>
            </a:r>
            <a:r>
              <a:rPr kumimoji="0" lang="ru-RU" altLang="ru-RU" sz="3200" i="0" u="none" strike="noStrike" cap="none" normalizeH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3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kumimoji="0" lang="kk-KZ" altLang="ru-RU" sz="320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арус</a:t>
            </a:r>
          </a:p>
          <a:p>
            <a:r>
              <a:rPr lang="kk-KZ" alt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в)ш</a:t>
            </a:r>
            <a:r>
              <a:rPr lang="ru-RU" altLang="ru-RU" sz="3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ёлк</a:t>
            </a:r>
            <a:r>
              <a:rPr lang="kk-KZ" alt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лён</a:t>
            </a:r>
          </a:p>
          <a:p>
            <a:r>
              <a:rPr lang="kk-KZ" altLang="ru-RU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kk-KZ" altLang="ru-RU" sz="320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ткач</a:t>
            </a:r>
          </a:p>
          <a:p>
            <a:endParaRPr lang="kk-KZ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295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82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196" y="365125"/>
            <a:ext cx="11003604" cy="1132935"/>
          </a:xfrm>
        </p:spPr>
        <p:txBody>
          <a:bodyPr/>
          <a:lstStyle/>
          <a:p>
            <a:pPr algn="just"/>
            <a:r>
              <a:rPr lang="kk-KZ" dirty="0"/>
              <a:t>                        </a:t>
            </a:r>
            <a:r>
              <a:rPr lang="kk-KZ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Картинный словарь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Парусник (28 фото)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36" y="1690689"/>
            <a:ext cx="2918298" cy="4486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Объект 5" descr="Виды тканей для одежды: материалы, названия, характеристики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941" y="1690688"/>
            <a:ext cx="3746821" cy="463229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ТКАЦКИЙ СТАНОК • Большая российская энциклопедия - электронная версия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469" y="1906621"/>
            <a:ext cx="3007517" cy="44163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038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524000" y="-8927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7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303507" y="260649"/>
            <a:ext cx="9427970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dirty="0"/>
              <a:t>   Когда появились стрелки на брюках?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1584" y="2413338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9616" y="1475491"/>
            <a:ext cx="6259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33855" y="2136339"/>
            <a:ext cx="97976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Стрелки на брюках появились в конце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века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когда в Европе начался фабричный пошив готовой одежды. Большую часть товара 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отправляли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за океан.Чтобы в трюмах кораблей одежды 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умещалось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как можно больше, 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ё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прес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овали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утрамбовывал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 перед погрузкой. После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такого  не самого комфортного морского путешествия брюки 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имели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жёсткие складки, избавиться от которых было уже трудно.Однако американским покупателям такой дефект 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понравился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и скоро он </a:t>
            </a:r>
            <a:r>
              <a:rPr lang="kk-KZ" sz="2800" i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вош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ёл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в моду.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62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54818"/>
            <a:ext cx="10194587" cy="73034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933855" y="6309160"/>
            <a:ext cx="9750435" cy="53497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>
            <a:off x="1045650" y="6604631"/>
            <a:ext cx="9392936" cy="130899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351585" y="-16043"/>
            <a:ext cx="736346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3200" dirty="0"/>
              <a:t>Ваш ответ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1584" y="2413338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9616" y="1475491"/>
            <a:ext cx="6259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33855" y="2136339"/>
            <a:ext cx="97976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5294" y="2967335"/>
            <a:ext cx="93580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Выделенные слова являются глаголами прошедшего времени. Показателем прошедшего времени является суффикс –л-.</a:t>
            </a:r>
            <a:endParaRPr lang="ru-RU" sz="28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290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12543" y="0"/>
            <a:ext cx="11982024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20464" y="6043047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79432" tIns="39704" rIns="79432" bIns="39704" rtlCol="0" anchor="ctr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824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98147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303507" y="260649"/>
            <a:ext cx="9427970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3200" dirty="0"/>
              <a:t>   Грамматический справочник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36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1584" y="2413338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9616" y="1475491"/>
            <a:ext cx="6259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9106" y="2274838"/>
            <a:ext cx="87548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Глагол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прошедшем времени отвечает на вопросы:что делал?что сделал?что делало? что делали?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Глаголы в прошедшем времени изменяются по числам и, а в единственом числе-по родам.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Запомни!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глаголов прошедшего времени перед суффиксом –л- пишется  таже гласная, что и в неопредел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ённой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форме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Например: Обид</a:t>
            </a:r>
            <a:r>
              <a:rPr lang="kk-K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л-обид</a:t>
            </a:r>
            <a:r>
              <a:rPr lang="kk-KZ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ть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8342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763</Words>
  <Application>Microsoft Office PowerPoint</Application>
  <PresentationFormat>Широкоэкранный</PresentationFormat>
  <Paragraphs>147</Paragraphs>
  <Slides>19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Comfortaa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Картинный словарь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Данагул</cp:lastModifiedBy>
  <cp:revision>49</cp:revision>
  <dcterms:created xsi:type="dcterms:W3CDTF">2020-11-17T14:24:41Z</dcterms:created>
  <dcterms:modified xsi:type="dcterms:W3CDTF">2024-12-06T16:12:48Z</dcterms:modified>
</cp:coreProperties>
</file>