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8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9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png" ContentType="image/png"/>
  <Override PartName="/ppt/media/image5.jpeg" ContentType="image/jpeg"/>
  <Override PartName="/ppt/media/image4.png" ContentType="image/png"/>
  <Override PartName="/ppt/media/image6.png" ContentType="image/png"/>
  <Override PartName="/ppt/media/image14.png" ContentType="image/png"/>
  <Override PartName="/ppt/media/image7.png" ContentType="image/png"/>
  <Override PartName="/ppt/media/image15.png" ContentType="image/png"/>
  <Override PartName="/ppt/media/image8.png" ContentType="image/png"/>
  <Override PartName="/ppt/media/image16.png" ContentType="image/png"/>
  <Override PartName="/ppt/media/image17.png" ContentType="image/png"/>
  <Override PartName="/ppt/media/image9.png" ContentType="image/png"/>
  <Override PartName="/ppt/media/image11.png" ContentType="image/png"/>
  <Override PartName="/ppt/media/image3.png" ContentType="image/png"/>
  <Override PartName="/ppt/media/image12.jpeg" ContentType="image/jpeg"/>
  <Override PartName="/ppt/media/image19.png" ContentType="image/png"/>
  <Override PartName="/ppt/media/image20.png" ContentType="image/png"/>
  <Override PartName="/ppt/media/image13.png" ContentType="image/png"/>
  <Override PartName="/ppt/media/image18.png" ContentType="image/png"/>
  <Override PartName="/ppt/media/image10.png" ContentType="image/png"/>
  <Override PartName="/ppt/media/image2.png" ContentType="image/png"/>
  <Override PartName="/ppt/media/image21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_rels/notesSlide9.xml.rels" ContentType="application/vnd.openxmlformats-package.relationships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49" r:id="rId3"/>
    <p:sldMasterId id="2147483650" r:id="rId4"/>
    <p:sldMasterId id="2147483652" r:id="rId5"/>
    <p:sldMasterId id="2147483653" r:id="rId6"/>
    <p:sldMasterId id="2147483655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</p:sldIdLst>
  <p:sldSz cx="13442950" cy="7559675"/>
  <p:notesSz cx="6796088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"/>
          <p:cNvSpPr/>
          <p:nvPr/>
        </p:nvSpPr>
        <p:spPr>
          <a:xfrm>
            <a:off x="0" y="0"/>
            <a:ext cx="6796800" cy="9928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1" name="PlaceHolder 1"/>
          <p:cNvSpPr>
            <a:spLocks noGrp="1"/>
          </p:cNvSpPr>
          <p:nvPr>
            <p:ph type="hdr"/>
          </p:nvPr>
        </p:nvSpPr>
        <p:spPr>
          <a:xfrm>
            <a:off x="0" y="-360"/>
            <a:ext cx="2946240" cy="49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dt" idx="37"/>
          </p:nvPr>
        </p:nvSpPr>
        <p:spPr>
          <a:xfrm>
            <a:off x="3849840" y="-360"/>
            <a:ext cx="2946240" cy="49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sldImg"/>
          </p:nvPr>
        </p:nvSpPr>
        <p:spPr>
          <a:xfrm>
            <a:off x="422280" y="1240920"/>
            <a:ext cx="5953320" cy="335016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79320" y="4777920"/>
            <a:ext cx="5438880" cy="390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96800" indent="-24768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5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8"/>
          </p:nvPr>
        </p:nvSpPr>
        <p:spPr>
          <a:xfrm>
            <a:off x="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en-US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9"/>
          </p:nvPr>
        </p:nvSpPr>
        <p:spPr>
          <a:xfrm>
            <a:off x="384984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EBA8331-8BFB-4916-9E3B-D85BF33142AB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7"/>
          <p:cNvSpPr/>
          <p:nvPr/>
        </p:nvSpPr>
        <p:spPr>
          <a:xfrm>
            <a:off x="384984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4ED4EC0-445A-4C0C-9150-09932095D11A}" type="slidenum">
              <a:rPr b="0" lang="ru-RU" sz="1200" strike="noStrike" u="none">
                <a:solidFill>
                  <a:srgbClr val="000000"/>
                </a:solidFill>
                <a:uFillTx/>
                <a:latin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1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960" cy="3349800"/>
          </a:xfrm>
          <a:prstGeom prst="rect">
            <a:avLst/>
          </a:prstGeom>
          <a:ln w="0">
            <a:noFill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9320" y="4777920"/>
            <a:ext cx="5438880" cy="390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96800" indent="-24768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7634DB2-944A-4531-BA9B-9CA8F3AAB00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587F011-3B47-4B60-84C7-0758DE5003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91B3798-9283-4E32-8C27-256130D05A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1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2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3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67EA140-7990-42A4-971C-12B34A2BF27A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28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 idx="29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 idx="30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7BDE300-C11B-437A-8BA2-EF9FD24CCEEC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31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 idx="32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sldNum" idx="33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F678892-2CF0-46C6-80ED-83ACEECAF26E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dt" idx="34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ftr" idx="35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sldNum" idx="36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E9282A8-53C3-42D4-948E-E8CB6EA16335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AFB9CC0-45EF-47BE-8558-89531C3373B6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62F7CA9-8F3E-4E86-8687-E2BC15562C78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956078E-B1F1-4BAA-BE73-F37BEEAD446A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3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ftr" idx="14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sldNum" idx="15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3C3ECDB-D6D5-4CD8-B40D-F6D10FE5E2F2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16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ftr" idx="17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sldNum" idx="18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E94B61E-1966-452E-AC91-600288E22F16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19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20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21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031AE57-DCC0-474C-8D0D-48E888628B48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dt" idx="22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ftr" idx="23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sldNum" idx="24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9AED9FB-C556-446E-BFD3-802B373203AD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23400" y="402840"/>
            <a:ext cx="11595240" cy="146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48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923400" y="2013120"/>
            <a:ext cx="11595240" cy="47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755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258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76364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266920" indent="-25092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en-US" sz="3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5"/>
          </p:nvPr>
        </p:nvSpPr>
        <p:spPr>
          <a:xfrm>
            <a:off x="923400" y="7008840"/>
            <a:ext cx="302436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 idx="26"/>
          </p:nvPr>
        </p:nvSpPr>
        <p:spPr>
          <a:xfrm>
            <a:off x="4452480" y="7008840"/>
            <a:ext cx="453708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Агафонова Е.Е.</a:t>
            </a:r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 idx="27"/>
          </p:nvPr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300" strike="noStrike" u="none">
                <a:solidFill>
                  <a:srgbClr val="898989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297A8D6-6F3F-4217-B6A8-B8F4901555F4}" type="slidenum">
              <a:rPr b="0" lang="ru-RU" sz="1300" strike="noStrike" u="none">
                <a:solidFill>
                  <a:srgbClr val="898989"/>
                </a:solidFill>
                <a:uFillTx/>
                <a:latin typeface="Times New Roman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76;p1"/>
          <p:cNvSpPr/>
          <p:nvPr/>
        </p:nvSpPr>
        <p:spPr>
          <a:xfrm>
            <a:off x="2235240" y="3583080"/>
            <a:ext cx="9018720" cy="18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6520" rIns="56520" tIns="28440" bIns="28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90f78"/>
                </a:solidFill>
                <a:uFillTx/>
                <a:latin typeface="Century Gothic"/>
                <a:ea typeface="Arial"/>
              </a:rPr>
              <a:t>Моя Вообразилия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68" name="Google Shape;77;p1"/>
          <p:cNvCxnSpPr/>
          <p:nvPr/>
        </p:nvCxnSpPr>
        <p:spPr>
          <a:xfrm>
            <a:off x="2612520" y="5721120"/>
            <a:ext cx="8116200" cy="10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cxnSp>
        <p:nvCxnSpPr>
          <p:cNvPr id="69" name="Google Shape;78;p1"/>
          <p:cNvCxnSpPr/>
          <p:nvPr/>
        </p:nvCxnSpPr>
        <p:spPr>
          <a:xfrm>
            <a:off x="2754360" y="5843160"/>
            <a:ext cx="785088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15840" y="74520"/>
            <a:ext cx="13492080" cy="7597800"/>
          </a:xfrm>
          <a:prstGeom prst="rect">
            <a:avLst/>
          </a:prstGeom>
          <a:ln w="0">
            <a:noFill/>
          </a:ln>
        </p:spPr>
      </p:pic>
      <p:sp>
        <p:nvSpPr>
          <p:cNvPr id="138" name="Google Shape;123;p4"/>
          <p:cNvSpPr/>
          <p:nvPr/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E6E6AE0-EE3A-4332-A9F9-4EEB5A29E649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9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40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41" name="Rectangle 1"/>
          <p:cNvSpPr/>
          <p:nvPr/>
        </p:nvSpPr>
        <p:spPr>
          <a:xfrm>
            <a:off x="2835360" y="3422520"/>
            <a:ext cx="8157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00066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2" name="Прямоугольник 2"/>
          <p:cNvSpPr/>
          <p:nvPr/>
        </p:nvSpPr>
        <p:spPr>
          <a:xfrm>
            <a:off x="2349360" y="1430280"/>
            <a:ext cx="8643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43" name=""/>
          <p:cNvGraphicFramePr/>
          <p:nvPr/>
        </p:nvGraphicFramePr>
        <p:xfrm>
          <a:off x="1057320" y="595440"/>
          <a:ext cx="9537480" cy="884160"/>
        </p:xfrm>
        <a:graphic>
          <a:graphicData uri="http://schemas.openxmlformats.org/drawingml/2006/table">
            <a:tbl>
              <a:tblPr/>
              <a:tblGrid>
                <a:gridCol w="9537480"/>
              </a:tblGrid>
              <a:tr h="884160">
                <a:tc>
                  <a:txBody>
                    <a:bodyPr lIns="114840" rIns="1148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algn="l" pos="0"/>
                          <a:tab algn="l" pos="995400"/>
                          <a:tab algn="l" pos="1990800"/>
                          <a:tab algn="l" pos="2986200"/>
                          <a:tab algn="l" pos="3981600"/>
                          <a:tab algn="l" pos="4976640"/>
                          <a:tab algn="l" pos="5972040"/>
                          <a:tab algn="l" pos="6967440"/>
                          <a:tab algn="l" pos="7962840"/>
                          <a:tab algn="l" pos="8958240"/>
                          <a:tab algn="l" pos="9953640"/>
                          <a:tab algn="l" pos="10949040"/>
                        </a:tabLst>
                      </a:pPr>
                      <a:r>
                        <a:rPr b="1" lang="ru-RU" sz="2800" strike="noStrike" u="none">
                          <a:solidFill>
                            <a:srgbClr val="ffffff"/>
                          </a:solidFill>
                          <a:uFillTx/>
                          <a:latin typeface="Constantia"/>
                          <a:ea typeface="Calibri"/>
                        </a:rPr>
                        <a:t>Самостоятельная творческая работа:</a:t>
                      </a:r>
                      <a:endParaRPr b="0" lang="en-US" sz="2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114840" marR="1148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4" name="Picture 4" descr="1226526676_shkolniki"/>
          <p:cNvPicPr/>
          <p:nvPr/>
        </p:nvPicPr>
        <p:blipFill>
          <a:blip r:embed="rId2"/>
          <a:stretch/>
        </p:blipFill>
        <p:spPr>
          <a:xfrm>
            <a:off x="2349360" y="1147680"/>
            <a:ext cx="9537840" cy="6470640"/>
          </a:xfrm>
          <a:prstGeom prst="rect">
            <a:avLst/>
          </a:prstGeom>
          <a:ln w="0">
            <a:noFill/>
          </a:ln>
        </p:spPr>
      </p:pic>
      <p:sp>
        <p:nvSpPr>
          <p:cNvPr id="145" name="Прямоугольник 5"/>
          <p:cNvSpPr/>
          <p:nvPr/>
        </p:nvSpPr>
        <p:spPr>
          <a:xfrm>
            <a:off x="6505560" y="1622520"/>
            <a:ext cx="5294160" cy="521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- В моей Вообразилии – и это самое главное – все люди очень милые, приветливые, славные. Никто здесь не ругается, других не обижает, не дуется, не куксится, не воображает.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Тебя в Вообразилию, поверь, пропустят сразу, ты только у ее ворот скажи такую фразу: «В своем воображении к воротам я пришел и здесь страну прекрасную я для себя нашел».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 txBox="1"/>
          <p:nvPr/>
        </p:nvSpPr>
        <p:spPr>
          <a:xfrm>
            <a:off x="739800" y="382320"/>
            <a:ext cx="5686560" cy="6653160"/>
          </a:xfrm>
          <a:prstGeom prst="rect">
            <a:avLst/>
          </a:prstGeom>
          <a:noFill/>
          <a:ln w="38160">
            <a:solidFill>
              <a:srgbClr val="ffc000"/>
            </a:solidFill>
            <a:miter/>
          </a:ln>
        </p:spPr>
        <p:txBody>
          <a:bodyPr anchor="t">
            <a:normAutofit/>
          </a:bodyPr>
          <a:p>
            <a:pPr marL="250920" indent="-250920">
              <a:lnSpc>
                <a:spcPct val="7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600" strike="noStrike" u="none">
                <a:solidFill>
                  <a:srgbClr val="203864"/>
                </a:solidFill>
                <a:uFillTx/>
                <a:latin typeface="Constantia"/>
              </a:rPr>
              <a:t>Я была в стране Вообразилии. Там всё очень необычное! По небу летают дома, а на поляне растут конфеты... А ещё там говорящие животные... А если вслух что-то пожелаешь - всё сбудется. Ещё там очень яркие цвета, и солнце, которое и так яркое, светит там как миллион обычных солнц! </a:t>
            </a:r>
            <a:endParaRPr b="0" lang="en-US" sz="2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7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600" strike="noStrike" u="none">
                <a:solidFill>
                  <a:srgbClr val="203864"/>
                </a:solidFill>
                <a:uFillTx/>
                <a:latin typeface="Constantia"/>
              </a:rPr>
              <a:t>А ещё, когда пьёшь чай в этой стране, кружки разделены напополам, но чай не выливается. </a:t>
            </a:r>
            <a:endParaRPr b="0" lang="en-US" sz="2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7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600" strike="noStrike" u="none">
                <a:solidFill>
                  <a:srgbClr val="203864"/>
                </a:solidFill>
                <a:uFillTx/>
                <a:latin typeface="Constantia"/>
              </a:rPr>
              <a:t>А если тебе не понравилось в этой волшебной стране, то можно легко найти выход: зайди в пряничный домик, и там есть перевёрнутая стремянка. Поднимись наверх, и увидишь там светлый, яркий коридор. А в самом конце тёмная дверь, и вот туда-то тебе и стоит идти. А мне Вообразилия нравится, там ведь всё, как я хочу!</a:t>
            </a:r>
            <a:endParaRPr b="0" lang="en-US" sz="2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7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2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7" name="Google Shape;123;p4"/>
          <p:cNvSpPr/>
          <p:nvPr/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2322A0F-C173-4A64-AC3F-2A7F544E46A7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48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49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50" name="Rectangle 1"/>
          <p:cNvSpPr/>
          <p:nvPr/>
        </p:nvSpPr>
        <p:spPr>
          <a:xfrm>
            <a:off x="2835360" y="3422520"/>
            <a:ext cx="8157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00066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1" name="Прямоугольник 2"/>
          <p:cNvSpPr/>
          <p:nvPr/>
        </p:nvSpPr>
        <p:spPr>
          <a:xfrm>
            <a:off x="2349360" y="1430280"/>
            <a:ext cx="8643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2" name="Объект 9" descr=""/>
          <p:cNvPicPr/>
          <p:nvPr/>
        </p:nvPicPr>
        <p:blipFill>
          <a:blip r:embed="rId1"/>
          <a:stretch/>
        </p:blipFill>
        <p:spPr>
          <a:xfrm>
            <a:off x="6315120" y="-244440"/>
            <a:ext cx="3987720" cy="471960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5" descr="Ма-Тари-Кари Б"/>
          <p:cNvPicPr/>
          <p:nvPr/>
        </p:nvPicPr>
        <p:blipFill>
          <a:blip r:embed="rId2"/>
          <a:stretch/>
        </p:blipFill>
        <p:spPr>
          <a:xfrm>
            <a:off x="6394320" y="3943440"/>
            <a:ext cx="3322800" cy="342720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19" descr="50110"/>
          <p:cNvPicPr/>
          <p:nvPr/>
        </p:nvPicPr>
        <p:blipFill>
          <a:blip r:embed="rId3"/>
          <a:stretch/>
        </p:blipFill>
        <p:spPr>
          <a:xfrm>
            <a:off x="10094760" y="165240"/>
            <a:ext cx="3372120" cy="413856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22" descr="33924"/>
          <p:cNvPicPr/>
          <p:nvPr/>
        </p:nvPicPr>
        <p:blipFill>
          <a:blip r:embed="rId4"/>
          <a:stretch/>
        </p:blipFill>
        <p:spPr>
          <a:xfrm>
            <a:off x="9204480" y="3943440"/>
            <a:ext cx="3066840" cy="350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6480"/>
            <a:ext cx="13443120" cy="7597800"/>
          </a:xfrm>
          <a:prstGeom prst="rect">
            <a:avLst/>
          </a:prstGeom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587760" y="23400"/>
            <a:ext cx="8594640" cy="1157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1" i="1" lang="ru-RU" sz="39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Итоги урока</a:t>
            </a:r>
            <a:endParaRPr b="0" lang="en-US" sz="39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58" name="Google Shape;123;p4"/>
          <p:cNvSpPr/>
          <p:nvPr/>
        </p:nvSpPr>
        <p:spPr>
          <a:xfrm>
            <a:off x="10845720" y="6643800"/>
            <a:ext cx="240516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54CCEDF2-96EE-4527-BC61-D9E3EDD18CD8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59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60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61" name="Прямоугольник 1"/>
          <p:cNvSpPr/>
          <p:nvPr/>
        </p:nvSpPr>
        <p:spPr>
          <a:xfrm>
            <a:off x="4513320" y="1514520"/>
            <a:ext cx="5113440" cy="42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- Ребята, пора возвращаться из страны Вообразилии в обычный мир. Вам понравилась наша Вообразилия, было интересно на сегодняшнем уроке? Весело? Кому было непонятно и скучно?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- А ведь нас могут назвать врунами! Мы же на уроке говорили неправду, фантазировали. Зачем люди фантазируют?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(Чтобы поднять настроение, повеселиться, отвлечься от грустных мыслей, кого-то утешить).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- Так, хорошо или плохо фантазировать? (хорошо) 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Значит, мы занимались хорошим и полезным делом!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1f4e79"/>
                </a:solidFill>
                <a:uFillTx/>
                <a:latin typeface="Constantia"/>
              </a:rPr>
              <a:t>Спасибо вам за работу!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2" name="Выноска-облако 5"/>
          <p:cNvSpPr/>
          <p:nvPr/>
        </p:nvSpPr>
        <p:spPr>
          <a:xfrm rot="20536800">
            <a:off x="41040" y="1953720"/>
            <a:ext cx="4012920" cy="2152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0000"/>
          </a:solidFill>
          <a:ln w="25560">
            <a:solidFill>
              <a:srgbClr val="08509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kk-KZ" sz="3200" strike="noStrike" u="none">
                <a:solidFill>
                  <a:srgbClr val="ffffff"/>
                </a:solidFill>
                <a:uFillTx/>
                <a:latin typeface="Constantia"/>
              </a:rPr>
              <a:t>выдумывать</a:t>
            </a:r>
            <a:endParaRPr b="0" lang="en-US" sz="3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3" name="Выноска-облако 5"/>
          <p:cNvSpPr/>
          <p:nvPr/>
        </p:nvSpPr>
        <p:spPr>
          <a:xfrm rot="452400">
            <a:off x="953640" y="4815000"/>
            <a:ext cx="3443400" cy="2003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25560">
            <a:solidFill>
              <a:srgbClr val="08509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kk-KZ" sz="3600" strike="noStrike" u="none">
                <a:solidFill>
                  <a:srgbClr val="ff0000"/>
                </a:solidFill>
                <a:uFillTx/>
                <a:latin typeface="Constantia"/>
              </a:rPr>
              <a:t>творить</a:t>
            </a:r>
            <a:endParaRPr b="0" lang="en-US" sz="3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4" name="Picture 2" descr="60685195b184"/>
          <p:cNvPicPr/>
          <p:nvPr/>
        </p:nvPicPr>
        <p:blipFill>
          <a:blip r:embed="rId2"/>
          <a:stretch/>
        </p:blipFill>
        <p:spPr>
          <a:xfrm>
            <a:off x="9121680" y="1003320"/>
            <a:ext cx="4321440" cy="5545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2340000" y="209160"/>
            <a:ext cx="8569440" cy="126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1" lang="ru-RU" sz="4400" strike="noStrike" u="none">
                <a:solidFill>
                  <a:srgbClr val="548235"/>
                </a:solidFill>
                <a:uFillTx/>
                <a:latin typeface="Comic Sans MS"/>
              </a:rPr>
              <a:t>Придумайте!</a:t>
            </a:r>
            <a:endParaRPr b="0" lang="en-US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66" name=""/>
          <p:cNvSpPr txBox="1"/>
          <p:nvPr/>
        </p:nvSpPr>
        <p:spPr>
          <a:xfrm>
            <a:off x="2276640" y="1198080"/>
            <a:ext cx="8889840" cy="5164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50920" indent="-250920" algn="ctr">
              <a:lnSpc>
                <a:spcPct val="90000"/>
              </a:lnSpc>
              <a:spcBef>
                <a:spcPts val="1100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1" i="1" lang="ru-RU" sz="2600" strike="noStrike" u="none">
                <a:solidFill>
                  <a:srgbClr val="548235"/>
                </a:solidFill>
                <a:uFillTx/>
                <a:latin typeface="Constantia"/>
                <a:ea typeface="Yu Gothic"/>
              </a:rPr>
              <a:t>Посмотри на рисунки и придумай сказку, в которой участвовали бы эти персонажи.</a:t>
            </a:r>
            <a:br>
              <a:rPr sz="2600"/>
            </a:br>
            <a:endParaRPr b="0" lang="en-US" sz="2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7" name="Picture 5" descr="развитие творческого мышления"/>
          <p:cNvPicPr/>
          <p:nvPr/>
        </p:nvPicPr>
        <p:blipFill>
          <a:blip r:embed="rId1"/>
          <a:stretch/>
        </p:blipFill>
        <p:spPr>
          <a:xfrm>
            <a:off x="115920" y="1517760"/>
            <a:ext cx="5400720" cy="590688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16" descr="index"/>
          <p:cNvPicPr/>
          <p:nvPr/>
        </p:nvPicPr>
        <p:blipFill>
          <a:blip r:embed="rId2"/>
          <a:stretch/>
        </p:blipFill>
        <p:spPr>
          <a:xfrm>
            <a:off x="5473800" y="2170080"/>
            <a:ext cx="3341520" cy="515160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8" descr="p1304065"/>
          <p:cNvPicPr/>
          <p:nvPr/>
        </p:nvPicPr>
        <p:blipFill>
          <a:blip r:embed="rId3"/>
          <a:stretch/>
        </p:blipFill>
        <p:spPr>
          <a:xfrm>
            <a:off x="8729640" y="1322280"/>
            <a:ext cx="4626000" cy="598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оугольник 10"/>
          <p:cNvSpPr/>
          <p:nvPr/>
        </p:nvSpPr>
        <p:spPr>
          <a:xfrm>
            <a:off x="0" y="318960"/>
            <a:ext cx="13443120" cy="803520"/>
          </a:xfrm>
          <a:prstGeom prst="rect">
            <a:avLst/>
          </a:prstGeom>
          <a:solidFill>
            <a:srgbClr val="4472c4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1" name="Google Shape;123;p4"/>
          <p:cNvSpPr/>
          <p:nvPr/>
        </p:nvSpPr>
        <p:spPr>
          <a:xfrm>
            <a:off x="9556920" y="6662880"/>
            <a:ext cx="240480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7B7356D-E241-4AD0-912A-E59CA3851DE6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72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73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74" name="Прямоугольник 9"/>
          <p:cNvSpPr/>
          <p:nvPr/>
        </p:nvSpPr>
        <p:spPr>
          <a:xfrm>
            <a:off x="5246640" y="4738680"/>
            <a:ext cx="404964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16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˄</a:t>
            </a:r>
            <a:endParaRPr b="0" lang="en-US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5" name="Прямоугольник 9"/>
          <p:cNvSpPr/>
          <p:nvPr/>
        </p:nvSpPr>
        <p:spPr>
          <a:xfrm>
            <a:off x="4692600" y="339840"/>
            <a:ext cx="273816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4000" strike="noStrike" u="none">
                <a:solidFill>
                  <a:srgbClr val="ffffff"/>
                </a:solidFill>
                <a:uFillTx/>
                <a:latin typeface="Constantia"/>
                <a:ea typeface="Times New Roman"/>
              </a:rPr>
              <a:t>Рефлексия</a:t>
            </a:r>
            <a:r>
              <a:rPr b="1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6" name="Прямоугольник 12"/>
          <p:cNvSpPr/>
          <p:nvPr/>
        </p:nvSpPr>
        <p:spPr>
          <a:xfrm>
            <a:off x="1347840" y="1731960"/>
            <a:ext cx="8759880" cy="314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6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                </a:t>
            </a:r>
            <a:r>
              <a:rPr b="1" lang="ru-RU" sz="36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Сегодня на уроке:</a:t>
            </a:r>
            <a:endParaRPr b="0" lang="en-US" sz="3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2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я узнал…</a:t>
            </a:r>
            <a:endParaRPr b="0" lang="en-US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2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у меня получилось…</a:t>
            </a:r>
            <a:endParaRPr b="0" lang="en-US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2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хотел бы…</a:t>
            </a:r>
            <a:endParaRPr b="0" lang="en-US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6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 </a:t>
            </a:r>
            <a:endParaRPr b="0" lang="en-US" sz="3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7013520" y="2882880"/>
            <a:ext cx="3500640" cy="24494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6480"/>
            <a:ext cx="13443120" cy="7597800"/>
          </a:xfrm>
          <a:prstGeom prst="rect">
            <a:avLst/>
          </a:prstGeom>
          <a:ln w="0">
            <a:noFill/>
          </a:ln>
        </p:spPr>
      </p:pic>
      <p:sp>
        <p:nvSpPr>
          <p:cNvPr id="179" name="Google Shape;123;p4"/>
          <p:cNvSpPr/>
          <p:nvPr/>
        </p:nvSpPr>
        <p:spPr>
          <a:xfrm>
            <a:off x="10887120" y="6694560"/>
            <a:ext cx="240516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EDECEA0-C99E-4EA7-AFFF-09D0FCCB21CD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80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81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82" name="Google Shape;574;p91"/>
          <p:cNvSpPr/>
          <p:nvPr/>
        </p:nvSpPr>
        <p:spPr>
          <a:xfrm>
            <a:off x="1452600" y="1041480"/>
            <a:ext cx="4444920" cy="10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6920" rIns="106920" tIns="106920" bIns="10692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Century Gothic"/>
              </a:rPr>
              <a:t>Барша</a:t>
            </a:r>
            <a:r>
              <a:rPr b="1" lang="ru-RU" sz="2800" strike="noStrike" u="none">
                <a:solidFill>
                  <a:srgbClr val="002060"/>
                </a:solidFill>
                <a:uFillTx/>
                <a:latin typeface="Century Gothic"/>
              </a:rPr>
              <a:t>ғ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Century Gothic"/>
              </a:rPr>
              <a:t>а </a:t>
            </a:r>
            <a:r>
              <a:rPr b="1" lang="ru-RU" sz="2800" strike="noStrike" u="none">
                <a:solidFill>
                  <a:srgbClr val="002060"/>
                </a:solidFill>
                <a:uFillTx/>
                <a:latin typeface="Century Gothic"/>
              </a:rPr>
              <a:t>қ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Century Gothic"/>
              </a:rPr>
              <a:t>олжетімді, сапалы білім!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3" name="Google Shape;575;p91"/>
          <p:cNvSpPr/>
          <p:nvPr/>
        </p:nvSpPr>
        <p:spPr>
          <a:xfrm>
            <a:off x="6719760" y="5605560"/>
            <a:ext cx="5123160" cy="11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6920" rIns="106920" tIns="106920" bIns="10692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Century Gothic"/>
              </a:rPr>
              <a:t>Качественное образование,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Century Gothic"/>
              </a:rPr>
              <a:t>доступное всем!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84" name="Группа 1"/>
          <p:cNvGrpSpPr/>
          <p:nvPr/>
        </p:nvGrpSpPr>
        <p:grpSpPr>
          <a:xfrm>
            <a:off x="3282840" y="1620720"/>
            <a:ext cx="6886800" cy="4849920"/>
            <a:chOff x="3282840" y="1620720"/>
            <a:chExt cx="6886800" cy="4849920"/>
          </a:xfrm>
        </p:grpSpPr>
        <p:sp>
          <p:nvSpPr>
            <p:cNvPr id="185" name="Freeform 39"/>
            <p:cNvSpPr/>
            <p:nvPr/>
          </p:nvSpPr>
          <p:spPr>
            <a:xfrm>
              <a:off x="5020200" y="2814480"/>
              <a:ext cx="3373200" cy="3656160"/>
            </a:xfrm>
            <a:custGeom>
              <a:avLst/>
              <a:gdLst>
                <a:gd name="textAreaLeft" fmla="*/ 0 w 3373200"/>
                <a:gd name="textAreaRight" fmla="*/ 3373560 w 3373200"/>
                <a:gd name="textAreaTop" fmla="*/ 0 h 3656160"/>
                <a:gd name="textAreaBottom" fmla="*/ 3656520 h 3656160"/>
              </a:gdLst>
              <a:ahLst/>
              <a:rect l="textAreaLeft" t="textAreaTop" r="textAreaRight" b="textAreaBottom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86" name="Group 4"/>
            <p:cNvGrpSpPr/>
            <p:nvPr/>
          </p:nvGrpSpPr>
          <p:grpSpPr>
            <a:xfrm>
              <a:off x="3282840" y="3894480"/>
              <a:ext cx="2118600" cy="2117880"/>
              <a:chOff x="3282840" y="3894480"/>
              <a:chExt cx="2118600" cy="2117880"/>
            </a:xfrm>
          </p:grpSpPr>
          <p:sp>
            <p:nvSpPr>
              <p:cNvPr id="187" name="Oval 1"/>
              <p:cNvSpPr/>
              <p:nvPr/>
            </p:nvSpPr>
            <p:spPr>
              <a:xfrm>
                <a:off x="3282840" y="3894480"/>
                <a:ext cx="2118600" cy="2117880"/>
              </a:xfrm>
              <a:prstGeom prst="ellipse">
                <a:avLst/>
              </a:prstGeom>
              <a:solidFill>
                <a:srgbClr val="2b9dab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8" name="Oval 40"/>
              <p:cNvSpPr/>
              <p:nvPr/>
            </p:nvSpPr>
            <p:spPr>
              <a:xfrm>
                <a:off x="3522600" y="4151520"/>
                <a:ext cx="1659600" cy="160344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Заманауи технология</a:t>
                </a:r>
                <a:endParaRPr b="0" lang="en-US" sz="16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89" name="Group 43"/>
            <p:cNvGrpSpPr/>
            <p:nvPr/>
          </p:nvGrpSpPr>
          <p:grpSpPr>
            <a:xfrm>
              <a:off x="8195040" y="3474720"/>
              <a:ext cx="1950840" cy="1950480"/>
              <a:chOff x="8195040" y="3474720"/>
              <a:chExt cx="1950840" cy="1950480"/>
            </a:xfrm>
          </p:grpSpPr>
          <p:sp>
            <p:nvSpPr>
              <p:cNvPr id="190" name="Oval 44"/>
              <p:cNvSpPr/>
              <p:nvPr/>
            </p:nvSpPr>
            <p:spPr>
              <a:xfrm>
                <a:off x="8195040" y="3474720"/>
                <a:ext cx="1950840" cy="1950480"/>
              </a:xfrm>
              <a:prstGeom prst="ellipse">
                <a:avLst/>
              </a:prstGeom>
              <a:gradFill rotWithShape="0">
                <a:gsLst>
                  <a:gs pos="0">
                    <a:srgbClr val="f18c55"/>
                  </a:gs>
                  <a:gs pos="100000">
                    <a:srgbClr val="e56b17"/>
                  </a:gs>
                </a:gsLst>
                <a:lin ang="5400000"/>
              </a:gra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1" name="Oval 45"/>
              <p:cNvSpPr/>
              <p:nvPr/>
            </p:nvSpPr>
            <p:spPr>
              <a:xfrm>
                <a:off x="8431560" y="3709800"/>
                <a:ext cx="1458720" cy="148032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8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Білімді бағалау</a:t>
                </a: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92" name="Group 46"/>
            <p:cNvGrpSpPr/>
            <p:nvPr/>
          </p:nvGrpSpPr>
          <p:grpSpPr>
            <a:xfrm>
              <a:off x="3941280" y="2247840"/>
              <a:ext cx="1636200" cy="1634400"/>
              <a:chOff x="3941280" y="2247840"/>
              <a:chExt cx="1636200" cy="1634400"/>
            </a:xfrm>
          </p:grpSpPr>
          <p:sp>
            <p:nvSpPr>
              <p:cNvPr id="193" name="Oval 47"/>
              <p:cNvSpPr/>
              <p:nvPr/>
            </p:nvSpPr>
            <p:spPr>
              <a:xfrm>
                <a:off x="3941280" y="2247840"/>
                <a:ext cx="1636200" cy="1634400"/>
              </a:xfrm>
              <a:prstGeom prst="ellipse">
                <a:avLst/>
              </a:prstGeom>
              <a:gradFill rotWithShape="0">
                <a:gsLst>
                  <a:gs pos="0">
                    <a:srgbClr val="f18c55"/>
                  </a:gs>
                  <a:gs pos="100000">
                    <a:srgbClr val="e56b17"/>
                  </a:gs>
                </a:gsLst>
                <a:lin ang="5400000"/>
              </a:gra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4" name="Oval 48"/>
              <p:cNvSpPr/>
              <p:nvPr/>
            </p:nvSpPr>
            <p:spPr>
              <a:xfrm>
                <a:off x="4152240" y="2444400"/>
                <a:ext cx="1239480" cy="124092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Қол</a:t>
                </a:r>
                <a:endParaRPr b="0" lang="en-US" sz="16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жетімді</a:t>
                </a:r>
                <a:endParaRPr b="0" lang="en-US" sz="16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95" name="Group 49"/>
            <p:cNvGrpSpPr/>
            <p:nvPr/>
          </p:nvGrpSpPr>
          <p:grpSpPr>
            <a:xfrm>
              <a:off x="6886080" y="1743840"/>
              <a:ext cx="1635120" cy="1634760"/>
              <a:chOff x="6886080" y="1743840"/>
              <a:chExt cx="1635120" cy="1634760"/>
            </a:xfrm>
          </p:grpSpPr>
          <p:sp>
            <p:nvSpPr>
              <p:cNvPr id="196" name="Oval 50"/>
              <p:cNvSpPr/>
              <p:nvPr/>
            </p:nvSpPr>
            <p:spPr>
              <a:xfrm>
                <a:off x="6886080" y="1743840"/>
                <a:ext cx="1635120" cy="1634760"/>
              </a:xfrm>
              <a:prstGeom prst="ellipse">
                <a:avLst/>
              </a:prstGeom>
              <a:solidFill>
                <a:srgbClr val="207680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7" name="Oval 62"/>
              <p:cNvSpPr/>
              <p:nvPr/>
            </p:nvSpPr>
            <p:spPr>
              <a:xfrm>
                <a:off x="7082640" y="1940760"/>
                <a:ext cx="1241640" cy="123912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2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Цифрлы </a:t>
                </a:r>
                <a:r>
                  <a:rPr b="1" lang="ru-RU" sz="14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Қ</a:t>
                </a:r>
                <a:r>
                  <a:rPr b="1" lang="ru-RU" sz="12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аза</a:t>
                </a:r>
                <a:r>
                  <a:rPr b="1" lang="ru-RU" sz="14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қ</a:t>
                </a:r>
                <a:r>
                  <a:rPr b="1" lang="ru-RU" sz="12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стан</a:t>
                </a:r>
                <a:endParaRPr b="0" lang="en-US" sz="12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98" name="Group 63"/>
            <p:cNvGrpSpPr/>
            <p:nvPr/>
          </p:nvGrpSpPr>
          <p:grpSpPr>
            <a:xfrm>
              <a:off x="8621280" y="2233800"/>
              <a:ext cx="1548360" cy="1548000"/>
              <a:chOff x="8621280" y="2233800"/>
              <a:chExt cx="1548360" cy="1548000"/>
            </a:xfrm>
          </p:grpSpPr>
          <p:sp>
            <p:nvSpPr>
              <p:cNvPr id="199" name="Oval 64"/>
              <p:cNvSpPr/>
              <p:nvPr/>
            </p:nvSpPr>
            <p:spPr>
              <a:xfrm>
                <a:off x="8621280" y="2233800"/>
                <a:ext cx="1548360" cy="1548000"/>
              </a:xfrm>
              <a:prstGeom prst="ellipse">
                <a:avLst/>
              </a:prstGeom>
              <a:solidFill>
                <a:srgbClr val="ab282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0" name="Oval 65"/>
              <p:cNvSpPr/>
              <p:nvPr/>
            </p:nvSpPr>
            <p:spPr>
              <a:xfrm>
                <a:off x="8807040" y="2419560"/>
                <a:ext cx="1175400" cy="117504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Дербес оқыту</a:t>
                </a:r>
                <a:endParaRPr b="0" lang="en-US" sz="16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201" name="Group 66"/>
            <p:cNvGrpSpPr/>
            <p:nvPr/>
          </p:nvGrpSpPr>
          <p:grpSpPr>
            <a:xfrm>
              <a:off x="5711760" y="2040480"/>
              <a:ext cx="1548360" cy="1548000"/>
              <a:chOff x="5711760" y="2040480"/>
              <a:chExt cx="1548360" cy="1548000"/>
            </a:xfrm>
          </p:grpSpPr>
          <p:sp>
            <p:nvSpPr>
              <p:cNvPr id="202" name="Oval 67"/>
              <p:cNvSpPr/>
              <p:nvPr/>
            </p:nvSpPr>
            <p:spPr>
              <a:xfrm>
                <a:off x="5711760" y="2040480"/>
                <a:ext cx="1548360" cy="1548000"/>
              </a:xfrm>
              <a:prstGeom prst="ellipse">
                <a:avLst/>
              </a:prstGeom>
              <a:solidFill>
                <a:srgbClr val="b25501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3" name="Oval 68"/>
              <p:cNvSpPr/>
              <p:nvPr/>
            </p:nvSpPr>
            <p:spPr>
              <a:xfrm>
                <a:off x="5897520" y="2227680"/>
                <a:ext cx="1175400" cy="117324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4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Н</a:t>
                </a: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ә</a:t>
                </a:r>
                <a:r>
                  <a:rPr b="1" lang="ru-RU" sz="14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тижелі</a:t>
                </a:r>
                <a:endParaRPr b="0" lang="en-US" sz="14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204" name="Group 69"/>
            <p:cNvGrpSpPr/>
            <p:nvPr/>
          </p:nvGrpSpPr>
          <p:grpSpPr>
            <a:xfrm>
              <a:off x="7447320" y="3426120"/>
              <a:ext cx="1297080" cy="1296720"/>
              <a:chOff x="7447320" y="3426120"/>
              <a:chExt cx="1297080" cy="1296720"/>
            </a:xfrm>
          </p:grpSpPr>
          <p:sp>
            <p:nvSpPr>
              <p:cNvPr id="205" name="Oval 70"/>
              <p:cNvSpPr/>
              <p:nvPr/>
            </p:nvSpPr>
            <p:spPr>
              <a:xfrm>
                <a:off x="7447320" y="3426120"/>
                <a:ext cx="1297080" cy="1296720"/>
              </a:xfrm>
              <a:prstGeom prst="ellipse">
                <a:avLst/>
              </a:prstGeom>
              <a:solidFill>
                <a:srgbClr val="aeca00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6" name="Oval 71"/>
              <p:cNvSpPr/>
              <p:nvPr/>
            </p:nvSpPr>
            <p:spPr>
              <a:xfrm>
                <a:off x="7604280" y="3583080"/>
                <a:ext cx="982800" cy="98244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8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Тиімді</a:t>
                </a: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207" name="Group 72"/>
            <p:cNvGrpSpPr/>
            <p:nvPr/>
          </p:nvGrpSpPr>
          <p:grpSpPr>
            <a:xfrm>
              <a:off x="4692960" y="1620720"/>
              <a:ext cx="1136880" cy="1136520"/>
              <a:chOff x="4692960" y="1620720"/>
              <a:chExt cx="1136880" cy="1136520"/>
            </a:xfrm>
          </p:grpSpPr>
          <p:sp>
            <p:nvSpPr>
              <p:cNvPr id="208" name="Oval 73"/>
              <p:cNvSpPr/>
              <p:nvPr/>
            </p:nvSpPr>
            <p:spPr>
              <a:xfrm>
                <a:off x="4692960" y="1620720"/>
                <a:ext cx="1136880" cy="1136520"/>
              </a:xfrm>
              <a:prstGeom prst="ellipse">
                <a:avLst/>
              </a:prstGeom>
              <a:solidFill>
                <a:srgbClr val="e4363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endParaRPr b="0" lang="en-US" sz="18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9" name="Oval 74"/>
              <p:cNvSpPr/>
              <p:nvPr/>
            </p:nvSpPr>
            <p:spPr>
              <a:xfrm>
                <a:off x="4830840" y="1758600"/>
                <a:ext cx="861120" cy="86040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  <a:effectLst>
                <a:outerShdw dist="19080" dir="5400000" blurRad="0" rotWithShape="0">
                  <a:srgbClr val="000000">
                    <a:alpha val="63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1" lang="ru-RU" sz="1600" strike="noStrike" u="none">
                    <a:solidFill>
                      <a:srgbClr val="000000"/>
                    </a:solidFill>
                    <a:uFillTx/>
                    <a:latin typeface="Century Gothic"/>
                  </a:rPr>
                  <a:t>Үш тілді</a:t>
                </a:r>
                <a:endParaRPr b="0" lang="en-US" sz="1600" strike="noStrike" u="none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42840"/>
            <a:ext cx="13443120" cy="7597800"/>
          </a:xfrm>
          <a:prstGeom prst="rect">
            <a:avLst/>
          </a:prstGeom>
          <a:ln w="0">
            <a:noFill/>
          </a:ln>
        </p:spPr>
      </p:pic>
      <p:sp>
        <p:nvSpPr>
          <p:cNvPr id="71" name="Google Shape;123;p4"/>
          <p:cNvSpPr/>
          <p:nvPr/>
        </p:nvSpPr>
        <p:spPr>
          <a:xfrm>
            <a:off x="10866600" y="6595920"/>
            <a:ext cx="2404800" cy="40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F99F5FF2-725A-45AD-BA33-A07170B4CD71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72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73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74" name="Прямоугольник 9"/>
          <p:cNvSpPr/>
          <p:nvPr/>
        </p:nvSpPr>
        <p:spPr>
          <a:xfrm>
            <a:off x="2618280" y="312840"/>
            <a:ext cx="734724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4000" strike="noStrike" u="none">
                <a:solidFill>
                  <a:srgbClr val="ffffff"/>
                </a:solidFill>
                <a:uFillTx/>
                <a:latin typeface="Constantia"/>
                <a:ea typeface="Arial"/>
              </a:rPr>
              <a:t>Тема урока: Моя Вообразилия </a:t>
            </a:r>
            <a:endParaRPr b="0" lang="en-US" sz="4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5" name="Rectangle 2"/>
          <p:cNvSpPr/>
          <p:nvPr/>
        </p:nvSpPr>
        <p:spPr>
          <a:xfrm>
            <a:off x="858960" y="4191840"/>
            <a:ext cx="119077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Century Gothic"/>
                <a:ea typeface="Times New Roman"/>
              </a:rPr>
              <a:t>                                       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6" name="Прямоугольник 9"/>
          <p:cNvSpPr/>
          <p:nvPr/>
        </p:nvSpPr>
        <p:spPr>
          <a:xfrm>
            <a:off x="4159080" y="3848040"/>
            <a:ext cx="7393320" cy="131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4000" strike="noStrike" u="none">
                <a:solidFill>
                  <a:srgbClr val="002060"/>
                </a:solidFill>
                <a:uFillTx/>
                <a:latin typeface="Century Gothic"/>
                <a:ea typeface="Arial"/>
              </a:rPr>
              <a:t> </a:t>
            </a:r>
            <a:endParaRPr b="0" lang="en-US" sz="4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7" name="Прямоугольник 11"/>
          <p:cNvSpPr/>
          <p:nvPr/>
        </p:nvSpPr>
        <p:spPr>
          <a:xfrm>
            <a:off x="1425600" y="1619280"/>
            <a:ext cx="8740800" cy="68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Вы узнаете: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кто такой Борис Заходер;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что за страна Вообразилия;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глаголы настоящего времени.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Вы научитесь: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-    выдумывать</a:t>
            </a:r>
            <a:r>
              <a:rPr b="0" i="1" lang="kk-KZ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, фантазировать,сочинять</a:t>
            </a: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;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создавать текст-выдумку;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демонстрировать  понимание  общего содержания текста, определяя   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           </a:t>
            </a: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ключевые слова и словосочетания;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использовать глаголы с зависимыми словами в нужных 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    </a:t>
            </a:r>
            <a:r>
              <a:rPr b="0" i="1" lang="ru-RU" sz="24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формах.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72960" indent="-372960">
              <a:lnSpc>
                <a:spcPct val="115000"/>
              </a:lnSpc>
              <a:spcBef>
                <a:spcPts val="601"/>
              </a:spcBef>
              <a:buClr>
                <a:srgbClr val="002060"/>
              </a:buClr>
              <a:buFont typeface="Constantia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-9360"/>
            <a:ext cx="13443120" cy="7597440"/>
          </a:xfrm>
          <a:prstGeom prst="rect">
            <a:avLst/>
          </a:prstGeom>
          <a:ln w="0">
            <a:noFill/>
          </a:ln>
        </p:spPr>
      </p:pic>
      <p:sp>
        <p:nvSpPr>
          <p:cNvPr id="79" name="Google Shape;123;p4"/>
          <p:cNvSpPr/>
          <p:nvPr/>
        </p:nvSpPr>
        <p:spPr>
          <a:xfrm>
            <a:off x="10855440" y="6634080"/>
            <a:ext cx="24048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57D265C-7D97-44C3-A29B-FD77461444AB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80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81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82" name="Rectangle 1"/>
          <p:cNvSpPr/>
          <p:nvPr/>
        </p:nvSpPr>
        <p:spPr>
          <a:xfrm>
            <a:off x="2835360" y="3422520"/>
            <a:ext cx="8157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00066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3" name="Прямоугольник 2"/>
          <p:cNvSpPr/>
          <p:nvPr/>
        </p:nvSpPr>
        <p:spPr>
          <a:xfrm>
            <a:off x="614520" y="1143000"/>
            <a:ext cx="120855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ru-RU" sz="24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4" name="Прямоугольник 1"/>
          <p:cNvSpPr/>
          <p:nvPr/>
        </p:nvSpPr>
        <p:spPr>
          <a:xfrm>
            <a:off x="5083200" y="1565280"/>
            <a:ext cx="699768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Он прожил долгую жизнь –  82 года. </a:t>
            </a:r>
            <a:endParaRPr b="0" lang="en-US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002060"/>
                </a:solidFill>
                <a:uFillTx/>
                <a:latin typeface="Constantia"/>
                <a:ea typeface="Times New Roman"/>
              </a:rPr>
              <a:t>Борис Владимирович Заходер родился в 1918 году в молдавском городе Кагул, детство провел в Москве.</a:t>
            </a:r>
            <a:endParaRPr b="0" lang="en-US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725120" y="-5040"/>
            <a:ext cx="9883800" cy="126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1" lang="ru-RU" sz="4800" strike="noStrike" u="none">
                <a:solidFill>
                  <a:srgbClr val="ffffff"/>
                </a:solidFill>
                <a:uFillTx/>
                <a:latin typeface="Constantia"/>
                <a:ea typeface="Times New Roman"/>
              </a:rPr>
              <a:t>Борис Владимирович Заходер 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86" name="Рисунок 2" descr=""/>
          <p:cNvPicPr/>
          <p:nvPr/>
        </p:nvPicPr>
        <p:blipFill>
          <a:blip r:embed="rId2"/>
          <a:stretch/>
        </p:blipFill>
        <p:spPr>
          <a:xfrm>
            <a:off x="1352520" y="1762200"/>
            <a:ext cx="3328920" cy="436392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3" descr=""/>
          <p:cNvPicPr/>
          <p:nvPr/>
        </p:nvPicPr>
        <p:blipFill>
          <a:blip r:embed="rId3"/>
          <a:stretch/>
        </p:blipFill>
        <p:spPr>
          <a:xfrm>
            <a:off x="4821120" y="2249640"/>
            <a:ext cx="4249800" cy="488952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 descr="p875415"/>
          <p:cNvPicPr/>
          <p:nvPr/>
        </p:nvPicPr>
        <p:blipFill>
          <a:blip r:embed="rId4"/>
          <a:stretch/>
        </p:blipFill>
        <p:spPr>
          <a:xfrm>
            <a:off x="9131400" y="2530440"/>
            <a:ext cx="3682800" cy="418140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1"/>
          <p:cNvSpPr/>
          <p:nvPr/>
        </p:nvSpPr>
        <p:spPr>
          <a:xfrm>
            <a:off x="349200" y="5924520"/>
            <a:ext cx="193824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002060"/>
                </a:solidFill>
                <a:uFillTx/>
                <a:latin typeface="Calibri"/>
              </a:rPr>
              <a:t>https://www.youtube.com/watch?v=DeW0SbZgrug Моя Вообразилия</a:t>
            </a: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-573120" y="0"/>
            <a:ext cx="13443120" cy="7597800"/>
          </a:xfrm>
          <a:prstGeom prst="rect">
            <a:avLst/>
          </a:prstGeom>
          <a:ln w="0">
            <a:noFill/>
          </a:ln>
        </p:spPr>
      </p:pic>
      <p:sp>
        <p:nvSpPr>
          <p:cNvPr id="91" name="Google Shape;123;p4"/>
          <p:cNvSpPr/>
          <p:nvPr/>
        </p:nvSpPr>
        <p:spPr>
          <a:xfrm>
            <a:off x="10845720" y="6643800"/>
            <a:ext cx="240516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6E0FCEE-EF56-4D5F-9398-DFAAA8DEFE22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2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93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94" name="Google Shape;230;p65"/>
          <p:cNvSpPr/>
          <p:nvPr/>
        </p:nvSpPr>
        <p:spPr>
          <a:xfrm>
            <a:off x="1662120" y="1589040"/>
            <a:ext cx="1003608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6920" rIns="106920" tIns="106920" bIns="106920" anchor="t">
            <a:normAutofit/>
          </a:bodyPr>
          <a:p>
            <a:pPr marL="133200" algn="ctr">
              <a:lnSpc>
                <a:spcPct val="100000"/>
              </a:lnSpc>
              <a:spcBef>
                <a:spcPts val="34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Calibri"/>
              </a:rPr>
              <a:t>                 </a:t>
            </a:r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5" name="Прямоугольник 12"/>
          <p:cNvSpPr/>
          <p:nvPr/>
        </p:nvSpPr>
        <p:spPr>
          <a:xfrm>
            <a:off x="784080" y="1173240"/>
            <a:ext cx="1187460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Вообразилия, летают, мраморные статуи, салочки, кудесник, фантазия, царствует, приключения, крылья, смешные приключения, лишен воображения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6" name="Прямоугольник 9"/>
          <p:cNvSpPr/>
          <p:nvPr/>
        </p:nvSpPr>
        <p:spPr>
          <a:xfrm>
            <a:off x="3598920" y="431640"/>
            <a:ext cx="54673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Тематический словарь урока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7" name="Picture 9" descr="1236550883_raznoe93275"/>
          <p:cNvPicPr/>
          <p:nvPr/>
        </p:nvPicPr>
        <p:blipFill>
          <a:blip r:embed="rId2"/>
          <a:stretch/>
        </p:blipFill>
        <p:spPr>
          <a:xfrm>
            <a:off x="949320" y="2220840"/>
            <a:ext cx="7189920" cy="4703760"/>
          </a:xfrm>
          <a:prstGeom prst="rect">
            <a:avLst/>
          </a:prstGeom>
          <a:ln w="0">
            <a:noFill/>
          </a:ln>
        </p:spPr>
      </p:pic>
      <p:sp>
        <p:nvSpPr>
          <p:cNvPr id="98" name="Rectangle 7"/>
          <p:cNvSpPr/>
          <p:nvPr/>
        </p:nvSpPr>
        <p:spPr>
          <a:xfrm>
            <a:off x="1817640" y="2602080"/>
            <a:ext cx="777708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5400" strike="noStrike" u="none">
                <a:solidFill>
                  <a:srgbClr val="720072"/>
                </a:solidFill>
                <a:uFillTx/>
                <a:latin typeface="Arial"/>
              </a:rPr>
              <a:t>      </a:t>
            </a:r>
            <a:r>
              <a:rPr b="1" i="1" lang="ru-RU" sz="5400" strike="noStrike" u="none">
                <a:solidFill>
                  <a:srgbClr val="720072"/>
                </a:solidFill>
                <a:uFillTx/>
                <a:latin typeface="Comic Sans MS"/>
              </a:rPr>
              <a:t>В моей </a:t>
            </a:r>
            <a:endParaRPr b="0" lang="en-US" sz="5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5400" strike="noStrike" u="none">
                <a:solidFill>
                  <a:srgbClr val="720072"/>
                </a:solidFill>
                <a:uFillTx/>
                <a:latin typeface="Comic Sans MS"/>
              </a:rPr>
              <a:t>Вообразилии</a:t>
            </a:r>
            <a:r>
              <a:rPr b="0" lang="ru-RU" sz="5400" strike="noStrike" u="none">
                <a:solidFill>
                  <a:srgbClr val="720072"/>
                </a:solidFill>
                <a:uFillTx/>
                <a:latin typeface="Comic Sans MS"/>
              </a:rPr>
              <a:t>!</a:t>
            </a:r>
            <a:endParaRPr b="0" lang="en-US" sz="5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9" name="Picture 5" descr="Ма-Тари-Кари Б"/>
          <p:cNvPicPr/>
          <p:nvPr/>
        </p:nvPicPr>
        <p:blipFill>
          <a:blip r:embed="rId3"/>
          <a:stretch/>
        </p:blipFill>
        <p:spPr>
          <a:xfrm>
            <a:off x="8083440" y="3614760"/>
            <a:ext cx="3279960" cy="313992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18" descr="images"/>
          <p:cNvPicPr/>
          <p:nvPr/>
        </p:nvPicPr>
        <p:blipFill>
          <a:blip r:embed="rId4"/>
          <a:stretch/>
        </p:blipFill>
        <p:spPr>
          <a:xfrm>
            <a:off x="10582200" y="1755720"/>
            <a:ext cx="2536920" cy="2908440"/>
          </a:xfrm>
          <a:prstGeom prst="rect">
            <a:avLst/>
          </a:prstGeom>
          <a:ln w="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Номер слайда 4"/>
          <p:cNvSpPr/>
          <p:nvPr/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9B669B4-E8C0-436A-A6A3-E7D3623ED9BA}" type="slidenum">
              <a:rPr b="0" lang="ru-RU" sz="13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2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71280"/>
            <a:ext cx="13443120" cy="759780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 txBox="1"/>
          <p:nvPr/>
        </p:nvSpPr>
        <p:spPr>
          <a:xfrm>
            <a:off x="880560" y="1471680"/>
            <a:ext cx="11472840" cy="4797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15000"/>
              </a:lnSpc>
              <a:spcBef>
                <a:spcPts val="1100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    </a:t>
            </a:r>
            <a:r>
              <a:rPr b="0" lang="ru-RU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Чтение стихотворения учащимися 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Вопрос: Скажите, ребята, - В какое время, когда происходят действия в Вообразилии? (в настоящем </a:t>
            </a: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времени- львы скачут, лилии болтают, вырастают крылья, царствует фантазия). Что вы можете сказать о глаголах в этих предложениях?</a:t>
            </a:r>
            <a:r>
              <a:rPr b="0" lang="ru-RU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 </a:t>
            </a: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В каком числе употреблены все эти глаголы? (во множественном и в единственном)</a:t>
            </a:r>
            <a:r>
              <a:rPr b="0" lang="ru-RU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 </a:t>
            </a: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Да, правильно. Сделаем вывод.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rgbClr val="002060"/>
              </a:buClr>
              <a:buFont typeface="Wingdings" charset="2"/>
              <a:buChar char="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Глагол в форме настоящего времени указывает на то, что действие совершается тогда, когда о нём говорят (в момент речи). Например: Я читаю (настоящее время) книгу.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rgbClr val="002060"/>
              </a:buClr>
              <a:buFont typeface="Wingdings" charset="2"/>
              <a:buChar char="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Глаголы в форме настоящего времени   отвечают на вопросы Что делает? Что делают? 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rgbClr val="002060"/>
              </a:buClr>
              <a:buFont typeface="Wingdings" charset="2"/>
              <a:buChar char="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kk-KZ" sz="2200" strike="noStrike" u="none">
                <a:solidFill>
                  <a:srgbClr val="002060"/>
                </a:solidFill>
                <a:uFillTx/>
                <a:latin typeface="Constantia"/>
                <a:ea typeface="Calibri"/>
              </a:rPr>
              <a:t>Глаголы в форме настоящего времени изменяются по числам (единственное и множественное)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478240" y="-360"/>
            <a:ext cx="11594880" cy="146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kk-KZ" sz="4800" strike="noStrike" u="none">
                <a:solidFill>
                  <a:srgbClr val="ffffff"/>
                </a:solidFill>
                <a:uFillTx/>
                <a:latin typeface="Constantia"/>
              </a:rPr>
              <a:t>Глаголы настоящего времени</a:t>
            </a:r>
            <a:endParaRPr b="0" lang="en-US" sz="4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-25560" y="0"/>
            <a:ext cx="13492440" cy="7597800"/>
          </a:xfrm>
          <a:prstGeom prst="rect">
            <a:avLst/>
          </a:prstGeom>
          <a:ln w="0">
            <a:noFill/>
          </a:ln>
        </p:spPr>
      </p:pic>
      <p:sp>
        <p:nvSpPr>
          <p:cNvPr id="106" name="Google Shape;123;p4"/>
          <p:cNvSpPr/>
          <p:nvPr/>
        </p:nvSpPr>
        <p:spPr>
          <a:xfrm>
            <a:off x="10885320" y="6624720"/>
            <a:ext cx="240516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2E494B5-5551-4C0A-843E-2CFFB5ED9606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07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08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09" name="Rectangle 1"/>
          <p:cNvSpPr/>
          <p:nvPr/>
        </p:nvSpPr>
        <p:spPr>
          <a:xfrm>
            <a:off x="2835360" y="3422520"/>
            <a:ext cx="8157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00066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0" name="Прямоугольник 2"/>
          <p:cNvSpPr/>
          <p:nvPr/>
        </p:nvSpPr>
        <p:spPr>
          <a:xfrm>
            <a:off x="2349360" y="1430280"/>
            <a:ext cx="8643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1" name="Прямоугольник 5"/>
          <p:cNvSpPr/>
          <p:nvPr/>
        </p:nvSpPr>
        <p:spPr>
          <a:xfrm>
            <a:off x="1387440" y="1351080"/>
            <a:ext cx="11053800" cy="47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     </a:t>
            </a:r>
            <a:r>
              <a:rPr b="0" lang="kk-KZ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А сейчас, ребята, выполним следующие задания.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1. Выпишите ключевые слова и словосочетания.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2. Словарная работа. Соотнесите слова с их значениями.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Настурция - общее название детской игры                  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Статуя -        волшебник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Салочки -     однолетнее садовое растение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Кудесник -   скульптурное изображение человека или животного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3. Выпишите из стихотворения «Моя Вообразилия» глаголы, к которым можно поставить вопросы что делает? что делают?               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Номер слайда 4"/>
          <p:cNvSpPr/>
          <p:nvPr/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E769EB7-BBAB-4B36-93BE-2875705B82C1}" type="slidenum">
              <a:rPr b="0" lang="ru-RU" sz="13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en-US" sz="13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964800" y="1163160"/>
            <a:ext cx="5713560" cy="4797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1. Ключевые слова и словосочетания:  Вообразилия, летают, мраморные статуи, салочки, кудесник, фантазия, приключения.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Скакать верхом, вырастают крылья, становится кудесником, царствует фантазия, смешные приключения, лишен воображения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6678360" y="1261800"/>
            <a:ext cx="6148440" cy="374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2. Настурция - однолетнее садовое растение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Кудесник-        волшебник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Салочки -общее название детской игры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lang="ru-RU" sz="2400" strike="noStrike" u="none">
                <a:solidFill>
                  <a:srgbClr val="203864"/>
                </a:solidFill>
                <a:uFillTx/>
                <a:latin typeface="Constantia"/>
              </a:rPr>
              <a:t>Статуя -   скульптурное изображение человека или животного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5" name="Прямоугольник 8"/>
          <p:cNvSpPr/>
          <p:nvPr/>
        </p:nvSpPr>
        <p:spPr>
          <a:xfrm>
            <a:off x="965160" y="4145040"/>
            <a:ext cx="11818800" cy="265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203864"/>
                </a:solidFill>
                <a:uFillTx/>
                <a:latin typeface="Constantia"/>
              </a:rPr>
              <a:t>3. Болтают, умеют, вырастают, становится, царствует, сбываются, превращаются.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203864"/>
                </a:solidFill>
                <a:uFillTx/>
                <a:latin typeface="Constantia"/>
              </a:rPr>
              <a:t>- В какое время, когда происходит действие? </a:t>
            </a:r>
            <a:r>
              <a:rPr b="0" i="1" lang="ru-RU" sz="2400" strike="noStrike" u="none">
                <a:solidFill>
                  <a:srgbClr val="c00000"/>
                </a:solidFill>
                <a:uFillTx/>
                <a:latin typeface="Constantia"/>
              </a:rPr>
              <a:t>(в настоящее время)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203864"/>
                </a:solidFill>
                <a:uFillTx/>
                <a:latin typeface="Constantia"/>
              </a:rPr>
              <a:t>- Сделаем вывод, какие глаголы относятся к глаголам настоящего времени? </a:t>
            </a:r>
            <a:r>
              <a:rPr b="0" i="1" lang="ru-RU" sz="2400" strike="noStrike" u="none">
                <a:solidFill>
                  <a:srgbClr val="c00000"/>
                </a:solidFill>
                <a:uFillTx/>
                <a:latin typeface="Constantia"/>
              </a:rPr>
              <a:t>(</a:t>
            </a:r>
            <a:r>
              <a:rPr b="0" lang="kk-KZ" sz="2400" strike="noStrike" u="none">
                <a:solidFill>
                  <a:srgbClr val="c00000"/>
                </a:solidFill>
                <a:uFillTx/>
                <a:latin typeface="Constantia"/>
              </a:rPr>
              <a:t>Глагол в форме настоящего времени указывает на то, что действие совершается тогда, когда о нём говорят (в момент речи).</a:t>
            </a:r>
            <a:r>
              <a:rPr b="0" lang="ru-RU" sz="2400" strike="noStrike" u="none">
                <a:solidFill>
                  <a:srgbClr val="c00000"/>
                </a:solidFill>
                <a:uFillTx/>
                <a:latin typeface="Constantia"/>
              </a:rPr>
              <a:t> Глаголы в форме настоящего времени изменяются по числам (единственное и множественное)</a:t>
            </a:r>
            <a:r>
              <a:rPr b="0" lang="kk-KZ" sz="2400" strike="noStrike" u="none">
                <a:solidFill>
                  <a:srgbClr val="c00000"/>
                </a:solidFill>
                <a:uFillTx/>
                <a:latin typeface="Constantia"/>
              </a:rPr>
              <a:t>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6" name="Объект 7"/>
          <p:cNvSpPr/>
          <p:nvPr/>
        </p:nvSpPr>
        <p:spPr>
          <a:xfrm>
            <a:off x="3605040" y="544680"/>
            <a:ext cx="6148440" cy="86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/>
          </a:bodyPr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1" lang="ru-RU" sz="2400" strike="noStrike" u="none">
                <a:solidFill>
                  <a:srgbClr val="203864"/>
                </a:solidFill>
                <a:uFillTx/>
                <a:latin typeface="Constantia"/>
              </a:rPr>
              <a:t>КЛЮЧИ К ЗАДАНИЯМ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50920" indent="-250920">
              <a:lnSpc>
                <a:spcPct val="90000"/>
              </a:lnSpc>
              <a:spcBef>
                <a:spcPts val="1100"/>
              </a:spcBef>
              <a:buClr>
                <a:srgbClr val="203864"/>
              </a:buClr>
              <a:buFont typeface="Arial"/>
              <a:buChar char="•"/>
              <a:tabLst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-49320" y="-115920"/>
            <a:ext cx="13492440" cy="7597800"/>
          </a:xfrm>
          <a:prstGeom prst="rect">
            <a:avLst/>
          </a:prstGeom>
          <a:ln w="0"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87240" y="1541160"/>
            <a:ext cx="11287440" cy="569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r>
              <a:rPr b="0" i="1" lang="ru-RU" sz="25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Задание 1: -Давайте представим как будет выглядеть наша страна. Какие в ней дома, деревья, люди? На чем они будут передвигаться? </a:t>
            </a:r>
            <a:br>
              <a:rPr sz="2500"/>
            </a:br>
            <a:br>
              <a:rPr sz="2500"/>
            </a:br>
            <a:endParaRPr b="0" lang="en-US" sz="25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873000" y="1964880"/>
            <a:ext cx="5207040" cy="4813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203864"/>
                </a:solidFill>
                <a:uFillTx/>
                <a:latin typeface="Constantia"/>
              </a:rPr>
              <a:t>-Попасть в Вообразилию – дело несложное. Там весело, безоблачно, там всем дают мороженое. Ванильное, фруктовое – кому какое нравится. Все, кому захочется, может туда хоть сейчас отправиться.</a:t>
            </a:r>
            <a:r>
              <a:rPr b="0" i="1" lang="ru-RU" sz="2400" strike="noStrike" u="none">
                <a:solidFill>
                  <a:srgbClr val="203864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4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-В моей Вообразилии условия комфортные. Там каждый понимает, что говорят животные. Ты можешь побеседовать с котами и собаками, с воронами, синицами и бабочками всякими.</a:t>
            </a: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80000"/>
              </a:lnSpc>
              <a:spcBef>
                <a:spcPts val="1100"/>
              </a:spcBef>
              <a:buClr>
                <a:srgbClr val="ff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9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80000"/>
              </a:lnSpc>
              <a:spcBef>
                <a:spcPts val="1100"/>
              </a:spcBef>
              <a:buClr>
                <a:srgbClr val="ff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9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80000"/>
              </a:lnSpc>
              <a:spcBef>
                <a:spcPts val="1100"/>
              </a:spcBef>
              <a:buClr>
                <a:srgbClr val="ff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9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0" name="Google Shape;123;p4"/>
          <p:cNvSpPr/>
          <p:nvPr/>
        </p:nvSpPr>
        <p:spPr>
          <a:xfrm>
            <a:off x="9495000" y="7008840"/>
            <a:ext cx="302400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A4CCDE4-630C-44D8-8B5F-CBEFF84F7F50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21" name="Google Shape;124;p4"/>
          <p:cNvCxnSpPr/>
          <p:nvPr/>
        </p:nvCxnSpPr>
        <p:spPr>
          <a:xfrm>
            <a:off x="172548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122" name="Google Shape;125;p4"/>
          <p:cNvCxnSpPr/>
          <p:nvPr/>
        </p:nvCxnSpPr>
        <p:spPr>
          <a:xfrm flipV="1">
            <a:off x="190980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123" name="Rectangle 1"/>
          <p:cNvSpPr/>
          <p:nvPr/>
        </p:nvSpPr>
        <p:spPr>
          <a:xfrm>
            <a:off x="2835360" y="3422520"/>
            <a:ext cx="8157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000066"/>
                </a:solidFill>
                <a:uFillTx/>
                <a:latin typeface="Times New Roman"/>
                <a:ea typeface="Times New Roman"/>
              </a:rPr>
              <a:t>	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4" name="Прямоугольник 2"/>
          <p:cNvSpPr/>
          <p:nvPr/>
        </p:nvSpPr>
        <p:spPr>
          <a:xfrm>
            <a:off x="2349360" y="1430280"/>
            <a:ext cx="8643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 </a:t>
            </a:r>
            <a:endParaRPr b="0" lang="en-US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25" name=""/>
          <p:cNvGraphicFramePr/>
          <p:nvPr/>
        </p:nvGraphicFramePr>
        <p:xfrm>
          <a:off x="1150920" y="395280"/>
          <a:ext cx="9537840" cy="885960"/>
        </p:xfrm>
        <a:graphic>
          <a:graphicData uri="http://schemas.openxmlformats.org/drawingml/2006/table">
            <a:tbl>
              <a:tblPr/>
              <a:tblGrid>
                <a:gridCol w="9537840"/>
              </a:tblGrid>
              <a:tr h="885960">
                <a:tc>
                  <a:txBody>
                    <a:bodyPr lIns="114840" rIns="1148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algn="l" pos="0"/>
                          <a:tab algn="l" pos="995400"/>
                          <a:tab algn="l" pos="1990800"/>
                          <a:tab algn="l" pos="2986200"/>
                          <a:tab algn="l" pos="3981600"/>
                          <a:tab algn="l" pos="4976640"/>
                          <a:tab algn="l" pos="5972040"/>
                          <a:tab algn="l" pos="6967440"/>
                          <a:tab algn="l" pos="7962840"/>
                          <a:tab algn="l" pos="8958240"/>
                          <a:tab algn="l" pos="9953640"/>
                          <a:tab algn="l" pos="10949040"/>
                        </a:tabLst>
                      </a:pPr>
                      <a:r>
                        <a:rPr b="1" lang="ru-RU" sz="2800" strike="noStrike" u="none">
                          <a:solidFill>
                            <a:srgbClr val="ffffff"/>
                          </a:solidFill>
                          <a:uFillTx/>
                          <a:latin typeface="Constantia"/>
                          <a:ea typeface="Calibri"/>
                        </a:rPr>
                        <a:t>Самостоятельная творческая работа:</a:t>
                      </a:r>
                      <a:endParaRPr b="0" lang="en-US" sz="2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114840" marR="1148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6" name="Прямоугольник 5"/>
          <p:cNvSpPr/>
          <p:nvPr/>
        </p:nvSpPr>
        <p:spPr>
          <a:xfrm>
            <a:off x="-160200" y="2427120"/>
            <a:ext cx="12371400" cy="42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22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-</a:t>
            </a:r>
            <a:endParaRPr b="0" lang="en-US" sz="2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7" name="Рисунок 11" descr=""/>
          <p:cNvPicPr/>
          <p:nvPr/>
        </p:nvPicPr>
        <p:blipFill>
          <a:blip r:embed="rId2"/>
          <a:stretch/>
        </p:blipFill>
        <p:spPr>
          <a:xfrm>
            <a:off x="6151680" y="1865160"/>
            <a:ext cx="8118360" cy="5376960"/>
          </a:xfrm>
          <a:prstGeom prst="rect">
            <a:avLst/>
          </a:prstGeom>
          <a:ln w="0"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Rectangle 2"/>
          <p:cNvGrpSpPr/>
          <p:nvPr/>
        </p:nvGrpSpPr>
        <p:grpSpPr>
          <a:xfrm>
            <a:off x="1359000" y="262080"/>
            <a:ext cx="10924560" cy="1158840"/>
            <a:chOff x="1359000" y="262080"/>
            <a:chExt cx="10924560" cy="1158840"/>
          </a:xfrm>
        </p:grpSpPr>
        <p:pic>
          <p:nvPicPr>
            <p:cNvPr id="129" name="Rectangle 2" descr=""/>
            <p:cNvPicPr/>
            <p:nvPr/>
          </p:nvPicPr>
          <p:blipFill>
            <a:blip r:embed="rId1"/>
            <a:stretch/>
          </p:blipFill>
          <p:spPr>
            <a:xfrm>
              <a:off x="1360440" y="262080"/>
              <a:ext cx="10923120" cy="1158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0" name=""/>
            <p:cNvSpPr/>
            <p:nvPr/>
          </p:nvSpPr>
          <p:spPr>
            <a:xfrm>
              <a:off x="1359000" y="264960"/>
              <a:ext cx="10922040" cy="115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Autofit/>
            </a:bodyPr>
            <a:p>
              <a:pPr>
                <a:lnSpc>
                  <a:spcPct val="90000"/>
                </a:lnSpc>
                <a:tabLst>
                  <a:tab algn="l" pos="0"/>
                  <a:tab algn="l" pos="755640"/>
                  <a:tab algn="l" pos="1511280"/>
                  <a:tab algn="l" pos="2266920"/>
                  <a:tab algn="l" pos="3022560"/>
                  <a:tab algn="l" pos="3778200"/>
                  <a:tab algn="l" pos="4533840"/>
                  <a:tab algn="l" pos="5289480"/>
                  <a:tab algn="l" pos="6045120"/>
                  <a:tab algn="l" pos="6800760"/>
                  <a:tab algn="l" pos="7556400"/>
                  <a:tab algn="l" pos="8312040"/>
                  <a:tab algn="l" pos="9067680"/>
                  <a:tab algn="l" pos="9823320"/>
                  <a:tab algn="l" pos="10578960"/>
                </a:tabLst>
              </a:pPr>
              <a:r>
                <a:rPr b="1" i="1" lang="ru-RU" sz="5900" strike="noStrike" u="none">
                  <a:solidFill>
                    <a:srgbClr val="0000cc"/>
                  </a:solidFill>
                  <a:uFillTx/>
                  <a:latin typeface="Monotype Corsiva"/>
                </a:rPr>
                <a:t>Создадим свою страну Вообразилию.</a:t>
              </a:r>
              <a:endParaRPr b="0" lang="en-US" sz="59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1" name="Text Box 8"/>
          <p:cNvSpPr/>
          <p:nvPr/>
        </p:nvSpPr>
        <p:spPr>
          <a:xfrm>
            <a:off x="3363840" y="704880"/>
            <a:ext cx="203400" cy="4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/>
          </a:bodyPr>
          <a:p>
            <a:pPr>
              <a:lnSpc>
                <a:spcPct val="100000"/>
              </a:lnSpc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2" name="Text Box 9"/>
          <p:cNvSpPr/>
          <p:nvPr/>
        </p:nvSpPr>
        <p:spPr>
          <a:xfrm>
            <a:off x="3546360" y="843120"/>
            <a:ext cx="18432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3" name="Text Box 10"/>
          <p:cNvSpPr/>
          <p:nvPr/>
        </p:nvSpPr>
        <p:spPr>
          <a:xfrm>
            <a:off x="3524400" y="704880"/>
            <a:ext cx="183960" cy="39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4" name="Text Box 11"/>
          <p:cNvSpPr/>
          <p:nvPr/>
        </p:nvSpPr>
        <p:spPr>
          <a:xfrm>
            <a:off x="3048120" y="865080"/>
            <a:ext cx="183960" cy="3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1008000"/>
                <a:tab algn="l" pos="2016000"/>
                <a:tab algn="l" pos="3024360"/>
                <a:tab algn="l" pos="4032360"/>
                <a:tab algn="l" pos="5040360"/>
                <a:tab algn="l" pos="6048360"/>
                <a:tab algn="l" pos="7056360"/>
                <a:tab algn="l" pos="8064360"/>
                <a:tab algn="l" pos="9072720"/>
                <a:tab algn="l" pos="1008072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5" name="Picture 2" descr=""/>
          <p:cNvPicPr/>
          <p:nvPr/>
        </p:nvPicPr>
        <p:blipFill>
          <a:blip r:embed="rId2"/>
          <a:stretch/>
        </p:blipFill>
        <p:spPr>
          <a:xfrm>
            <a:off x="609480" y="1682640"/>
            <a:ext cx="6864480" cy="552312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24" descr="kartina3"/>
          <p:cNvPicPr/>
          <p:nvPr/>
        </p:nvPicPr>
        <p:blipFill>
          <a:blip r:embed="rId3"/>
          <a:stretch/>
        </p:blipFill>
        <p:spPr>
          <a:xfrm>
            <a:off x="7491240" y="1957320"/>
            <a:ext cx="5803920" cy="495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0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Администратор</dc:creator>
  <dc:description/>
  <dc:language>en-US</dc:language>
  <cp:lastModifiedBy>Данагул</cp:lastModifiedBy>
  <cp:lastPrinted>2020-01-23T08:03:28Z</cp:lastPrinted>
  <dcterms:modified xsi:type="dcterms:W3CDTF">2024-12-06T21:00:30Z</dcterms:modified>
  <cp:revision>274</cp:revision>
  <dc:subject/>
  <dc:title>Презентация PowerPoint</dc:title>
</cp:coreProperties>
</file>