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5" r:id="rId4"/>
    <p:sldId id="274" r:id="rId5"/>
    <p:sldId id="272" r:id="rId6"/>
    <p:sldId id="279" r:id="rId7"/>
    <p:sldId id="285" r:id="rId8"/>
    <p:sldId id="273" r:id="rId9"/>
    <p:sldId id="281" r:id="rId10"/>
    <p:sldId id="282" r:id="rId11"/>
    <p:sldId id="283" r:id="rId12"/>
    <p:sldId id="264" r:id="rId13"/>
    <p:sldId id="269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330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49114" y="3789040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«Страна чудес»</a:t>
            </a:r>
          </a:p>
          <a:p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611560" y="6021288"/>
            <a:ext cx="783605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735755" y="6093296"/>
            <a:ext cx="758066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8"/>
    </mc:Choice>
    <mc:Fallback xmlns="">
      <p:transition spd="slow" advTm="69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24;p4"/>
          <p:cNvCxnSpPr>
            <a:cxnSpLocks noChangeShapeType="1"/>
          </p:cNvCxnSpPr>
          <p:nvPr/>
        </p:nvCxnSpPr>
        <p:spPr bwMode="auto">
          <a:xfrm>
            <a:off x="202024" y="6525344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350669" y="659735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Послушайте текст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673" y="1018177"/>
            <a:ext cx="8435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</a:rPr>
              <a:t>Определите, в каком времени использованы глаголы. Выпишите их. Что произойдёт с Алисой дальше?</a:t>
            </a:r>
            <a:endParaRPr lang="ru-RU" sz="2200" b="1" dirty="0"/>
          </a:p>
        </p:txBody>
      </p:sp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50669" y="4205800"/>
            <a:ext cx="2061089" cy="211518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241" y="4205800"/>
            <a:ext cx="1935722" cy="2115184"/>
          </a:xfrm>
          <a:prstGeom prst="rect">
            <a:avLst/>
          </a:prstGeom>
        </p:spPr>
      </p:pic>
      <p:pic>
        <p:nvPicPr>
          <p:cNvPr id="15" name="Рисунок 14" descr="День игр с Алисой в Стране Чуде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05800"/>
            <a:ext cx="3744416" cy="2117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alice #wonderland #rabbithole #Whiterabbit #throughthelookingglass  #cheshirecat #redqueen in 2020 | White rabbit alice in wonderland, Alice in  wonderland clipart, Carto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6" y="1889799"/>
            <a:ext cx="2636520" cy="206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Кира-скрап - клипарт и рамки на прозрачном фон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18" y="1932360"/>
            <a:ext cx="3143885" cy="20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Алиса в стране чудес - Блестящие картинки glitter Красивые картинки анимаци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9798"/>
            <a:ext cx="2016224" cy="2111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8"/>
    </mc:Choice>
    <mc:Fallback xmlns="">
      <p:transition spd="slow" advTm="70458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24;p4"/>
          <p:cNvCxnSpPr>
            <a:cxnSpLocks noChangeShapeType="1"/>
          </p:cNvCxnSpPr>
          <p:nvPr/>
        </p:nvCxnSpPr>
        <p:spPr bwMode="auto">
          <a:xfrm>
            <a:off x="264708" y="6597352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125;p4"/>
          <p:cNvCxnSpPr>
            <a:cxnSpLocks noChangeShapeType="1"/>
          </p:cNvCxnSpPr>
          <p:nvPr/>
        </p:nvCxnSpPr>
        <p:spPr bwMode="auto">
          <a:xfrm rot="10800000" flipH="1">
            <a:off x="413353" y="666936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0" y="-13778"/>
            <a:ext cx="91440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2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908720"/>
            <a:ext cx="82809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latin typeface="Arial" panose="020B0604020202020204" pitchFamily="34" charset="0"/>
                <a:ea typeface="Calibri" panose="020F0502020204030204" pitchFamily="34" charset="0"/>
              </a:rPr>
              <a:t>Выпишите из данного отрывка глаголы будущего времени. В какой форме они употреблены – в простой или сложной? Объясните смысл выражения </a:t>
            </a:r>
            <a:r>
              <a:rPr lang="ru-RU" sz="2500" b="1" i="1" dirty="0">
                <a:latin typeface="Arial" panose="020B0604020202020204" pitchFamily="34" charset="0"/>
                <a:ea typeface="Calibri" panose="020F0502020204030204" pitchFamily="34" charset="0"/>
              </a:rPr>
              <a:t>делать нечего</a:t>
            </a:r>
            <a:r>
              <a:rPr lang="ru-RU" sz="2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ru-RU" sz="2500" dirty="0">
              <a:latin typeface="Arial" panose="020B0604020202020204" pitchFamily="34" charset="0"/>
            </a:endParaRPr>
          </a:p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она всё падала и падала. Делать нечего – помолчав, Алиса снова заговорила.</a:t>
            </a:r>
          </a:p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–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Дина будет меня сегодня весь вечер искать. Ей без меня так скучно!</a:t>
            </a:r>
          </a:p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Диной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звали их кошку.</a:t>
            </a:r>
          </a:p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–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Надеюсь, они не забудут в полдник налить ей молочка …</a:t>
            </a:r>
          </a:p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Ах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Дина, милая, как жаль, что тебя со мной нет.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3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9"/>
    </mc:Choice>
    <mc:Fallback xmlns="">
      <p:transition spd="slow" advTm="1556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449881" y="550036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644" y="1525198"/>
            <a:ext cx="7944404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самую важную информацию на уроке</a:t>
            </a:r>
            <a:r>
              <a:rPr lang="ru-RU" sz="25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вы научились на </a:t>
            </a:r>
            <a:r>
              <a:rPr lang="ru-RU" sz="25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уроке</a:t>
            </a:r>
            <a:r>
              <a:rPr lang="ru-RU" sz="25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5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5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представляла трудности для вас?</a:t>
            </a:r>
            <a:endParaRPr lang="ru-RU" sz="255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601131" y="3691914"/>
            <a:ext cx="3024336" cy="22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9"/>
    </mc:Choice>
    <mc:Fallback xmlns="">
      <p:transition spd="slow" advTm="148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981" y="940933"/>
            <a:ext cx="7641766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Войдите на портал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BilimLand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и получите информацию по сегодняшней теме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Прочитайте фрагмент из сказки «Алиса в Стране чудес». Выпишите глаголы будущего времени из текста А и текста Б.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Другие - Мультяшки иностранные - Кира-скрап - клипарт и рамки на прозрачном  фоне | Рисунки диснея, Диснеевские темы, Мультфильм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08" y="3725086"/>
            <a:ext cx="2232248" cy="241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35"/>
    </mc:Choice>
    <mc:Fallback xmlns="">
      <p:transition spd="slow" advTm="190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93293" y="1395331"/>
            <a:ext cx="5888758" cy="4398737"/>
            <a:chOff x="1037227" y="1115985"/>
            <a:chExt cx="7369006" cy="5190811"/>
          </a:xfrm>
        </p:grpSpPr>
        <p:sp>
          <p:nvSpPr>
            <p:cNvPr id="4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27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Oval 40"/>
              <p:cNvSpPr/>
              <p:nvPr/>
            </p:nvSpPr>
            <p:spPr>
              <a:xfrm>
                <a:off x="793823" y="4047098"/>
                <a:ext cx="1866889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25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23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21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19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17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roup 69"/>
            <p:cNvGrpSpPr>
              <a:grpSpLocks/>
            </p:cNvGrpSpPr>
            <p:nvPr/>
          </p:nvGrpSpPr>
          <p:grpSpPr bwMode="auto">
            <a:xfrm>
              <a:off x="5493237" y="3047856"/>
              <a:ext cx="1387443" cy="1388978"/>
              <a:chOff x="628720" y="3771204"/>
              <a:chExt cx="2266488" cy="2268996"/>
            </a:xfrm>
          </p:grpSpPr>
          <p:sp>
            <p:nvSpPr>
              <p:cNvPr id="15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Oval 71"/>
              <p:cNvSpPr/>
              <p:nvPr/>
            </p:nvSpPr>
            <p:spPr>
              <a:xfrm>
                <a:off x="911402" y="4046077"/>
                <a:ext cx="1810061" cy="1719251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13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66652" y="544153"/>
            <a:ext cx="29172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сапалы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11198" y="5802141"/>
            <a:ext cx="3541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8"/>
    </mc:Choice>
    <mc:Fallback xmlns="">
      <p:transition spd="slow" advTm="61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301429" y="548680"/>
            <a:ext cx="751772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урока:</a:t>
            </a:r>
          </a:p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УЗНАЕТЕ: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будущее время глагола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НАУЧИТЕСЬ: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понимать основное содержание произведений фольклора и литературы/фрагментов, содержащих знакомые лексические и грамматические единицы, определять тему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создавать тексты, используя элементы разговорного и художественного стилей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будете грамотно использовать глаголы с зависимыми словами в нужных формах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4"/>
    </mc:Choice>
    <mc:Fallback xmlns="">
      <p:transition spd="slow" advTm="2935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24;p4"/>
          <p:cNvCxnSpPr>
            <a:cxnSpLocks noChangeShapeType="1"/>
          </p:cNvCxnSpPr>
          <p:nvPr/>
        </p:nvCxnSpPr>
        <p:spPr bwMode="auto">
          <a:xfrm>
            <a:off x="323528" y="6381328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467544" y="6525344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-36512" y="0"/>
            <a:ext cx="9180512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словарь урока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08742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страна чудес – 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ғажайып әлемі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фантазия –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қиял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путешествие – саяхат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кролик – үй қояны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коробочка – қорапша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пирожок – самса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веер – желпуіш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полдник – бесіндік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флакончик – құты, сауыт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200" y="3429000"/>
            <a:ext cx="2141210" cy="2630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5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0"/>
    </mc:Choice>
    <mc:Fallback xmlns="">
      <p:transition spd="slow" advTm="29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676" y="1159595"/>
            <a:ext cx="74716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время глагола показывает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действие происходит после момента речи,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 отвечают на вопросы: «Что будем делать?», «Что сделаем?», «Что будешь делать?», «Что сделаете?» 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т.д.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Глаголы в форме будущего времени изменяются </a:t>
            </a:r>
            <a:r>
              <a:rPr lang="ru-RU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лицам и числам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5502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время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3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7"/>
    </mc:Choice>
    <mc:Fallback xmlns="">
      <p:transition spd="slow" advTm="26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1011055"/>
            <a:ext cx="7363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делать, когда вырастите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делать, если вдруг окажетесь на Марсе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делать, если на земле вдруг надолго исчезнет Интернет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-16514" y="-16722"/>
            <a:ext cx="9176803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Ответить на вопросы</a:t>
            </a:r>
            <a:endParaRPr lang="ru-RU" alt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Кира-скрап - клипарт и рамки на прозрачном фон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31" y="3789040"/>
            <a:ext cx="2232248" cy="23378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7"/>
    </mc:Choice>
    <mc:Fallback xmlns="">
      <p:transition spd="slow" advTm="24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24;p4"/>
          <p:cNvCxnSpPr>
            <a:cxnSpLocks noChangeShapeType="1"/>
          </p:cNvCxnSpPr>
          <p:nvPr/>
        </p:nvCxnSpPr>
        <p:spPr bwMode="auto">
          <a:xfrm>
            <a:off x="323528" y="6381328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Google Shape;125;p4"/>
          <p:cNvCxnSpPr>
            <a:cxnSpLocks noChangeShapeType="1"/>
          </p:cNvCxnSpPr>
          <p:nvPr/>
        </p:nvCxnSpPr>
        <p:spPr bwMode="auto">
          <a:xfrm rot="10800000" flipH="1">
            <a:off x="467544" y="6525344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ассоциацию к слову фантазия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15816" y="2636912"/>
            <a:ext cx="208823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фантазия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923928" y="1541054"/>
            <a:ext cx="0" cy="10958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64737" y="123296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мысел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446603" y="1594686"/>
            <a:ext cx="975590" cy="10812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9852" y="11717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Вымысел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968044" y="2265594"/>
            <a:ext cx="1692188" cy="72896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934398" y="3373096"/>
            <a:ext cx="1725834" cy="9758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448938" y="3678706"/>
            <a:ext cx="672714" cy="11811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22230" y="3717033"/>
            <a:ext cx="284690" cy="12637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452237" y="3400656"/>
            <a:ext cx="1562365" cy="10048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23365" y="1685069"/>
            <a:ext cx="969512" cy="101654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64188" y="1861451"/>
            <a:ext cx="258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Изобретательность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9162" y="430371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Выдумка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3776" y="4980807"/>
            <a:ext cx="258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Воображение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1667" y="5037497"/>
            <a:ext cx="180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Небылица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8294" y="4514202"/>
            <a:ext cx="180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Мечтание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475656" y="2522086"/>
            <a:ext cx="1475184" cy="47065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8827" y="1271709"/>
            <a:ext cx="200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Несбыточность</a:t>
            </a:r>
            <a:endParaRPr lang="kk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2085926"/>
            <a:ext cx="127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Сказка</a:t>
            </a:r>
            <a:endParaRPr lang="kk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6"/>
    </mc:Choice>
    <mc:Fallback xmlns="">
      <p:transition spd="slow" advTm="25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8757" y="585369"/>
            <a:ext cx="617201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Скажите, как образуется будущее время.</a:t>
            </a:r>
            <a:endParaRPr kumimoji="0" lang="ru-RU" alt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6" y="0"/>
            <a:ext cx="913280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Сравните примеры данные в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таблице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67050"/>
              </p:ext>
            </p:extLst>
          </p:nvPr>
        </p:nvGraphicFramePr>
        <p:xfrm>
          <a:off x="323528" y="1103696"/>
          <a:ext cx="5934075" cy="29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720">
                  <a:extLst>
                    <a:ext uri="{9D8B030D-6E8A-4147-A177-3AD203B41FA5}">
                      <a16:colId xmlns:a16="http://schemas.microsoft.com/office/drawing/2014/main" val="3523655922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137817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сделаю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сделаешь?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сделает?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сделаем?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сделаете?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сделают?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буду делать?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будешь делать?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будет делать?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будем делать?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будете делать?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будут делать?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694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выучу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нарисуешь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расскажет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 учить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 рисовать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будет рассказывать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12604"/>
                  </a:ext>
                </a:extLst>
              </a:tr>
            </a:tbl>
          </a:graphicData>
        </a:graphic>
      </p:graphicFrame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23528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329126" y="3963442"/>
            <a:ext cx="8496944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50" dirty="0">
                <a:solidFill>
                  <a:srgbClr val="333333"/>
                </a:solidFill>
                <a:latin typeface="Arial" panose="020B0604020202020204" pitchFamily="34" charset="0"/>
              </a:rPr>
              <a:t>Форма будущего времени зависит от того, от какого глагола она образуется. </a:t>
            </a:r>
            <a:r>
              <a:rPr lang="ru-RU" sz="1950" b="1" dirty="0">
                <a:solidFill>
                  <a:srgbClr val="0070C0"/>
                </a:solidFill>
                <a:latin typeface="Arial" panose="020B0604020202020204" pitchFamily="34" charset="0"/>
              </a:rPr>
              <a:t>Глаголы совершенного вида</a:t>
            </a:r>
            <a:r>
              <a:rPr lang="ru-RU" sz="1950" dirty="0">
                <a:solidFill>
                  <a:srgbClr val="333333"/>
                </a:solidFill>
                <a:latin typeface="Arial" panose="020B0604020202020204" pitchFamily="34" charset="0"/>
              </a:rPr>
              <a:t> образуют простые формы будущего </a:t>
            </a:r>
            <a:r>
              <a:rPr lang="ru-RU" sz="195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времени.</a:t>
            </a:r>
          </a:p>
          <a:p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9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Глаголы несовершенного вида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 образуют составную (сложную) форму будущего времени, которая складывается из личных форм вспомогательного глагола </a:t>
            </a:r>
            <a:r>
              <a:rPr lang="ru-RU" sz="1950" i="1" dirty="0">
                <a:latin typeface="Arial" panose="020B0604020202020204" pitchFamily="34" charset="0"/>
                <a:cs typeface="Arial" panose="020B0604020202020204" pitchFamily="34" charset="0"/>
              </a:rPr>
              <a:t>«быть»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 и смыслового глагола в неопределенной форме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7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86"/>
    </mc:Choice>
    <mc:Fallback xmlns="">
      <p:transition spd="slow" advTm="79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202025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95536" y="1196752"/>
            <a:ext cx="745794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 предложение вставляя подходящие по смыслу глаголы. В какой форме вы их употребили в простой или сложной?</a:t>
            </a: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Завтра наш класс … . Послезавтра мы с ребятами … . На следующей неделе я … . Через месяц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Ансар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… .</a:t>
            </a:r>
          </a:p>
          <a:p>
            <a:pPr algn="just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Слова-помощники: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пойти, сыграть, поехать, приехать.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1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8"/>
    </mc:Choice>
    <mc:Fallback xmlns="">
      <p:transition spd="slow" advTm="212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24;p4"/>
          <p:cNvCxnSpPr>
            <a:cxnSpLocks noChangeShapeType="1"/>
          </p:cNvCxnSpPr>
          <p:nvPr/>
        </p:nvCxnSpPr>
        <p:spPr bwMode="auto">
          <a:xfrm>
            <a:off x="264708" y="6597352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125;p4"/>
          <p:cNvCxnSpPr>
            <a:cxnSpLocks noChangeShapeType="1"/>
          </p:cNvCxnSpPr>
          <p:nvPr/>
        </p:nvCxnSpPr>
        <p:spPr bwMode="auto">
          <a:xfrm rot="10800000" flipH="1">
            <a:off x="413353" y="668465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произведения «Алиса в Стране чудес»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4" y="1023732"/>
            <a:ext cx="8465938" cy="53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18"/>
    </mc:Choice>
    <mc:Fallback xmlns="">
      <p:transition spd="slow" advTm="8751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2.8|2.4|2.1|2.4|1.7|2.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9|1.6|1.7|2|2|1.6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4.1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1.2|1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533</Words>
  <Application>Microsoft Office PowerPoint</Application>
  <PresentationFormat>Экран (4:3)</PresentationFormat>
  <Paragraphs>105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Comfortaa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119</cp:revision>
  <dcterms:created xsi:type="dcterms:W3CDTF">2020-07-18T05:19:20Z</dcterms:created>
  <dcterms:modified xsi:type="dcterms:W3CDTF">2024-12-06T16:02:56Z</dcterms:modified>
</cp:coreProperties>
</file>