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2" r:id="rId4"/>
    <p:sldId id="277" r:id="rId5"/>
    <p:sldId id="276" r:id="rId6"/>
    <p:sldId id="279" r:id="rId7"/>
    <p:sldId id="280" r:id="rId8"/>
    <p:sldId id="282" r:id="rId9"/>
    <p:sldId id="283" r:id="rId10"/>
    <p:sldId id="284" r:id="rId11"/>
    <p:sldId id="268" r:id="rId12"/>
    <p:sldId id="269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05212" y="2852936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</a:rPr>
              <a:t>Страна чудес Льюиса Кэрролла </a:t>
            </a:r>
          </a:p>
          <a:p>
            <a:pPr algn="ctr">
              <a:buClr>
                <a:srgbClr val="000000"/>
              </a:buClr>
            </a:pP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</a:rPr>
              <a:t>(второй урок)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</a:pPr>
            <a:endParaRPr lang="kk-KZ" altLang="ru-RU" sz="2000" b="1" dirty="0"/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0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9"/>
    </mc:Choice>
    <mc:Fallback xmlns="">
      <p:transition spd="slow" advTm="205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4797" y="-3242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20272" y="5873032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Проверь себя!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459871"/>
              </p:ext>
            </p:extLst>
          </p:nvPr>
        </p:nvGraphicFramePr>
        <p:xfrm>
          <a:off x="611560" y="1196752"/>
          <a:ext cx="7992888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415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Глаголы в неопределенной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форме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Глаголы в прошедшем времени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Глаголы в </a:t>
                      </a: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будущем времени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196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Arial" pitchFamily="34" charset="0"/>
                          <a:cs typeface="Arial" pitchFamily="34" charset="0"/>
                        </a:rPr>
                        <a:t>Объяснить 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(Что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сделать?)</a:t>
                      </a:r>
                    </a:p>
                    <a:p>
                      <a:r>
                        <a:rPr lang="ru-RU" sz="2400" i="1" dirty="0" smtClean="0">
                          <a:latin typeface="Arial" pitchFamily="34" charset="0"/>
                          <a:cs typeface="Arial" pitchFamily="34" charset="0"/>
                        </a:rPr>
                        <a:t>Встретить</a:t>
                      </a: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(Что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сделать?)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Arial" pitchFamily="34" charset="0"/>
                          <a:cs typeface="Arial" pitchFamily="34" charset="0"/>
                        </a:rPr>
                        <a:t>Заметил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(Что сделал?)</a:t>
                      </a:r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i="1" dirty="0" smtClean="0">
                          <a:latin typeface="Arial" pitchFamily="34" charset="0"/>
                          <a:cs typeface="Arial" pitchFamily="34" charset="0"/>
                        </a:rPr>
                        <a:t>Бродила</a:t>
                      </a: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(Что делала?)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Arial" pitchFamily="34" charset="0"/>
                          <a:cs typeface="Arial" pitchFamily="34" charset="0"/>
                        </a:rPr>
                        <a:t>Удивится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(Что сделает?)</a:t>
                      </a:r>
                    </a:p>
                    <a:p>
                      <a:r>
                        <a:rPr lang="ru-RU" sz="2400" i="1" baseline="0" dirty="0" smtClean="0">
                          <a:latin typeface="Arial" pitchFamily="34" charset="0"/>
                          <a:cs typeface="Arial" pitchFamily="34" charset="0"/>
                        </a:rPr>
                        <a:t>Найду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(Что сделаю?)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4" y="4437112"/>
            <a:ext cx="7992888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0"/>
    </mc:Choice>
    <mc:Fallback xmlns="">
      <p:transition spd="slow" advTm="280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62713" y="423316"/>
            <a:ext cx="2151250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537573" y="1412776"/>
            <a:ext cx="4826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Мне было интересно,...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Для меня было новым: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Мне понравился урок тем, что...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Мне особенно запомнилось...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Мне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было трудно...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06" y="1412777"/>
            <a:ext cx="323056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5"/>
    </mc:Choice>
    <mc:Fallback xmlns="">
      <p:transition spd="slow" advTm="2055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486744" y="1340768"/>
            <a:ext cx="7640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 algn="just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Войди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портал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BilimLand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получи информацию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теме, посвященной данной теме урока</a:t>
            </a:r>
          </a:p>
          <a:p>
            <a:pPr marL="502920" indent="-457200" algn="just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Подготовьте пересказ второй главы  из книги </a:t>
            </a:r>
          </a:p>
          <a:p>
            <a:pPr marL="4572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Кэрролла «Алиса в Стране чудес»</a:t>
            </a:r>
          </a:p>
        </p:txBody>
      </p:sp>
      <p:pic>
        <p:nvPicPr>
          <p:cNvPr id="12" name="Picture 4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0CA82C89-3274-4965-BC09-494E173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1" y="4123794"/>
            <a:ext cx="2250875" cy="15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4"/>
    </mc:Choice>
    <mc:Fallback xmlns="">
      <p:transition spd="slow" advTm="100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877272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471413" y="339090"/>
            <a:ext cx="4271767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51879"/>
            <a:ext cx="6280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6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4"/>
    </mc:Choice>
    <mc:Fallback xmlns="">
      <p:transition spd="slow" advTm="100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>
                <a:latin typeface="Arial" pitchFamily="34" charset="0"/>
                <a:cs typeface="Arial" pitchFamily="34" charset="0"/>
              </a:rPr>
              <a:t>Цели урока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понимать основное содержание произведений фольклора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литературы;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твечать на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вопросы по содержанию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текста;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выделять глаголы в тексте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нужных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формах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4"/>
    </mc:Choice>
    <mc:Fallback xmlns="">
      <p:transition spd="slow" advTm="247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8520" y="-5710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95947" y="384104"/>
            <a:ext cx="435210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2800" b="1" dirty="0" smtClean="0">
                <a:solidFill>
                  <a:prstClr val="white"/>
                </a:solidFill>
              </a:rPr>
              <a:t>Тематический</a:t>
            </a:r>
            <a:r>
              <a:rPr lang="kk-KZ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словарь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673327" y="980728"/>
            <a:ext cx="751772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i="1" dirty="0" smtClean="0">
                <a:latin typeface="Arial" pitchFamily="34" charset="0"/>
                <a:cs typeface="Arial" pitchFamily="34" charset="0"/>
              </a:rPr>
              <a:t>Будущее время - Келер шақ</a:t>
            </a:r>
          </a:p>
          <a:p>
            <a:pPr algn="just"/>
            <a:r>
              <a:rPr lang="kk-KZ" sz="2800" i="1" dirty="0">
                <a:latin typeface="Arial" pitchFamily="34" charset="0"/>
                <a:cs typeface="Arial" pitchFamily="34" charset="0"/>
              </a:rPr>
              <a:t>Страна чудес </a:t>
            </a:r>
            <a:r>
              <a:rPr lang="kk-KZ" sz="28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kk-KZ" sz="2800" i="1" dirty="0">
                <a:latin typeface="Arial" pitchFamily="34" charset="0"/>
                <a:cs typeface="Arial" pitchFamily="34" charset="0"/>
              </a:rPr>
              <a:t>Ғ</a:t>
            </a:r>
            <a:r>
              <a:rPr lang="kk-KZ" sz="2800" i="1" dirty="0" smtClean="0">
                <a:latin typeface="Arial" pitchFamily="34" charset="0"/>
                <a:cs typeface="Arial" pitchFamily="34" charset="0"/>
              </a:rPr>
              <a:t>ажайыптар </a:t>
            </a:r>
            <a:r>
              <a:rPr lang="kk-KZ" sz="2800" i="1" dirty="0">
                <a:latin typeface="Arial" pitchFamily="34" charset="0"/>
                <a:cs typeface="Arial" pitchFamily="34" charset="0"/>
              </a:rPr>
              <a:t>елі</a:t>
            </a:r>
          </a:p>
          <a:p>
            <a:pPr algn="just"/>
            <a:r>
              <a:rPr lang="kk-KZ" sz="2800" i="1" dirty="0" smtClean="0">
                <a:latin typeface="Arial" pitchFamily="34" charset="0"/>
                <a:cs typeface="Arial" pitchFamily="34" charset="0"/>
              </a:rPr>
              <a:t>Путешествие – Саяхат</a:t>
            </a:r>
          </a:p>
          <a:p>
            <a:pPr marL="45720" indent="0" algn="just">
              <a:buNone/>
            </a:pPr>
            <a:endParaRPr lang="ru-RU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Художественный 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вымысел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– это воображение и фантазия писателя, воплощенные в  произведении.</a:t>
            </a:r>
          </a:p>
          <a:p>
            <a:pPr marL="45720" indent="0" algn="just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Например: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несуществующие наименования городов,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стран;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введение автором вымышленных образов.</a:t>
            </a:r>
          </a:p>
          <a:p>
            <a:pPr algn="just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86"/>
    </mc:Choice>
    <mc:Fallback xmlns="">
      <p:transition spd="slow" advTm="281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5887" y="5079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479514" y="463639"/>
            <a:ext cx="6317840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Прослушайте отрывок из сказки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51879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2" y="1107657"/>
            <a:ext cx="8361925" cy="52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1"/>
    </mc:Choice>
    <mc:Fallback xmlns="">
      <p:transition spd="slow" advTm="112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719" y="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61079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34681" y="384104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Практическое задание №1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719436" y="141277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Ответьте на вопросы: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5698" y="2420888"/>
            <a:ext cx="7560840" cy="2548880"/>
          </a:xfrm>
        </p:spPr>
        <p:txBody>
          <a:bodyPr>
            <a:normAutofit/>
          </a:bodyPr>
          <a:lstStyle/>
          <a:p>
            <a:pPr marL="502920" indent="-457200" algn="just">
              <a:buAutoNum type="arabicParenR"/>
            </a:pPr>
            <a:r>
              <a:rPr lang="ru-RU" dirty="0">
                <a:latin typeface="Arial" pitchFamily="34" charset="0"/>
                <a:cs typeface="Arial" pitchFamily="34" charset="0"/>
              </a:rPr>
              <a:t>Является ли данное произведение литературной (авторской) сказкой?</a:t>
            </a:r>
          </a:p>
          <a:p>
            <a:pPr marL="502920" indent="-457200" algn="just">
              <a:buAutoNum type="arabicParenR"/>
            </a:pPr>
            <a:r>
              <a:rPr lang="ru-RU" dirty="0">
                <a:latin typeface="Arial" pitchFamily="34" charset="0"/>
                <a:cs typeface="Arial" pitchFamily="34" charset="0"/>
              </a:rPr>
              <a:t>В чем проявился художественный вымысел автора произведения?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6"/>
    </mc:Choice>
    <mc:Fallback xmlns="">
      <p:transition spd="slow" advTm="173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17405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6600" y="5805264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Проверь себя!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14162"/>
            <a:ext cx="7931224" cy="49120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Ответы на вопросы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502920" indent="-457200" algn="just">
              <a:buAutoNum type="arabicParenR"/>
            </a:pPr>
            <a:r>
              <a:rPr lang="ru-RU" dirty="0">
                <a:latin typeface="Arial" pitchFamily="34" charset="0"/>
                <a:cs typeface="Arial" pitchFamily="34" charset="0"/>
              </a:rPr>
              <a:t>«Алиса в стране чудес» Л. Кэрролла является литературной (авторской)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сказкой.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502920" indent="-457200" algn="just">
              <a:buAutoNum type="arabicParenR"/>
            </a:pPr>
            <a:r>
              <a:rPr lang="ru-RU" dirty="0">
                <a:latin typeface="Arial" pitchFamily="34" charset="0"/>
                <a:cs typeface="Arial" pitchFamily="34" charset="0"/>
              </a:rPr>
              <a:t> Художественный вымысел в данном отрывке из сказки выражен в образе говорящего Кролика и в волшебных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предметах.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0"/>
    </mc:Choice>
    <mc:Fallback xmlns="">
      <p:transition spd="slow" advTm="280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47708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217878" y="384104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2891D5-ADB3-4F04-9C6E-B41C7E3388B1}"/>
              </a:ext>
            </a:extLst>
          </p:cNvPr>
          <p:cNvSpPr/>
          <p:nvPr/>
        </p:nvSpPr>
        <p:spPr>
          <a:xfrm>
            <a:off x="324488" y="1346960"/>
            <a:ext cx="859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125850"/>
            <a:ext cx="79921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Глаголы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русском языке имеют три времени: настоящее, прошедшее и будущее.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Будущее время используется: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простой форме, например: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Айнур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u="sng" dirty="0" smtClean="0">
                <a:latin typeface="Arial" pitchFamily="34" charset="0"/>
                <a:cs typeface="Arial" pitchFamily="34" charset="0"/>
              </a:rPr>
              <a:t>пойдет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в школу</a:t>
            </a:r>
          </a:p>
          <a:p>
            <a:pPr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2) в сложной форме, которая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образуется по схеме: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глагол быть + инфинитив глагола </a:t>
            </a:r>
          </a:p>
          <a:p>
            <a:pPr algn="just"/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Айнур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u="sng" dirty="0">
                <a:latin typeface="Arial" pitchFamily="34" charset="0"/>
                <a:cs typeface="Arial" pitchFamily="34" charset="0"/>
              </a:rPr>
              <a:t>будет ходить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 школу.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42"/>
    </mc:Choice>
    <mc:Fallback xmlns="">
      <p:transition spd="slow" advTm="531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6512" y="-85434"/>
            <a:ext cx="922463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48264" y="5877272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123728" y="298231"/>
            <a:ext cx="5400600" cy="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Практическое </a:t>
            </a:r>
            <a:r>
              <a:rPr lang="ru-RU" sz="2800" b="1" dirty="0" smtClean="0">
                <a:solidFill>
                  <a:schemeClr val="bg1"/>
                </a:solidFill>
              </a:rPr>
              <a:t>задание №2 </a:t>
            </a:r>
            <a:r>
              <a:rPr lang="ru-RU" sz="2800" b="1" dirty="0">
                <a:solidFill>
                  <a:schemeClr val="bg1"/>
                </a:solidFill>
              </a:rPr>
              <a:t>№1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315" y="1291672"/>
            <a:ext cx="8232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Прочитайте отрывок  из сказки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Л. Кэрролла «Алиса в стране чудес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 и найдите в нем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  два глагола: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неопределенной форме 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форме прошедшего времени 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форме будущего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18547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8"/>
    </mc:Choice>
    <mc:Fallback xmlns="">
      <p:transition spd="slow" advTm="320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4340" y="139510"/>
            <a:ext cx="922463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58123"/>
            <a:ext cx="80783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Кролик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очень скоро заметил Алису, которая бродила вокруг, и сердито окликнул ее: «Как, Мэри Энн? Ты зачем здесь? Тотчас марш домой и принеси мне перчатки и веер! Живо!» И Алиса так испугалась, что сразу кинулась, куда ей было указано, даже не пытаясь объяснить ошибку…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«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Он принял меня за свою горничную, - проговаривала она на бегу. Вот удивится, когда узнает, кто я такая! Все равно, отнесу ему перчатки и веер, если только найду, конечно!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эту минуту она увидела чистенький домик. На двери была прибита медная дощечка, начищенная до блеска, а на дощечке было написано: «Б. КРОЛИК».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Алиса без стука вошла и побежала по лестнице наверх. Она очень боялась встретить настоящую Мэри-Энн. Конечно, та просто выгнала бы ее из дому, и она не смогла бы тогда отнести Кролику веер и перчатки.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725" y="560654"/>
            <a:ext cx="3541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Текст для анализа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8"/>
    </mc:Choice>
    <mc:Fallback xmlns="">
      <p:transition spd="slow" advTm="3202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369</Words>
  <Application>Microsoft Office PowerPoint</Application>
  <PresentationFormat>Экран (4:3)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146</cp:revision>
  <dcterms:created xsi:type="dcterms:W3CDTF">2020-07-18T05:19:20Z</dcterms:created>
  <dcterms:modified xsi:type="dcterms:W3CDTF">2024-12-06T16:03:50Z</dcterms:modified>
</cp:coreProperties>
</file>