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72" r:id="rId4"/>
    <p:sldId id="277" r:id="rId5"/>
    <p:sldId id="276" r:id="rId6"/>
    <p:sldId id="279" r:id="rId7"/>
    <p:sldId id="280" r:id="rId8"/>
    <p:sldId id="282" r:id="rId9"/>
    <p:sldId id="283" r:id="rId10"/>
    <p:sldId id="288" r:id="rId11"/>
    <p:sldId id="289" r:id="rId12"/>
    <p:sldId id="268" r:id="rId13"/>
    <p:sldId id="269" r:id="rId14"/>
    <p:sldId id="28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840" autoAdjust="0"/>
  </p:normalViewPr>
  <p:slideViewPr>
    <p:cSldViewPr>
      <p:cViewPr varScale="1">
        <p:scale>
          <a:sx n="82" d="100"/>
          <a:sy n="82" d="100"/>
        </p:scale>
        <p:origin x="147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71349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28409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28409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8442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54585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54585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90745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71606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50907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04186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04186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28409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28409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28409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05212" y="2852936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</a:rPr>
              <a:t>Н.Н. Носов  «Фантазёры» </a:t>
            </a:r>
            <a:endParaRPr lang="kk-KZ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Clr>
                <a:srgbClr val="000000"/>
              </a:buClr>
            </a:pPr>
            <a:r>
              <a:rPr lang="kk-KZ" sz="2000" b="1" dirty="0">
                <a:solidFill>
                  <a:schemeClr val="accent1">
                    <a:lumMod val="75000"/>
                  </a:schemeClr>
                </a:solidFill>
              </a:rPr>
              <a:t>(второй урок)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Clr>
                <a:srgbClr val="000000"/>
              </a:buClr>
            </a:pPr>
            <a:endParaRPr lang="kk-KZ" altLang="ru-RU" sz="2000" b="1" dirty="0"/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0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49"/>
    </mc:Choice>
    <mc:Fallback xmlns="">
      <p:transition spd="slow" advTm="2054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64340" y="0"/>
            <a:ext cx="9224630" cy="68693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300004" y="1158123"/>
            <a:ext cx="8276668" cy="511818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E7EC7F0-E6CA-42F5-831C-87FBD38258C4}"/>
              </a:ext>
            </a:extLst>
          </p:cNvPr>
          <p:cNvSpPr/>
          <p:nvPr/>
        </p:nvSpPr>
        <p:spPr>
          <a:xfrm>
            <a:off x="3065991" y="925794"/>
            <a:ext cx="248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x-none" sz="20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51" y="1318248"/>
            <a:ext cx="83899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1) Тут 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пришел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соседский Игорь и 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сел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рядом на скамеечке. Он 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слушал,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слушал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Мишутку и Стасика, потом говорит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- Вот врут-то! И вам не стыдно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- А чего стыдно? Мы же никого не обманываем, - 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сказал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Стасик. - Просто выдумываем, будто сказки рассказываем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- Сказки! - презрительно 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фыркнул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Игорь. - 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Нашли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занятие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!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- А ты думаешь, легко выдумывать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!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- Чего проще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!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- Ну, выдумай чего-нибудь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- Сейчас... - 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сказал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Игорь. - Пожалуйста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Мишутка и Стасик 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обрадовались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приготовились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слушать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- Сейчас, - 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повторил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Игорь. - Э-э-э... гм...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кхм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... э-э-э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...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7153" y="5538479"/>
            <a:ext cx="7858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2) В диалоге ребята используют разговорный стиль речи. </a:t>
            </a:r>
          </a:p>
        </p:txBody>
      </p:sp>
    </p:spTree>
    <p:extLst>
      <p:ext uri="{BB962C8B-B14F-4D97-AF65-F5344CB8AC3E}">
        <p14:creationId xmlns:p14="http://schemas.microsoft.com/office/powerpoint/2010/main" val="194843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28"/>
    </mc:Choice>
    <mc:Fallback xmlns="">
      <p:transition spd="slow" advTm="320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36512" y="-85434"/>
            <a:ext cx="922463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48264" y="5877272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2123728" y="298231"/>
            <a:ext cx="5400600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chemeClr val="bg1"/>
                </a:solidFill>
              </a:rPr>
              <a:t>Практическое </a:t>
            </a:r>
            <a:r>
              <a:rPr lang="ru-RU" sz="2800" b="1" dirty="0" smtClean="0">
                <a:solidFill>
                  <a:schemeClr val="bg1"/>
                </a:solidFill>
              </a:rPr>
              <a:t>задание  №2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04" y="1158123"/>
            <a:ext cx="8276668" cy="511818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E7EC7F0-E6CA-42F5-831C-87FBD38258C4}"/>
              </a:ext>
            </a:extLst>
          </p:cNvPr>
          <p:cNvSpPr/>
          <p:nvPr/>
        </p:nvSpPr>
        <p:spPr>
          <a:xfrm>
            <a:off x="3065991" y="925794"/>
            <a:ext cx="248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x-none" sz="20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2315" y="1291672"/>
            <a:ext cx="8232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044700"/>
            <a:ext cx="62826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Образуйте 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формы будущего времени глаголов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14686" y="1669941"/>
            <a:ext cx="1859292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Позвонить  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Взять 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Прочитать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Заплетать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Отъехать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1669941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Позвоню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Возьму 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Прочитаю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Заплету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Отъеду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28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28"/>
    </mc:Choice>
    <mc:Fallback xmlns="">
      <p:transition spd="slow" advTm="320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3362713" y="423316"/>
            <a:ext cx="2151250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8E3D591-86B4-4376-A966-1885CD79370A}"/>
              </a:ext>
            </a:extLst>
          </p:cNvPr>
          <p:cNvSpPr/>
          <p:nvPr/>
        </p:nvSpPr>
        <p:spPr>
          <a:xfrm>
            <a:off x="537573" y="1844824"/>
            <a:ext cx="48265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Мне было интересно,...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Для меня было новым: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Мне понравился урок тем, что...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Мне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было трудно...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008" y="1268760"/>
            <a:ext cx="3450661" cy="437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45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55"/>
    </mc:Choice>
    <mc:Fallback xmlns="">
      <p:transition spd="slow" advTm="2055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19713"/>
            <a:ext cx="9235631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799642" y="339090"/>
            <a:ext cx="3615305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12854B7-F7EE-4933-8ACC-7CAF6319E0DF}"/>
              </a:ext>
            </a:extLst>
          </p:cNvPr>
          <p:cNvSpPr/>
          <p:nvPr/>
        </p:nvSpPr>
        <p:spPr>
          <a:xfrm>
            <a:off x="543039" y="1775553"/>
            <a:ext cx="76403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2920" indent="-457200" algn="just">
              <a:buAutoNum type="arabicParenR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Войдите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на портал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BilimLand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kz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получите информацию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данной  теме урока.</a:t>
            </a:r>
          </a:p>
          <a:p>
            <a:pPr marL="502920" indent="-457200" algn="just">
              <a:buAutoNum type="arabicParenR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502920" indent="-457200" algn="just">
              <a:buAutoNum type="arabicParenR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Выполнить упражнение 456 на странице 71.</a:t>
            </a:r>
          </a:p>
        </p:txBody>
      </p:sp>
      <p:pic>
        <p:nvPicPr>
          <p:cNvPr id="12" name="Picture 4" descr="Картинки по запросу скачать картинку книги бесплатно">
            <a:extLst>
              <a:ext uri="{FF2B5EF4-FFF2-40B4-BE49-F238E27FC236}">
                <a16:creationId xmlns:a16="http://schemas.microsoft.com/office/drawing/2014/main" id="{0CA82C89-3274-4965-BC09-494E173FD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41" y="4123794"/>
            <a:ext cx="2250875" cy="158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84"/>
    </mc:Choice>
    <mc:Fallback xmlns="">
      <p:transition spd="slow" advTm="1008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21009" y="0"/>
            <a:ext cx="9235631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087414" y="5877272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471413" y="339090"/>
            <a:ext cx="4271767" cy="64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95" y="1556792"/>
            <a:ext cx="7975600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472" y="98633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b="1" dirty="0" smtClean="0">
                <a:solidFill>
                  <a:schemeClr val="tx2">
                    <a:lumMod val="75000"/>
                  </a:schemeClr>
                </a:solidFill>
              </a:rPr>
              <a:t>Баршаға қолжетімді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сапалы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б</a:t>
            </a:r>
            <a:r>
              <a:rPr lang="kk-KZ" b="1" dirty="0" smtClean="0">
                <a:solidFill>
                  <a:schemeClr val="tx2">
                    <a:lumMod val="75000"/>
                  </a:schemeClr>
                </a:solidFill>
              </a:rPr>
              <a:t>ілім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87847" y="5773906"/>
            <a:ext cx="4687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chemeClr val="tx2">
                    <a:lumMod val="75000"/>
                  </a:schemeClr>
                </a:solidFill>
              </a:rPr>
              <a:t>Качественное образование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, доступное всем!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6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84"/>
    </mc:Choice>
    <mc:Fallback xmlns="">
      <p:transition spd="slow" advTm="1008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Прямоугольник 15"/>
          <p:cNvSpPr/>
          <p:nvPr/>
        </p:nvSpPr>
        <p:spPr>
          <a:xfrm>
            <a:off x="1203450" y="1268760"/>
            <a:ext cx="703593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400" b="1" dirty="0">
                <a:latin typeface="Arial" pitchFamily="34" charset="0"/>
                <a:cs typeface="Arial" pitchFamily="34" charset="0"/>
              </a:rPr>
              <a:t>Цели </a:t>
            </a:r>
            <a:r>
              <a:rPr lang="kk-KZ" sz="2400" b="1" dirty="0" smtClean="0">
                <a:latin typeface="Arial" pitchFamily="34" charset="0"/>
                <a:cs typeface="Arial" pitchFamily="34" charset="0"/>
              </a:rPr>
              <a:t>урока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:</a:t>
            </a:r>
            <a:endParaRPr lang="kk-KZ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оздавать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высказывание (описание, повествование) на основе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иллюстраций;</a:t>
            </a:r>
          </a:p>
          <a:p>
            <a:pPr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>
                <a:latin typeface="Arial" pitchFamily="34" charset="0"/>
                <a:ea typeface="Times New Roman"/>
                <a:cs typeface="Arial" pitchFamily="34" charset="0"/>
              </a:rPr>
              <a:t>выделять </a:t>
            </a:r>
            <a:r>
              <a:rPr lang="ru-RU" sz="2400" dirty="0" smtClean="0">
                <a:latin typeface="Arial" pitchFamily="34" charset="0"/>
                <a:ea typeface="Times New Roman"/>
                <a:cs typeface="Arial" pitchFamily="34" charset="0"/>
              </a:rPr>
              <a:t>глаголы  </a:t>
            </a:r>
            <a:r>
              <a:rPr lang="ru-RU" sz="2400" dirty="0">
                <a:latin typeface="Arial" pitchFamily="34" charset="0"/>
                <a:ea typeface="Times New Roman"/>
                <a:cs typeface="Arial" pitchFamily="34" charset="0"/>
              </a:rPr>
              <a:t>в тексте  в нужных </a:t>
            </a:r>
            <a:r>
              <a:rPr lang="ru-RU" sz="2400" dirty="0" smtClean="0">
                <a:latin typeface="Arial" pitchFamily="34" charset="0"/>
                <a:ea typeface="Times New Roman"/>
                <a:cs typeface="Arial" pitchFamily="34" charset="0"/>
              </a:rPr>
              <a:t>формах;</a:t>
            </a:r>
          </a:p>
          <a:p>
            <a:pPr algn="just"/>
            <a:endParaRPr lang="ru-RU" sz="2400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/>
            <a:r>
              <a:rPr lang="ru-RU" sz="2400" dirty="0" smtClean="0">
                <a:latin typeface="Arial" pitchFamily="34" charset="0"/>
                <a:ea typeface="Times New Roman"/>
                <a:cs typeface="Arial" pitchFamily="34" charset="0"/>
              </a:rPr>
              <a:t>- извлекать </a:t>
            </a:r>
            <a:r>
              <a:rPr lang="ru-RU" sz="2400" dirty="0">
                <a:latin typeface="Arial" pitchFamily="34" charset="0"/>
                <a:ea typeface="Times New Roman"/>
                <a:cs typeface="Arial" pitchFamily="34" charset="0"/>
              </a:rPr>
              <a:t>необходимую информацию по предложенной теме из различных </a:t>
            </a:r>
            <a:r>
              <a:rPr lang="ru-RU" sz="2400" dirty="0" smtClean="0">
                <a:latin typeface="Arial" pitchFamily="34" charset="0"/>
                <a:ea typeface="Times New Roman"/>
                <a:cs typeface="Arial" pitchFamily="34" charset="0"/>
              </a:rPr>
              <a:t>источников.</a:t>
            </a:r>
          </a:p>
          <a:p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6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44"/>
    </mc:Choice>
    <mc:Fallback xmlns="">
      <p:transition spd="slow" advTm="2474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108520" y="-57102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2395947" y="384104"/>
            <a:ext cx="4352109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kk-KZ" altLang="ru-RU" sz="2800" b="1" dirty="0" smtClean="0">
                <a:solidFill>
                  <a:prstClr val="white"/>
                </a:solidFill>
              </a:rPr>
              <a:t>Тематический</a:t>
            </a:r>
            <a:r>
              <a:rPr lang="kk-KZ" altLang="ru-RU" sz="2800" b="1" dirty="0" smtClean="0">
                <a:solidFill>
                  <a:prstClr val="white"/>
                </a:solidFill>
                <a:latin typeface="Century Gothic" pitchFamily="34" charset="0"/>
              </a:rPr>
              <a:t> словарь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cxnSp>
        <p:nvCxnSpPr>
          <p:cNvPr id="1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10"/>
          <p:cNvSpPr/>
          <p:nvPr/>
        </p:nvSpPr>
        <p:spPr>
          <a:xfrm>
            <a:off x="673327" y="980728"/>
            <a:ext cx="751772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kk-KZ" sz="28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kk-KZ" sz="2800" i="1" smtClean="0">
                <a:latin typeface="Arial" pitchFamily="34" charset="0"/>
                <a:cs typeface="Arial" pitchFamily="34" charset="0"/>
              </a:rPr>
              <a:t>Выдумывать </a:t>
            </a:r>
            <a:r>
              <a:rPr lang="kk-KZ" sz="2800" i="1" dirty="0" smtClean="0">
                <a:latin typeface="Arial" pitchFamily="34" charset="0"/>
                <a:cs typeface="Arial" pitchFamily="34" charset="0"/>
              </a:rPr>
              <a:t>– армандау</a:t>
            </a:r>
          </a:p>
          <a:p>
            <a:pPr algn="just"/>
            <a:r>
              <a:rPr lang="kk-KZ" sz="2800" i="1" dirty="0" smtClean="0">
                <a:latin typeface="Arial" pitchFamily="34" charset="0"/>
                <a:cs typeface="Arial" pitchFamily="34" charset="0"/>
              </a:rPr>
              <a:t>Обманывать - алдау</a:t>
            </a:r>
          </a:p>
          <a:p>
            <a:pPr algn="just"/>
            <a:r>
              <a:rPr lang="kk-KZ" sz="2800" i="1" dirty="0" smtClean="0">
                <a:latin typeface="Arial" pitchFamily="34" charset="0"/>
                <a:cs typeface="Arial" pitchFamily="34" charset="0"/>
              </a:rPr>
              <a:t>Враньё  – өтірік</a:t>
            </a:r>
            <a:endParaRPr lang="kk-KZ" sz="2800" i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kk-KZ" sz="2800" i="1" dirty="0" smtClean="0">
                <a:latin typeface="Arial" pitchFamily="34" charset="0"/>
                <a:cs typeface="Arial" pitchFamily="34" charset="0"/>
              </a:rPr>
              <a:t>Лгун – өтірікші</a:t>
            </a:r>
          </a:p>
          <a:p>
            <a:pPr algn="just"/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Польза – </a:t>
            </a:r>
            <a:r>
              <a:rPr lang="ru-RU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пайда</a:t>
            </a:r>
            <a:endParaRPr lang="ru-RU" sz="2800" i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800" i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" indent="0" algn="just">
              <a:buNone/>
            </a:pPr>
            <a:r>
              <a:rPr lang="ru-RU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Фантазировать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- выдумывать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что-нибудь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неправдоподобное, невозможное).</a:t>
            </a:r>
          </a:p>
          <a:p>
            <a:pPr marL="45720" indent="0" algn="just"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kk-KZ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86"/>
    </mc:Choice>
    <mc:Fallback xmlns="">
      <p:transition spd="slow" advTm="2818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4118" y="889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1796427" y="463638"/>
            <a:ext cx="4872316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solidFill>
                  <a:schemeClr val="bg1"/>
                </a:solidFill>
              </a:rPr>
              <a:t>Работа с иллюстрациями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DE77DE-25EC-4E3F-A480-D81C8DE76EAE}"/>
              </a:ext>
            </a:extLst>
          </p:cNvPr>
          <p:cNvSpPr/>
          <p:nvPr/>
        </p:nvSpPr>
        <p:spPr>
          <a:xfrm>
            <a:off x="755576" y="1289953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2FD9C56-A532-4F4A-9AA6-35AFC5337A01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3DFC412-965D-454C-A877-D093A81B0306}"/>
              </a:ext>
            </a:extLst>
          </p:cNvPr>
          <p:cNvSpPr/>
          <p:nvPr/>
        </p:nvSpPr>
        <p:spPr>
          <a:xfrm>
            <a:off x="448369" y="1302372"/>
            <a:ext cx="7930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</a:t>
            </a:r>
            <a:endParaRPr 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151879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3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263233" y="1105287"/>
            <a:ext cx="84209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Какие иллюстрации можно сделать по рассказу Игоря из произведения  Н. Носова «Фантазёры»? Дайте словесное описание каждого рисунка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15" y="1902763"/>
            <a:ext cx="2740354" cy="2154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1" name="Picture 2" descr="Рассказ Фантазёры - Носов Н.Н. Рассказы для детей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779" y="1902764"/>
            <a:ext cx="2685703" cy="2185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453" y="4221088"/>
            <a:ext cx="2740354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4" name="Picture 11" descr="Фантазеры носов основная мысль. Н.Носов &quot;Фантазеры&quot;. Диалог героев - способ  раскрытия их характеров. Другие пересказы и отзывы для читательского  дневник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52" y="4221088"/>
            <a:ext cx="270510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56370"/>
            <a:ext cx="2628900" cy="2201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15" y="4221088"/>
            <a:ext cx="2740354" cy="2099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7173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61"/>
    </mc:Choice>
    <mc:Fallback xmlns="">
      <p:transition spd="slow" advTm="112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21719" y="0"/>
            <a:ext cx="9188797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061079" y="5949280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334681" y="384104"/>
            <a:ext cx="7891044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 smtClean="0">
                <a:solidFill>
                  <a:schemeClr val="bg1"/>
                </a:solidFill>
              </a:rPr>
              <a:t>Посмотрите видео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C0B2BE4-D653-4DC2-849A-6508B1ACA6E6}"/>
              </a:ext>
            </a:extLst>
          </p:cNvPr>
          <p:cNvSpPr/>
          <p:nvPr/>
        </p:nvSpPr>
        <p:spPr>
          <a:xfrm>
            <a:off x="819636" y="2060848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Ответьте на вопросы: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835698" y="2780928"/>
            <a:ext cx="7560840" cy="2548880"/>
          </a:xfrm>
        </p:spPr>
        <p:txBody>
          <a:bodyPr>
            <a:normAutofit fontScale="77500" lnSpcReduction="20000"/>
          </a:bodyPr>
          <a:lstStyle/>
          <a:p>
            <a:pPr marL="45720" indent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1) О </a:t>
            </a:r>
            <a:r>
              <a:rPr lang="ru-RU" dirty="0">
                <a:latin typeface="Arial" pitchFamily="34" charset="0"/>
                <a:cs typeface="Arial" pitchFamily="34" charset="0"/>
              </a:rPr>
              <a:t>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акой пользе вранья рассказал Игорь? Можно ли назвать его фантазёром?</a:t>
            </a:r>
          </a:p>
          <a:p>
            <a:pPr marL="45720" indent="0" algn="just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45720" indent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2) Почему ребята не захотели сидеть с </a:t>
            </a:r>
            <a:r>
              <a:rPr lang="ru-RU" dirty="0">
                <a:latin typeface="Arial" pitchFamily="34" charset="0"/>
                <a:cs typeface="Arial" pitchFamily="34" charset="0"/>
              </a:rPr>
              <a:t>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горем на лавочке?</a:t>
            </a:r>
          </a:p>
          <a:p>
            <a:pPr marL="45720" indent="0" algn="just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45720" indent="0"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3) Что значит слово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брехун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?  Каким синонимом его можно заменить?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9636" y="1379149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Ссылка на отрывок  из фильма «Фантазёры»: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https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://www.youtube.com/watch?v=kpOQuSqueZg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55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96"/>
    </mc:Choice>
    <mc:Fallback xmlns="">
      <p:transition spd="slow" advTm="173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117405"/>
            <a:ext cx="9188797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086600" y="5805264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300004" y="260648"/>
            <a:ext cx="7891044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Проверьте себя!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214162"/>
            <a:ext cx="7931224" cy="491200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Ответы на вопросы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45720" indent="0"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1) Игорь рассказал ребятам о вранье, которое приносит пользу только ему. Игоря нельзя назвать фантазёром, так как он обманывает своих близких.</a:t>
            </a:r>
          </a:p>
          <a:p>
            <a:pPr marL="45720" indent="0" algn="just"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45720" indent="0"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2) Ребята не захотели сидеть с Игорем на лавочке, так как он обманул маму и обидел сестренку.</a:t>
            </a:r>
          </a:p>
          <a:p>
            <a:pPr marL="45720" indent="0" algn="just"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45720" indent="0"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3) Слово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брехун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это человек, который врёт, чтобы достичь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выгодных ему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целей. </a:t>
            </a:r>
          </a:p>
          <a:p>
            <a:pPr marL="45720" indent="0" algn="just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Синонимы к  слову </a:t>
            </a:r>
            <a:r>
              <a:rPr lang="ru-RU" sz="2400" i="1" dirty="0" err="1" smtClean="0">
                <a:latin typeface="Arial" pitchFamily="34" charset="0"/>
                <a:cs typeface="Arial" pitchFamily="34" charset="0"/>
              </a:rPr>
              <a:t>брехун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– лгун, врун.</a:t>
            </a:r>
          </a:p>
          <a:p>
            <a:pPr marL="560070" indent="-514350" algn="just">
              <a:buAutoNum type="arabicParenR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31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10"/>
    </mc:Choice>
    <mc:Fallback xmlns="">
      <p:transition spd="slow" advTm="28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43408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047708" y="5949280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2217878" y="384104"/>
            <a:ext cx="4708524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04" y="1158123"/>
            <a:ext cx="8276668" cy="511818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92891D5-ADB3-4F04-9C6E-B41C7E3388B1}"/>
              </a:ext>
            </a:extLst>
          </p:cNvPr>
          <p:cNvSpPr/>
          <p:nvPr/>
        </p:nvSpPr>
        <p:spPr>
          <a:xfrm>
            <a:off x="324488" y="1346960"/>
            <a:ext cx="8590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E7EC7F0-E6CA-42F5-831C-87FBD38258C4}"/>
              </a:ext>
            </a:extLst>
          </p:cNvPr>
          <p:cNvSpPr/>
          <p:nvPr/>
        </p:nvSpPr>
        <p:spPr>
          <a:xfrm>
            <a:off x="3065991" y="925794"/>
            <a:ext cx="248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x-none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7" y="1125850"/>
            <a:ext cx="799210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русском языке существует три времени глаголов:</a:t>
            </a:r>
          </a:p>
          <a:p>
            <a:pPr algn="just"/>
            <a:r>
              <a:rPr lang="ru-RU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прошедшее время,</a:t>
            </a:r>
          </a:p>
          <a:p>
            <a:pPr algn="just"/>
            <a:r>
              <a:rPr lang="ru-RU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настоящее время,</a:t>
            </a:r>
          </a:p>
          <a:p>
            <a:pPr algn="just"/>
            <a:r>
              <a:rPr lang="ru-RU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будущее время</a:t>
            </a:r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Глаголы настоящего времени отвечают на вопросы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что делает? что делают?</a:t>
            </a:r>
          </a:p>
          <a:p>
            <a:pPr algn="just"/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Глаголы прошедшего времени отвечают на вопросы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что делал?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ч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то сделал? </a:t>
            </a:r>
          </a:p>
          <a:p>
            <a:pPr algn="just"/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Глаголы будущего времени отвечают на вопросы что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будет делать?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или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что сделает?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50776" y="402574"/>
            <a:ext cx="67556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Повторение пройденного материала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9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142"/>
    </mc:Choice>
    <mc:Fallback xmlns="">
      <p:transition spd="slow" advTm="5314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36512" y="-85434"/>
            <a:ext cx="922463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48264" y="5877272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2123728" y="298231"/>
            <a:ext cx="5400600" cy="94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chemeClr val="bg1"/>
                </a:solidFill>
              </a:rPr>
              <a:t>Практическое </a:t>
            </a:r>
            <a:r>
              <a:rPr lang="ru-RU" sz="2800" b="1" dirty="0" smtClean="0">
                <a:solidFill>
                  <a:schemeClr val="bg1"/>
                </a:solidFill>
              </a:rPr>
              <a:t>задание №1 </a:t>
            </a:r>
            <a:r>
              <a:rPr lang="ru-RU" sz="2800" b="1" dirty="0">
                <a:solidFill>
                  <a:schemeClr val="bg1"/>
                </a:solidFill>
              </a:rPr>
              <a:t>№1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04" y="1158123"/>
            <a:ext cx="8276668" cy="511818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E7EC7F0-E6CA-42F5-831C-87FBD38258C4}"/>
              </a:ext>
            </a:extLst>
          </p:cNvPr>
          <p:cNvSpPr/>
          <p:nvPr/>
        </p:nvSpPr>
        <p:spPr>
          <a:xfrm>
            <a:off x="3065991" y="925794"/>
            <a:ext cx="248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x-none" sz="20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2315" y="1291672"/>
            <a:ext cx="82324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1) Прочитайте отрывок  из рассказа Н. Носова «Фантазёры» и найдите в нем  глаголы в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форме прошедшего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времени.</a:t>
            </a: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2) Какой стиль речи используют ребята в диалоге?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76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28"/>
    </mc:Choice>
    <mc:Fallback xmlns="">
      <p:transition spd="slow" advTm="3202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64340" y="139510"/>
            <a:ext cx="922463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300004" y="1158123"/>
            <a:ext cx="8276668" cy="511818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E7EC7F0-E6CA-42F5-831C-87FBD38258C4}"/>
              </a:ext>
            </a:extLst>
          </p:cNvPr>
          <p:cNvSpPr/>
          <p:nvPr/>
        </p:nvSpPr>
        <p:spPr>
          <a:xfrm>
            <a:off x="3065991" y="925794"/>
            <a:ext cx="248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x-none" sz="20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0004" y="1151879"/>
            <a:ext cx="83899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Тут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пришел соседский Игорь и сел рядом на скамеечке. Он слушал, слушал Мишутку и Стасика, потом говорит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- Вот врут-то! И вам не стыдно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- А чего стыдно? Мы же никого не обманываем, - сказал Стасик. - Просто выдумываем, будто сказки рассказываем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- Сказки! - презрительно фыркнул Игорь. - Нашли занятие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!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- А ты думаешь, легко выдумывать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!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- Чего проще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!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- Ну, выдумай чего-нибудь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- Сейчас... - сказал Игорь. - Пожалуйста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Мишутка и Стасик обрадовались и приготовились слушать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- Сейчас, - повторил Игорь. - Э-э-э... гм...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кхм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... э-э-э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...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- Ну, что ты все "э" да "э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"!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- Сейчас! Дайте подумать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dirty="0">
                <a:latin typeface="Arial" pitchFamily="34" charset="0"/>
                <a:cs typeface="Arial" pitchFamily="34" charset="0"/>
              </a:rPr>
              <a:t>- Ну, думай, думай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!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67725" y="560654"/>
            <a:ext cx="35412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Текст для анализа 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75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28"/>
    </mc:Choice>
    <mc:Fallback xmlns="">
      <p:transition spd="slow" advTm="32028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708</Words>
  <Application>Microsoft Office PowerPoint</Application>
  <PresentationFormat>Экран (4:3)</PresentationFormat>
  <Paragraphs>141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199</cp:revision>
  <dcterms:created xsi:type="dcterms:W3CDTF">2020-07-18T05:19:20Z</dcterms:created>
  <dcterms:modified xsi:type="dcterms:W3CDTF">2024-12-06T16:05:53Z</dcterms:modified>
</cp:coreProperties>
</file>