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4.jpeg" ContentType="image/jpeg"/>
  <Override PartName="/ppt/media/image2.png" ContentType="image/png"/>
  <Override PartName="/ppt/media/image3.png" ContentType="image/png"/>
  <Override PartName="/ppt/media/image5.jpeg" ContentType="image/jpeg"/>
  <Override PartName="/ppt/media/image6.png" ContentType="image/png"/>
  <Override PartName="/ppt/media/image7.jpeg" ContentType="image/jpeg"/>
  <Override PartName="/ppt/media/image11.jpeg" ContentType="image/jpeg"/>
  <Override PartName="/ppt/media/image8.png" ContentType="image/png"/>
  <Override PartName="/ppt/media/image9.jpeg" ContentType="image/jpeg"/>
  <Override PartName="/ppt/media/image10.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772D30E-1C4C-40A9-9E99-E9838C995252}"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EE3CE3F6-B17C-4380-9F46-C5CD27AEF78B}"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0"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1"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 name="PlaceHolder 3"/>
          <p:cNvSpPr>
            <a:spLocks noGrp="1"/>
          </p:cNvSpPr>
          <p:nvPr>
            <p:ph type="dt" idx="1"/>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5" name="PlaceHolder 4"/>
          <p:cNvSpPr>
            <a:spLocks noGrp="1"/>
          </p:cNvSpPr>
          <p:nvPr>
            <p:ph type="ftr" idx="2"/>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6" name="PlaceHolder 5"/>
          <p:cNvSpPr>
            <a:spLocks noGrp="1"/>
          </p:cNvSpPr>
          <p:nvPr>
            <p:ph type="sldNum" idx="3"/>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DD2844F-1CD4-43BB-BF45-3B42E4C4A7EC}"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8" name="Скругленный прямоугольник 10"/>
          <p:cNvSpPr/>
          <p:nvPr/>
        </p:nvSpPr>
        <p:spPr>
          <a:xfrm>
            <a:off x="87480" y="69840"/>
            <a:ext cx="1201716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Прямоугольник 11"/>
          <p:cNvSpPr/>
          <p:nvPr/>
        </p:nvSpPr>
        <p:spPr>
          <a:xfrm>
            <a:off x="84240" y="1449360"/>
            <a:ext cx="12028320" cy="1527120"/>
          </a:xfrm>
          <a:prstGeom prst="rect">
            <a:avLst/>
          </a:prstGeom>
          <a:solidFill>
            <a:srgbClr val="a5b592"/>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Прямоугольник 12"/>
          <p:cNvSpPr/>
          <p:nvPr/>
        </p:nvSpPr>
        <p:spPr>
          <a:xfrm>
            <a:off x="84240" y="1397160"/>
            <a:ext cx="12028320" cy="120600"/>
          </a:xfrm>
          <a:prstGeom prst="rect">
            <a:avLst/>
          </a:prstGeom>
          <a:solidFill>
            <a:srgbClr val="cfd7c7"/>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Прямоугольник 14"/>
          <p:cNvSpPr/>
          <p:nvPr/>
        </p:nvSpPr>
        <p:spPr>
          <a:xfrm>
            <a:off x="84240" y="2976480"/>
            <a:ext cx="12028320" cy="111240"/>
          </a:xfrm>
          <a:prstGeom prst="rect">
            <a:avLst/>
          </a:prstGeom>
          <a:solidFill>
            <a:srgbClr val="9c85c0"/>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1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14" name="PlaceHolder 3"/>
          <p:cNvSpPr>
            <a:spLocks noGrp="1"/>
          </p:cNvSpPr>
          <p:nvPr>
            <p:ph type="dt" idx="4"/>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15" name="PlaceHolder 4"/>
          <p:cNvSpPr>
            <a:spLocks noGrp="1"/>
          </p:cNvSpPr>
          <p:nvPr>
            <p:ph type="ftr" idx="5"/>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6" name="PlaceHolder 5"/>
          <p:cNvSpPr>
            <a:spLocks noGrp="1"/>
          </p:cNvSpPr>
          <p:nvPr>
            <p:ph type="sldNum" idx="6"/>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21DE002-5ECC-4C08-9AE3-476DAE6C7FB4}"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1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nvGrpSpPr>
          <p:cNvPr id="18" name="Скругленный прямоугольник 10"/>
          <p:cNvGrpSpPr/>
          <p:nvPr/>
        </p:nvGrpSpPr>
        <p:grpSpPr>
          <a:xfrm>
            <a:off x="85680" y="66600"/>
            <a:ext cx="12026880" cy="6699240"/>
            <a:chOff x="85680" y="66600"/>
            <a:chExt cx="12026880" cy="6699240"/>
          </a:xfrm>
        </p:grpSpPr>
        <p:pic>
          <p:nvPicPr>
            <p:cNvPr id="19" name="Скругленный прямоугольник 10" descr=""/>
            <p:cNvPicPr/>
            <p:nvPr/>
          </p:nvPicPr>
          <p:blipFill>
            <a:blip r:embed="rId2"/>
            <a:stretch/>
          </p:blipFill>
          <p:spPr>
            <a:xfrm>
              <a:off x="85680" y="66600"/>
              <a:ext cx="12026880" cy="6699240"/>
            </a:xfrm>
            <a:prstGeom prst="rect">
              <a:avLst/>
            </a:prstGeom>
            <a:ln w="0">
              <a:noFill/>
            </a:ln>
          </p:spPr>
        </p:pic>
        <p:sp>
          <p:nvSpPr>
            <p:cNvPr id="20" name=""/>
            <p:cNvSpPr/>
            <p:nvPr/>
          </p:nvSpPr>
          <p:spPr>
            <a:xfrm>
              <a:off x="184320" y="166680"/>
              <a:ext cx="11823480" cy="6499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sp>
        <p:nvSpPr>
          <p:cNvPr id="21" name="Прямоугольник 11"/>
          <p:cNvSpPr/>
          <p:nvPr/>
        </p:nvSpPr>
        <p:spPr>
          <a:xfrm flipV="1">
            <a:off x="92160" y="2376000"/>
            <a:ext cx="12018960" cy="92160"/>
          </a:xfrm>
          <a:prstGeom prst="rect">
            <a:avLst/>
          </a:prstGeom>
          <a:solidFill>
            <a:srgbClr val="a5b592"/>
          </a:solidFill>
          <a:ln w="0">
            <a:noFill/>
          </a:ln>
        </p:spPr>
        <p:style>
          <a:lnRef idx="0"/>
          <a:fillRef idx="0"/>
          <a:effectRef idx="0"/>
          <a:fontRef idx="minor"/>
        </p:style>
        <p:txBody>
          <a:bodyPr lIns="90000" rIns="90000" tIns="45360" bIns="453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Прямоугольник 12"/>
          <p:cNvSpPr/>
          <p:nvPr/>
        </p:nvSpPr>
        <p:spPr>
          <a:xfrm>
            <a:off x="92160" y="2341440"/>
            <a:ext cx="1201896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3" name="Прямоугольник 14"/>
          <p:cNvSpPr/>
          <p:nvPr/>
        </p:nvSpPr>
        <p:spPr>
          <a:xfrm>
            <a:off x="90360" y="2468520"/>
            <a:ext cx="12020760" cy="46080"/>
          </a:xfrm>
          <a:prstGeom prst="rect">
            <a:avLst/>
          </a:prstGeom>
          <a:solidFill>
            <a:srgbClr val="9c85c0"/>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4"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25"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26" name="PlaceHolder 3"/>
          <p:cNvSpPr>
            <a:spLocks noGrp="1"/>
          </p:cNvSpPr>
          <p:nvPr>
            <p:ph type="dt" idx="7"/>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27" name="PlaceHolder 4"/>
          <p:cNvSpPr>
            <a:spLocks noGrp="1"/>
          </p:cNvSpPr>
          <p:nvPr>
            <p:ph type="ftr" idx="8"/>
          </p:nvPr>
        </p:nvSpPr>
        <p:spPr>
          <a:xfrm>
            <a:off x="1066320" y="6172200"/>
            <a:ext cx="533412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8" name="PlaceHolder 5"/>
          <p:cNvSpPr>
            <a:spLocks noGrp="1"/>
          </p:cNvSpPr>
          <p:nvPr>
            <p:ph type="sldNum" idx="9"/>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124FBBF-6487-436B-A7BB-6AD9593AC16C}"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29"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0"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1"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2" name="Скругленный прямоугольник 10"/>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35" name="PlaceHolder 3"/>
          <p:cNvSpPr>
            <a:spLocks noGrp="1"/>
          </p:cNvSpPr>
          <p:nvPr>
            <p:ph type="dt" idx="10"/>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36" name="PlaceHolder 4"/>
          <p:cNvSpPr>
            <a:spLocks noGrp="1"/>
          </p:cNvSpPr>
          <p:nvPr>
            <p:ph type="ftr" idx="11"/>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7" name="PlaceHolder 5"/>
          <p:cNvSpPr>
            <a:spLocks noGrp="1"/>
          </p:cNvSpPr>
          <p:nvPr>
            <p:ph type="sldNum" idx="12"/>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DBAF978-109D-46F0-AA36-46D9567F2E08}"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38"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9"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0" name="Прямоугольник 9"/>
          <p:cNvSpPr/>
          <p:nvPr/>
        </p:nvSpPr>
        <p:spPr>
          <a:xfrm flipV="1">
            <a:off x="90360" y="4682160"/>
            <a:ext cx="12009600" cy="91800"/>
          </a:xfrm>
          <a:prstGeom prst="rect">
            <a:avLst/>
          </a:prstGeom>
          <a:solidFill>
            <a:srgbClr val="a5b592"/>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1" name="Прямоугольник 10"/>
          <p:cNvSpPr/>
          <p:nvPr/>
        </p:nvSpPr>
        <p:spPr>
          <a:xfrm>
            <a:off x="92160" y="4649760"/>
            <a:ext cx="1200780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2" name="Прямоугольник 11"/>
          <p:cNvSpPr/>
          <p:nvPr/>
        </p:nvSpPr>
        <p:spPr>
          <a:xfrm>
            <a:off x="92160" y="4773600"/>
            <a:ext cx="12007800" cy="49320"/>
          </a:xfrm>
          <a:prstGeom prst="rect">
            <a:avLst/>
          </a:prstGeom>
          <a:solidFill>
            <a:srgbClr val="9c85c0"/>
          </a:solidFill>
          <a:ln w="0">
            <a:noFill/>
          </a:ln>
        </p:spPr>
        <p:style>
          <a:lnRef idx="0"/>
          <a:fillRef idx="0"/>
          <a:effectRef idx="0"/>
          <a:fontRef idx="minor"/>
        </p:style>
        <p:txBody>
          <a:bodyPr lIns="90000" rIns="90000" tIns="2520" bIns="25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4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5" name="PlaceHolder 3"/>
          <p:cNvSpPr>
            <a:spLocks noGrp="1"/>
          </p:cNvSpPr>
          <p:nvPr>
            <p:ph type="dt" idx="13"/>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46" name="PlaceHolder 4"/>
          <p:cNvSpPr>
            <a:spLocks noGrp="1"/>
          </p:cNvSpPr>
          <p:nvPr>
            <p:ph type="ftr" idx="14"/>
          </p:nvPr>
        </p:nvSpPr>
        <p:spPr>
          <a:xfrm>
            <a:off x="1218960" y="6172200"/>
            <a:ext cx="518148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7" name="PlaceHolder 5"/>
          <p:cNvSpPr>
            <a:spLocks noGrp="1"/>
          </p:cNvSpPr>
          <p:nvPr>
            <p:ph type="sldNum" idx="15"/>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68851D6-A6AC-48F3-BF9A-635F2BBBF261}"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Заголовок 1" descr=""/>
          <p:cNvPicPr/>
          <p:nvPr/>
        </p:nvPicPr>
        <p:blipFill>
          <a:blip r:embed="rId1"/>
          <a:stretch/>
        </p:blipFill>
        <p:spPr>
          <a:xfrm>
            <a:off x="237960" y="304920"/>
            <a:ext cx="10338120" cy="2609640"/>
          </a:xfrm>
          <a:prstGeom prst="rect">
            <a:avLst/>
          </a:prstGeom>
          <a:ln w="0">
            <a:noFill/>
          </a:ln>
        </p:spPr>
      </p:pic>
      <p:pic>
        <p:nvPicPr>
          <p:cNvPr id="49" name="Picture 10" descr="https://ds05.infourok.ru/uploads/ex/080a/0005d469-0a7c5ae6/hello_html_12fb586d.png"/>
          <p:cNvPicPr/>
          <p:nvPr/>
        </p:nvPicPr>
        <p:blipFill>
          <a:blip r:embed="rId2"/>
          <a:stretch/>
        </p:blipFill>
        <p:spPr>
          <a:xfrm>
            <a:off x="676440" y="3124080"/>
            <a:ext cx="2981160" cy="2981520"/>
          </a:xfrm>
          <a:prstGeom prst="rect">
            <a:avLst/>
          </a:prstGeom>
          <a:ln w="0">
            <a:noFill/>
          </a:ln>
        </p:spPr>
      </p:pic>
      <p:sp>
        <p:nvSpPr>
          <p:cNvPr id="50" name="Rectangle 12"/>
          <p:cNvSpPr/>
          <p:nvPr/>
        </p:nvSpPr>
        <p:spPr>
          <a:xfrm>
            <a:off x="4860000" y="-137160"/>
            <a:ext cx="2471760" cy="274680"/>
          </a:xfrm>
          <a:prstGeom prst="rect">
            <a:avLst/>
          </a:prstGeom>
          <a:solidFill>
            <a:srgbClr val="ffffff"/>
          </a:solid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pic>
        <p:nvPicPr>
          <p:cNvPr id="51" name="Picture 14" descr="http://kazaknews.kz/wp-content/uploads/2018/11/46294138_568810770221656_3285382679855366144_n.jpg"/>
          <p:cNvPicPr/>
          <p:nvPr/>
        </p:nvPicPr>
        <p:blipFill>
          <a:blip r:embed="rId3"/>
          <a:stretch/>
        </p:blipFill>
        <p:spPr>
          <a:xfrm>
            <a:off x="8004240" y="3344760"/>
            <a:ext cx="3700440" cy="2968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825120" y="20268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Төмендегі тапсырмаға жауап бер:</a:t>
            </a:r>
            <a:endParaRPr b="0" lang="ru-RU" sz="2800" strike="noStrike" u="none">
              <a:solidFill>
                <a:srgbClr val="444d26"/>
              </a:solidFill>
              <a:uFillTx/>
              <a:latin typeface="Calibri"/>
            </a:endParaRPr>
          </a:p>
        </p:txBody>
      </p:sp>
      <p:sp>
        <p:nvSpPr>
          <p:cNvPr id="73" name=""/>
          <p:cNvSpPr txBox="1"/>
          <p:nvPr/>
        </p:nvSpPr>
        <p:spPr>
          <a:xfrm>
            <a:off x="266760" y="674640"/>
            <a:ext cx="11507760" cy="4756320"/>
          </a:xfrm>
          <a:prstGeom prst="rect">
            <a:avLst/>
          </a:prstGeom>
          <a:noFill/>
          <a:ln w="0">
            <a:noFill/>
          </a:ln>
        </p:spPr>
        <p:txBody>
          <a:bodyPr anchor="t">
            <a:normAutofit/>
          </a:bodyPr>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1. Физикалық шамаларды суретпен сәйестендіріңіз.</a:t>
            </a:r>
            <a:endParaRPr b="0" lang="ru-RU" sz="16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2.Астына шаманың белгіленуі мен шама бірліктерін жазыңыз.</a:t>
            </a:r>
            <a:endParaRPr b="0" lang="ru-RU" sz="1600" strike="noStrike" u="none">
              <a:solidFill>
                <a:srgbClr val="000000"/>
              </a:solidFill>
              <a:uFillTx/>
              <a:latin typeface="Cambria"/>
            </a:endParaRPr>
          </a:p>
        </p:txBody>
      </p:sp>
      <p:sp>
        <p:nvSpPr>
          <p:cNvPr id="74" name="Прямоугольник 10"/>
          <p:cNvSpPr/>
          <p:nvPr/>
        </p:nvSpPr>
        <p:spPr>
          <a:xfrm>
            <a:off x="420840" y="4240080"/>
            <a:ext cx="8555040" cy="2562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-Физикалық шамаларды суретпен дұрыс сәйкестендіреді.</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-Шамалардың белгіленуі мен бірліктерін дұрыс жазады.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 “Бағдаршам”</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өте 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орташа</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pic>
        <p:nvPicPr>
          <p:cNvPr id="75" name="Picture 14" descr="https://ds05.infourok.ru/uploads/ex/0a45/0003dad4-abe6cd63/hello_html_m65966ea2.png"/>
          <p:cNvPicPr/>
          <p:nvPr/>
        </p:nvPicPr>
        <p:blipFill>
          <a:blip r:embed="rId1"/>
          <a:stretch/>
        </p:blipFill>
        <p:spPr>
          <a:xfrm>
            <a:off x="2104920" y="1359000"/>
            <a:ext cx="7728120" cy="2762280"/>
          </a:xfrm>
          <a:prstGeom prst="rect">
            <a:avLst/>
          </a:prstGeom>
          <a:ln w="0">
            <a:noFill/>
          </a:ln>
        </p:spPr>
      </p:pic>
      <p:sp>
        <p:nvSpPr>
          <p:cNvPr id="76" name="Овал 11"/>
          <p:cNvSpPr/>
          <p:nvPr/>
        </p:nvSpPr>
        <p:spPr>
          <a:xfrm>
            <a:off x="1533600" y="5275440"/>
            <a:ext cx="280800" cy="253800"/>
          </a:xfrm>
          <a:prstGeom prst="ellipse">
            <a:avLst/>
          </a:prstGeom>
          <a:solidFill>
            <a:srgbClr val="ff000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7" name="Овал 12"/>
          <p:cNvSpPr/>
          <p:nvPr/>
        </p:nvSpPr>
        <p:spPr>
          <a:xfrm>
            <a:off x="1504800" y="5570640"/>
            <a:ext cx="268560" cy="239760"/>
          </a:xfrm>
          <a:prstGeom prst="ellipse">
            <a:avLst/>
          </a:prstGeom>
          <a:solidFill>
            <a:srgbClr val="92d05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8" name="Овал 13"/>
          <p:cNvSpPr/>
          <p:nvPr/>
        </p:nvSpPr>
        <p:spPr>
          <a:xfrm>
            <a:off x="1463760" y="5865840"/>
            <a:ext cx="280800" cy="239760"/>
          </a:xfrm>
          <a:prstGeom prst="ellipse">
            <a:avLst/>
          </a:prstGeom>
          <a:solidFill>
            <a:srgbClr val="fdf69c"/>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Прямоугольник 3"/>
          <p:cNvSpPr/>
          <p:nvPr/>
        </p:nvSpPr>
        <p:spPr>
          <a:xfrm>
            <a:off x="839880" y="1198440"/>
            <a:ext cx="6095880" cy="3509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Жылдамдық өлшемдерін өсу ретімен графикке орналастыру қажет:</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500 дм/сағ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10 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дм/мин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20 км/сағ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см/с</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
        <p:nvSpPr>
          <p:cNvPr id="80" name="Прямоугольник 10"/>
          <p:cNvSpPr/>
          <p:nvPr/>
        </p:nvSpPr>
        <p:spPr>
          <a:xfrm>
            <a:off x="7667640" y="5697360"/>
            <a:ext cx="631800" cy="7318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1" name="Прямоугольник 11"/>
          <p:cNvSpPr/>
          <p:nvPr/>
        </p:nvSpPr>
        <p:spPr>
          <a:xfrm>
            <a:off x="8299440" y="5049720"/>
            <a:ext cx="760320" cy="13654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2" name="Прямоугольник 12"/>
          <p:cNvSpPr/>
          <p:nvPr/>
        </p:nvSpPr>
        <p:spPr>
          <a:xfrm>
            <a:off x="9074160" y="4276800"/>
            <a:ext cx="787320" cy="215244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3" name="Прямоугольник 13"/>
          <p:cNvSpPr/>
          <p:nvPr/>
        </p:nvSpPr>
        <p:spPr>
          <a:xfrm>
            <a:off x="9861480" y="3417840"/>
            <a:ext cx="801720" cy="301140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4" name="Прямоугольник 14"/>
          <p:cNvSpPr/>
          <p:nvPr/>
        </p:nvSpPr>
        <p:spPr>
          <a:xfrm>
            <a:off x="10677600" y="1884240"/>
            <a:ext cx="815760" cy="451656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5" name="Скругленный прямоугольник 15"/>
          <p:cNvSpPr/>
          <p:nvPr/>
        </p:nvSpPr>
        <p:spPr>
          <a:xfrm>
            <a:off x="7442280" y="4896000"/>
            <a:ext cx="689040" cy="5205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6" name="Скругленный прямоугольник 16"/>
          <p:cNvSpPr/>
          <p:nvPr/>
        </p:nvSpPr>
        <p:spPr>
          <a:xfrm>
            <a:off x="8229600" y="4332240"/>
            <a:ext cx="717480" cy="5637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7" name="Скругленный прямоугольник 19"/>
          <p:cNvSpPr/>
          <p:nvPr/>
        </p:nvSpPr>
        <p:spPr>
          <a:xfrm>
            <a:off x="9059760" y="3530520"/>
            <a:ext cx="717480" cy="52092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8" name="Скругленный прямоугольник 20"/>
          <p:cNvSpPr/>
          <p:nvPr/>
        </p:nvSpPr>
        <p:spPr>
          <a:xfrm>
            <a:off x="9917280" y="2743200"/>
            <a:ext cx="69048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9" name="Скругленный прямоугольник 21"/>
          <p:cNvSpPr/>
          <p:nvPr/>
        </p:nvSpPr>
        <p:spPr>
          <a:xfrm>
            <a:off x="10747440" y="1195560"/>
            <a:ext cx="80172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0" name="PlaceHolder 1"/>
          <p:cNvSpPr>
            <a:spLocks noGrp="1"/>
          </p:cNvSpPr>
          <p:nvPr>
            <p:ph type="title"/>
          </p:nvPr>
        </p:nvSpPr>
        <p:spPr>
          <a:xfrm>
            <a:off x="755280" y="62496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Орында:</a:t>
            </a:r>
            <a:endParaRPr b="0" lang="ru-RU" sz="2800" strike="noStrike" u="none">
              <a:solidFill>
                <a:srgbClr val="444d26"/>
              </a:solidFill>
              <a:uFillTx/>
              <a:latin typeface="Calibri"/>
            </a:endParaRPr>
          </a:p>
        </p:txBody>
      </p:sp>
      <p:sp>
        <p:nvSpPr>
          <p:cNvPr id="91" name="Прямоугольник 23"/>
          <p:cNvSpPr/>
          <p:nvPr/>
        </p:nvSpPr>
        <p:spPr>
          <a:xfrm>
            <a:off x="782640" y="4892760"/>
            <a:ext cx="6095880" cy="1739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Жылдамдық өлшемдерін өсу ретімен графикке орналастырады.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a:t>
            </a:r>
            <a:r>
              <a:rPr b="1" lang="kk-KZ" sz="1800" strike="noStrike" u="none">
                <a:solidFill>
                  <a:srgbClr val="000000"/>
                </a:solidFill>
                <a:uFillTx/>
                <a:latin typeface="Times New Roman"/>
                <a:ea typeface="Times New Roman"/>
              </a:rPr>
              <a:t>“Мадақтау</a:t>
            </a:r>
            <a:r>
              <a:rPr b="0" lang="kk-KZ" sz="1800" strike="noStrike" u="none">
                <a:solidFill>
                  <a:srgbClr val="000000"/>
                </a:solidFill>
                <a:uFillTx/>
                <a:latin typeface="Times New Roman"/>
                <a:ea typeface="Times New Roman"/>
              </a:rPr>
              <a:t>”  Барлығын орындаса- “Жарайсың”, қате жіберсе “Жақсы”, қате көп болса “Талпыну керек”</a:t>
            </a: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Picture 2" descr="https://ds04.infourok.ru/uploads/ex/00a9/00048100-f7082592/img27.jpg"/>
          <p:cNvPicPr/>
          <p:nvPr/>
        </p:nvPicPr>
        <p:blipFill>
          <a:blip r:embed="rId1"/>
          <a:stretch/>
        </p:blipFill>
        <p:spPr>
          <a:xfrm>
            <a:off x="787320" y="112680"/>
            <a:ext cx="9890280" cy="65548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4f6013"/>
                </a:solidFill>
                <a:uFillTx/>
                <a:latin typeface="Times New Roman"/>
                <a:ea typeface="Times New Roman"/>
              </a:rPr>
              <a:t>Оқу мақсаты:</a:t>
            </a:r>
            <a:endParaRPr b="0" lang="ru-RU" sz="4000" strike="noStrike" u="none">
              <a:solidFill>
                <a:srgbClr val="444d26"/>
              </a:solidFill>
              <a:uFillTx/>
              <a:latin typeface="Calibri"/>
            </a:endParaRPr>
          </a:p>
        </p:txBody>
      </p:sp>
      <p:sp>
        <p:nvSpPr>
          <p:cNvPr id="53" name=""/>
          <p:cNvSpPr txBox="1"/>
          <p:nvPr/>
        </p:nvSpPr>
        <p:spPr>
          <a:xfrm>
            <a:off x="1219320" y="1784160"/>
            <a:ext cx="10362960" cy="2098440"/>
          </a:xfrm>
          <a:prstGeom prst="rect">
            <a:avLst/>
          </a:prstGeom>
          <a:noFill/>
          <a:ln w="0">
            <a:noFill/>
          </a:ln>
        </p:spPr>
        <p:txBody>
          <a:bodyPr anchor="t">
            <a:normAutofit fontScale="92500" lnSpcReduction="9999"/>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6.1.4.1 Халықаралық бірліктер  жүйесінің өлшем бірліктерін пайдалану</a:t>
            </a:r>
            <a:endParaRPr b="0" lang="ru-RU" sz="36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6.1.5.1 алынған деректерді графикалық түрде көрсету</a:t>
            </a: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1064880" y="260280"/>
            <a:ext cx="10363320" cy="541440"/>
          </a:xfrm>
          <a:prstGeom prst="rect">
            <a:avLst/>
          </a:prstGeom>
          <a:noFill/>
          <a:ln w="0">
            <a:noFill/>
          </a:ln>
        </p:spPr>
        <p:txBody>
          <a:bodyPr lIns="91440" rIns="91440" tIns="45720" bIns="9144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4f6013"/>
                </a:solidFill>
                <a:uFillTx/>
                <a:latin typeface="Calibri"/>
              </a:rPr>
              <a:t>Мағынаны тану</a:t>
            </a:r>
            <a:endParaRPr b="0" lang="ru-RU" sz="3600" strike="noStrike" u="none">
              <a:solidFill>
                <a:srgbClr val="444d26"/>
              </a:solidFill>
              <a:uFillTx/>
              <a:latin typeface="Calibri"/>
            </a:endParaRPr>
          </a:p>
        </p:txBody>
      </p:sp>
      <p:sp>
        <p:nvSpPr>
          <p:cNvPr id="55" name=""/>
          <p:cNvSpPr txBox="1"/>
          <p:nvPr/>
        </p:nvSpPr>
        <p:spPr>
          <a:xfrm>
            <a:off x="266760" y="830160"/>
            <a:ext cx="11648880" cy="581040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Ежелден ұзындық пен салмақты адамдар өз дене мүшелерімен өлшеген: қолын қаншалықты соза алады, иығына қанша жүк көтере алады және т.б. қолданған. Адамның ең алғашқы өлшеу құралдары да сол себепті оның қолдары мен аяқтары болды. Бұл өте ыңғайлы да, өйткені аяқ-қолың қашанда өзіңмен бірге ғой.</a:t>
            </a: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br>
              <a:rPr sz="2000"/>
            </a:br>
            <a:r>
              <a:rPr b="0" lang="ru-RU" sz="2000" strike="noStrike" u="none">
                <a:solidFill>
                  <a:srgbClr val="000000"/>
                </a:solidFill>
                <a:uFillTx/>
                <a:latin typeface="Times New Roman"/>
                <a:ea typeface="Times New Roman"/>
              </a:rPr>
              <a:t>   </a:t>
            </a:r>
            <a:endParaRPr b="0" lang="ru-RU" sz="2000" strike="noStrike" u="none">
              <a:solidFill>
                <a:srgbClr val="000000"/>
              </a:solidFill>
              <a:uFillTx/>
              <a:latin typeface="Cambria"/>
            </a:endParaRPr>
          </a:p>
        </p:txBody>
      </p:sp>
      <p:pic>
        <p:nvPicPr>
          <p:cNvPr id="56" name="Picture 14" descr="http://kazaknews.kz/wp-content/uploads/2018/11/46294138_568810770221656_3285382679855366144_n.jpg"/>
          <p:cNvPicPr/>
          <p:nvPr/>
        </p:nvPicPr>
        <p:blipFill>
          <a:blip r:embed="rId1"/>
          <a:stretch/>
        </p:blipFill>
        <p:spPr>
          <a:xfrm>
            <a:off x="463680" y="3432240"/>
            <a:ext cx="3933720" cy="3154320"/>
          </a:xfrm>
          <a:prstGeom prst="rect">
            <a:avLst/>
          </a:prstGeom>
          <a:ln w="0">
            <a:noFill/>
          </a:ln>
        </p:spPr>
      </p:pic>
      <p:pic>
        <p:nvPicPr>
          <p:cNvPr id="57" name="Picture 7" descr="https://www.6alash.kz/uploads/images/20190906130051101.jpg"/>
          <p:cNvPicPr/>
          <p:nvPr/>
        </p:nvPicPr>
        <p:blipFill>
          <a:blip r:embed="rId2"/>
          <a:stretch/>
        </p:blipFill>
        <p:spPr>
          <a:xfrm>
            <a:off x="4778280" y="2025720"/>
            <a:ext cx="6096240" cy="4572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
          <p:cNvSpPr txBox="1"/>
          <p:nvPr/>
        </p:nvSpPr>
        <p:spPr>
          <a:xfrm>
            <a:off x="698040" y="504360"/>
            <a:ext cx="10363320" cy="585324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Түрлі халықтарда күрделі және шиеленіскен өлшем жүйесі қалыптасты. Әрқайсысы, тіптен ең кішкентай мемлекеттің өзі, әр қала өз өлшемдерімен өлшеді. Бұл құнды заттарды есептегенде  және әсіресе сауда жасауда үлкен қолайсыздық туғызды. </a:t>
            </a:r>
            <a:r>
              <a:rPr b="0" lang="en-US" sz="2800" strike="noStrike" u="none">
                <a:solidFill>
                  <a:srgbClr val="000000"/>
                </a:solidFill>
                <a:uFillTx/>
                <a:latin typeface="Times New Roman"/>
                <a:ea typeface="Times New Roman"/>
              </a:rPr>
              <a:t>XVIII </a:t>
            </a:r>
            <a:r>
              <a:rPr b="0" lang="ru-RU" sz="2800" strike="noStrike" u="none">
                <a:solidFill>
                  <a:srgbClr val="000000"/>
                </a:solidFill>
                <a:uFillTx/>
                <a:latin typeface="Times New Roman"/>
                <a:ea typeface="Times New Roman"/>
              </a:rPr>
              <a:t>ғасырда әртүрлі елдерде қолданылатын 400-дей өлшем түрлері болды. Өлшемдердің алуан түрлілігі сауда барысын қиындатып жібергендіктен,  әр мемлекет өз елі үшін бірыңғай өлшем түрін енгізе бастады.</a:t>
            </a:r>
            <a:endParaRPr b="0" lang="ru-RU" sz="28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     </a:t>
            </a:r>
            <a:r>
              <a:rPr b="0" lang="ru-RU" sz="2800" strike="noStrike" u="none">
                <a:solidFill>
                  <a:srgbClr val="000000"/>
                </a:solidFill>
                <a:uFillTx/>
                <a:latin typeface="Times New Roman"/>
                <a:ea typeface="Times New Roman"/>
              </a:rPr>
              <a:t>Қазіргі күні </a:t>
            </a:r>
            <a:r>
              <a:rPr b="0" lang="en-US" sz="2800" strike="noStrike" u="none">
                <a:solidFill>
                  <a:srgbClr val="000000"/>
                </a:solidFill>
                <a:uFillTx/>
                <a:latin typeface="Times New Roman"/>
                <a:ea typeface="Times New Roman"/>
              </a:rPr>
              <a:t>XIX </a:t>
            </a:r>
            <a:r>
              <a:rPr b="0" lang="ru-RU" sz="2800" strike="noStrike" u="none">
                <a:solidFill>
                  <a:srgbClr val="000000"/>
                </a:solidFill>
                <a:uFillTx/>
                <a:latin typeface="Times New Roman"/>
                <a:ea typeface="Times New Roman"/>
              </a:rPr>
              <a:t>ғасырдағы өлшемдер мен массаның алуан түрлілігінен есептеу немесе өлшеу жасағанда адамдардың  қалайша шатаспағандары таң қалдырады. 1960 жылы </a:t>
            </a:r>
            <a:r>
              <a:rPr b="1" lang="ru-RU" sz="2800" strike="noStrike" u="none">
                <a:solidFill>
                  <a:srgbClr val="000000"/>
                </a:solidFill>
                <a:uFillTx/>
                <a:latin typeface="Times New Roman"/>
                <a:ea typeface="Times New Roman"/>
              </a:rPr>
              <a:t>Халықаралық бірліктер жүйесі (СИ) қабылданды (кесте)</a:t>
            </a:r>
            <a:r>
              <a:rPr b="0" lang="ru-RU" sz="2800" strike="noStrike" u="none">
                <a:solidFill>
                  <a:srgbClr val="000000"/>
                </a:solidFill>
                <a:uFillTx/>
                <a:latin typeface="Times New Roman"/>
                <a:ea typeface="Times New Roman"/>
              </a:rPr>
              <a:t>.</a:t>
            </a:r>
            <a:endParaRPr b="0" lang="ru-RU" sz="28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
          <p:cNvSpPr txBox="1"/>
          <p:nvPr/>
        </p:nvSpPr>
        <p:spPr>
          <a:xfrm>
            <a:off x="909720" y="955800"/>
            <a:ext cx="10362960" cy="5278320"/>
          </a:xfrm>
          <a:prstGeom prst="rect">
            <a:avLst/>
          </a:prstGeom>
          <a:noFill/>
          <a:ln w="0">
            <a:noFill/>
          </a:ln>
        </p:spPr>
        <p:txBody>
          <a:bodyPr anchor="t">
            <a:normAutofit/>
          </a:bodyPr>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444d26"/>
                </a:solidFill>
                <a:uFillTx/>
                <a:latin typeface="Times New Roman"/>
                <a:ea typeface="Calibri"/>
              </a:rPr>
              <a:t>Қазақ халқының қандай ежелгі өлшем бірліктері бар?</a:t>
            </a: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9600" strike="noStrike" u="none">
                <a:solidFill>
                  <a:srgbClr val="92d050"/>
                </a:solidFill>
                <a:uFillTx/>
                <a:latin typeface="Times New Roman"/>
              </a:rPr>
              <a:t>???</a:t>
            </a:r>
            <a:endParaRPr b="0" lang="ru-RU" sz="9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Прямоугольник 3"/>
          <p:cNvSpPr/>
          <p:nvPr/>
        </p:nvSpPr>
        <p:spPr>
          <a:xfrm>
            <a:off x="295200" y="203040"/>
            <a:ext cx="7442280" cy="5593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900" strike="noStrike" u="none">
                <a:solidFill>
                  <a:srgbClr val="000000"/>
                </a:solidFill>
                <a:uFillTx/>
                <a:latin typeface="Times New Roman"/>
                <a:ea typeface="Times New Roman"/>
              </a:rPr>
              <a:t>Қазақ халқының ежелгі өлшемдері</a:t>
            </a: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900" strike="noStrike" u="none">
                <a:solidFill>
                  <a:srgbClr val="000000"/>
                </a:solidFill>
                <a:uFillTx/>
                <a:latin typeface="Times New Roman"/>
                <a:ea typeface="Times New Roman"/>
              </a:rPr>
              <a:t>     </a:t>
            </a:r>
            <a:r>
              <a:rPr b="0" lang="ru-RU" sz="1900" strike="noStrike" u="none">
                <a:solidFill>
                  <a:srgbClr val="000000"/>
                </a:solidFill>
                <a:uFillTx/>
                <a:latin typeface="Times New Roman"/>
                <a:ea typeface="Times New Roman"/>
              </a:rPr>
              <a:t>Масса өлшемі заттардың ауырлығын анықтау үшін қолданылады. Қазақтар ежелден кішігірім заттарды, азғантай ұзындықты қарыспен, қадаммен, саусақпен т.б. өлшеген.</a:t>
            </a:r>
            <a:br>
              <a:rPr sz="1900"/>
            </a:br>
            <a:r>
              <a:rPr b="0" lang="ru-RU" sz="1900" strike="noStrike" u="none">
                <a:solidFill>
                  <a:srgbClr val="000000"/>
                </a:solidFill>
                <a:uFillTx/>
                <a:latin typeface="Times New Roman"/>
                <a:ea typeface="Times New Roman"/>
              </a:rPr>
              <a:t>     ​Қазақ тілінде «ат шаптырым жер», «бие сауым уақыт», «бір елі» деген сияқты мезгіл, қашықтық және көлемді белгілейтін сөздер сақталған.</a:t>
            </a:r>
            <a:br>
              <a:rPr sz="1900"/>
            </a:br>
            <a:r>
              <a:rPr b="0" lang="ru-RU" sz="1900" strike="noStrike" u="none">
                <a:solidFill>
                  <a:srgbClr val="000000"/>
                </a:solidFill>
                <a:uFillTx/>
                <a:latin typeface="Times New Roman"/>
                <a:ea typeface="Times New Roman"/>
              </a:rPr>
              <a:t>     ​Қазақ халқы сұйықтық (қымыз, шұбат т.б.) мөлшерін өлшеу үшін көнек, жанторсық, торсық, мес, саба және т.б. теріден жасалған ыдыстарды пайдаланды. </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Қадам </a:t>
            </a:r>
            <a:r>
              <a:rPr b="0" lang="ru-RU" sz="1900" strike="noStrike" u="none">
                <a:solidFill>
                  <a:srgbClr val="000000"/>
                </a:solidFill>
                <a:uFillTx/>
                <a:latin typeface="Times New Roman"/>
                <a:ea typeface="Times New Roman"/>
              </a:rPr>
              <a:t>– адам аяғының адымына тең ұзындық өлшемі (60–70 см).</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Құлаш </a:t>
            </a:r>
            <a:r>
              <a:rPr b="0" lang="ru-RU" sz="1900" strike="noStrike" u="none">
                <a:solidFill>
                  <a:srgbClr val="000000"/>
                </a:solidFill>
                <a:uFillTx/>
                <a:latin typeface="Times New Roman"/>
                <a:ea typeface="Times New Roman"/>
              </a:rPr>
              <a:t>– иық деңгейінде екі жаққа жайылған екі қолдың саусақ ұштарына дейінгі мөлшерге тең ұзындық өлшемі. Құлаш саудада, тұрмыста, сондай-ақ салық төлеу кезінде есептесу үшін пайдаланылған.</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Қап </a:t>
            </a:r>
            <a:r>
              <a:rPr b="0" lang="ru-RU" sz="1900" strike="noStrike" u="none">
                <a:solidFill>
                  <a:srgbClr val="000000"/>
                </a:solidFill>
                <a:uFillTx/>
                <a:latin typeface="Times New Roman"/>
                <a:ea typeface="Times New Roman"/>
              </a:rPr>
              <a:t>– масса өлшемі. Бір қап Қазақстанның оңтүстігі мен Орталық Азияда 65–66 кг-ға, Қазақстанның басқа өңірлерінде 6 пұтқа (96 кг) тең. Астық массасын өлшеу үшін салық төлеу кезінде, саудада және өзара тауар алмасу кезінде есептесу үшін пайдаланылған.</a:t>
            </a:r>
            <a:endParaRPr b="0" lang="ru-RU" sz="1900" strike="noStrike" u="none">
              <a:solidFill>
                <a:srgbClr val="000000"/>
              </a:solidFill>
              <a:uFillTx/>
              <a:latin typeface="Arial"/>
            </a:endParaRPr>
          </a:p>
        </p:txBody>
      </p:sp>
      <p:pic>
        <p:nvPicPr>
          <p:cNvPr id="61" name="Picture 1" descr="https://opiqkz.blob.core.windows.net/kitcontent/535f4dd7-195a-48bd-9852-2031f0701a34/c36b6413-73e2-4fcc-b1fc-d97afdd33906/44e83702-c7b5-4750-a7cd-0f2d95baf0cf_m.png"/>
          <p:cNvPicPr/>
          <p:nvPr/>
        </p:nvPicPr>
        <p:blipFill>
          <a:blip r:embed="rId1"/>
          <a:stretch/>
        </p:blipFill>
        <p:spPr>
          <a:xfrm>
            <a:off x="7962840" y="287280"/>
            <a:ext cx="4022640" cy="3909960"/>
          </a:xfrm>
          <a:prstGeom prst="rect">
            <a:avLst/>
          </a:prstGeom>
          <a:ln w="0">
            <a:noFill/>
          </a:ln>
        </p:spPr>
      </p:pic>
      <p:sp>
        <p:nvSpPr>
          <p:cNvPr id="62" name="Rectangle 2"/>
          <p:cNvSpPr/>
          <p:nvPr/>
        </p:nvSpPr>
        <p:spPr>
          <a:xfrm flipV="1" rot="10800000">
            <a:off x="7948080" y="6291720"/>
            <a:ext cx="3994200" cy="27468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sp>
        <p:nvSpPr>
          <p:cNvPr id="63" name="Скругленный прямоугольник 6"/>
          <p:cNvSpPr/>
          <p:nvPr/>
        </p:nvSpPr>
        <p:spPr>
          <a:xfrm>
            <a:off x="8272440" y="4192560"/>
            <a:ext cx="3360600" cy="1941480"/>
          </a:xfrm>
          <a:prstGeom prst="roundRect">
            <a:avLst>
              <a:gd name="adj" fmla="val 16667"/>
            </a:avLst>
          </a:prstGeom>
          <a:solidFill>
            <a:srgbClr val="f8c891"/>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Пұт-тонна</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Қадақ- килограмм</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Шөкім-грамм</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
          <p:cNvSpPr txBox="1"/>
          <p:nvPr/>
        </p:nvSpPr>
        <p:spPr>
          <a:xfrm>
            <a:off x="684000" y="786960"/>
            <a:ext cx="11048760" cy="5303880"/>
          </a:xfrm>
          <a:prstGeom prst="rect">
            <a:avLst/>
          </a:prstGeom>
          <a:noFill/>
          <a:ln w="0">
            <a:noFill/>
          </a:ln>
        </p:spPr>
        <p:txBody>
          <a:bodyPr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Температураны, ұзындықты, жылдамдықты, күшті физикалық шамалар деп атайды.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Әр шаманың өз өлшем бірлігі бар.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1963 жылдан бастап Ресейде және басқа да елдерде Халықаралық бірліктер жүйесі қолданыла бастады.</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 </a:t>
            </a:r>
            <a:r>
              <a:rPr b="0" lang="kk-KZ" sz="2400" strike="noStrike" u="none">
                <a:solidFill>
                  <a:srgbClr val="000000"/>
                </a:solidFill>
                <a:uFillTx/>
                <a:latin typeface="Cambria"/>
              </a:rPr>
              <a:t>Физикалық шамалардың бірліктері негізгі және туынды бірліктер болып бөлінеді.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Негізгі бірліктер саны -7.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mbria"/>
            </a:endParaRPr>
          </a:p>
        </p:txBody>
      </p:sp>
      <p:pic>
        <p:nvPicPr>
          <p:cNvPr id="65" name="Picture 16" descr="https://ds03.infourok.ru/uploads/ex/10b0/0005f097-5d92a2a3/img1.jpg"/>
          <p:cNvPicPr/>
          <p:nvPr/>
        </p:nvPicPr>
        <p:blipFill>
          <a:blip r:embed="rId1"/>
          <a:stretch/>
        </p:blipFill>
        <p:spPr>
          <a:xfrm>
            <a:off x="6823080" y="3448080"/>
            <a:ext cx="4192560" cy="31449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Rectangle 7"/>
          <p:cNvSpPr/>
          <p:nvPr/>
        </p:nvSpPr>
        <p:spPr>
          <a:xfrm>
            <a:off x="3776040" y="562320"/>
            <a:ext cx="4640040" cy="825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500" strike="noStrike" u="none">
                <a:solidFill>
                  <a:srgbClr val="000000"/>
                </a:solidFill>
                <a:uFillTx/>
                <a:latin typeface="Georgia"/>
                <a:ea typeface="Arial"/>
              </a:rPr>
              <a:t>ХАЛЫҚАРАЛЫҚ БІРЛІКТЕР ЖҮЙЕСІ (СИ)</a:t>
            </a:r>
            <a:br>
              <a:rPr sz="1500"/>
            </a:br>
            <a:r>
              <a:rPr b="1" lang="ru-RU" sz="1500" strike="noStrike" u="none">
                <a:solidFill>
                  <a:srgbClr val="000000"/>
                </a:solidFill>
                <a:uFillTx/>
                <a:latin typeface="Georgia"/>
                <a:ea typeface="Arial"/>
              </a:rPr>
              <a:t>​(үзінді)</a:t>
            </a:r>
            <a:endParaRPr b="0" lang="ru-RU" sz="1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Georgia"/>
                <a:ea typeface="Arial"/>
              </a:rPr>
              <a:t>  </a:t>
            </a:r>
            <a:endParaRPr b="0" lang="ru-RU" sz="1800" strike="noStrike" u="none">
              <a:solidFill>
                <a:srgbClr val="000000"/>
              </a:solidFill>
              <a:uFillTx/>
              <a:latin typeface="Arial"/>
            </a:endParaRPr>
          </a:p>
        </p:txBody>
      </p:sp>
      <p:pic>
        <p:nvPicPr>
          <p:cNvPr id="67" name="Picture 8" descr="https://opiqkz.blob.core.windows.net/kitcontent/535f4dd7-195a-48bd-9852-2031f0701a34/d6cd7edc-8538-4ce6-90ef-5c39d87de302/333612f2-61cb-4dd6-aa25-faa4f94f6d20_m.PNG"/>
          <p:cNvPicPr/>
          <p:nvPr/>
        </p:nvPicPr>
        <p:blipFill>
          <a:blip r:embed="rId1"/>
          <a:stretch/>
        </p:blipFill>
        <p:spPr>
          <a:xfrm>
            <a:off x="844560" y="1766880"/>
            <a:ext cx="10566360" cy="4014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Прямоугольник 3"/>
          <p:cNvSpPr/>
          <p:nvPr/>
        </p:nvSpPr>
        <p:spPr>
          <a:xfrm>
            <a:off x="463680" y="660240"/>
            <a:ext cx="1140912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Қазіргі кезде метрлік өлшем жүйесі дүниежүзі бойынша кең тараған өлшем. Халықаралық бірліктер жүйесі әлемнің 130-дан астам елінде қолданылады. Масса, ұзындық, арақашықтық және басқа параметрлер кестесі бір көрсеткішті басқа көрсеткішке оңай ауыстыруға мүмкіндік береді. Белгілі бір себептермен бұл жүйеге өтпеген, өз параметрлерін қолдануды жалғастырып келе жатқан елдер – АҚШ, Мьянма мен Либерия. Америка ғылыми өндіріс саласында СИ жүйесін қолданады. Қалған барлық жерде америкалық параметрлер қолданылады.</a:t>
            </a:r>
            <a:endParaRPr b="0" lang="ru-RU" sz="1800" strike="noStrike" u="none">
              <a:solidFill>
                <a:srgbClr val="000000"/>
              </a:solidFill>
              <a:uFillTx/>
              <a:latin typeface="Arial"/>
            </a:endParaRPr>
          </a:p>
        </p:txBody>
      </p:sp>
      <p:sp>
        <p:nvSpPr>
          <p:cNvPr id="69" name="Прямоугольник 4"/>
          <p:cNvSpPr/>
          <p:nvPr/>
        </p:nvSpPr>
        <p:spPr>
          <a:xfrm>
            <a:off x="2316240" y="222120"/>
            <a:ext cx="75312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Елдердің халықаралық бірліктер жүйесін (СИ) пайдалануға көшуі</a:t>
            </a:r>
            <a:endParaRPr b="0" lang="ru-RU" sz="1800" strike="noStrike" u="none">
              <a:solidFill>
                <a:srgbClr val="000000"/>
              </a:solidFill>
              <a:uFillTx/>
              <a:latin typeface="Arial"/>
            </a:endParaRPr>
          </a:p>
        </p:txBody>
      </p:sp>
      <p:pic>
        <p:nvPicPr>
          <p:cNvPr id="70" name="Picture 1" descr="https://opiqkz.blob.core.windows.net/kitcontent/535f4dd7-195a-48bd-9852-2031f0701a34/dc4a6fb5-5643-4a6d-a9c7-8d604696a939/3e78520f-c806-4bc7-98d2-831849e69d9f_m.jpg"/>
          <p:cNvPicPr/>
          <p:nvPr/>
        </p:nvPicPr>
        <p:blipFill>
          <a:blip r:embed="rId1"/>
          <a:stretch/>
        </p:blipFill>
        <p:spPr>
          <a:xfrm>
            <a:off x="5600880" y="2568600"/>
            <a:ext cx="5715000" cy="2886120"/>
          </a:xfrm>
          <a:prstGeom prst="rect">
            <a:avLst/>
          </a:prstGeom>
          <a:ln w="0">
            <a:noFill/>
          </a:ln>
        </p:spPr>
      </p:pic>
      <p:sp>
        <p:nvSpPr>
          <p:cNvPr id="71" name="Rectangle 2"/>
          <p:cNvSpPr/>
          <p:nvPr/>
        </p:nvSpPr>
        <p:spPr>
          <a:xfrm>
            <a:off x="674640" y="5995440"/>
            <a:ext cx="10650600" cy="54900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Метрлік жүйеге өту уақыты. СИ жүйесін негізгі немесе жалғыз жүйе ретінде қабылдамаған елдер</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(Либерия, Мьянма, АҚШ) қара түспен белгіленген.</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2018-07-07T21:44:19Z</dcterms:created>
  <dc:creator>ПК</dc:creator>
  <dc:description/>
  <dc:language>ru-RU</dc:language>
  <cp:lastModifiedBy>Huawei</cp:lastModifiedBy>
  <dcterms:modified xsi:type="dcterms:W3CDTF">2024-10-30T19:43:33Z</dcterms:modified>
  <cp:revision>78</cp:revision>
  <dc:subject/>
  <dc:title>Презентация PowerPoint</dc:title>
</cp:coreProperties>
</file>