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png" ContentType="image/png"/>
  <Override PartName="/ppt/media/image5.jpeg" ContentType="image/jpeg"/>
  <Override PartName="/ppt/media/image6.jpeg" ContentType="image/jpeg"/>
  <Override PartName="/ppt/media/image7.png" ContentType="image/png"/>
  <Override PartName="/ppt/media/image3.jpeg" ContentType="image/jpeg"/>
  <Override PartName="/ppt/media/image8.jpeg" ContentType="image/jpe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8.xml.rels" ContentType="application/vnd.openxmlformats-package.relationships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1520" cy="400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55280" y="5078160"/>
            <a:ext cx="6046920" cy="48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7960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dt" idx="4"/>
          </p:nvPr>
        </p:nvSpPr>
        <p:spPr>
          <a:xfrm>
            <a:off x="4277880" y="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0" y="10156680"/>
            <a:ext cx="327960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4277880" y="1015668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  <a:ea typeface="Arial Unicode MS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D96E1473-0A66-4693-AD52-6B3BA1BC4A1F}" type="slidenum"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  <a:ea typeface="Arial Unicode MS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6"/>
          <p:cNvSpPr/>
          <p:nvPr/>
        </p:nvSpPr>
        <p:spPr>
          <a:xfrm>
            <a:off x="4278240" y="10156680"/>
            <a:ext cx="3279960" cy="5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43B83E8A-9D86-417C-BFFC-632BEB97FE34}" type="slidenum"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  <a:ea typeface="Arial Unicode MS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3320" cy="4008240"/>
          </a:xfrm>
          <a:prstGeom prst="rect">
            <a:avLst/>
          </a:prstGeom>
          <a:ln w="0">
            <a:noFill/>
          </a:ln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2D734EC-1358-4040-B9F0-A21E1C626EB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Arial"/>
              </a:rPr>
              <a:t>9.4.17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95BF4C00-39E0-4375-AD83-D4BFF2752AE4}" type="slidenum">
              <a:rPr b="0" lang="ru-RU" sz="12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6;p1"/>
          <p:cNvSpPr/>
          <p:nvPr/>
        </p:nvSpPr>
        <p:spPr>
          <a:xfrm>
            <a:off x="1127160" y="2708280"/>
            <a:ext cx="9648720" cy="386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ahoma"/>
                <a:ea typeface="Tahoma"/>
              </a:rPr>
              <a:t> </a:t>
            </a:r>
            <a:r>
              <a:rPr b="1" lang="kk-KZ" sz="2800" strike="noStrike" u="none">
                <a:solidFill>
                  <a:srgbClr val="002060"/>
                </a:solidFill>
                <a:uFillTx/>
                <a:latin typeface="Tahoma"/>
                <a:ea typeface="Tahoma"/>
              </a:rPr>
              <a:t>Тақырыбы:  </a:t>
            </a:r>
            <a:r>
              <a:rPr b="0" lang="kk-KZ" sz="2800" strike="noStrike" u="none">
                <a:solidFill>
                  <a:srgbClr val="002060"/>
                </a:solidFill>
                <a:uFillTx/>
                <a:latin typeface="Tahoma"/>
                <a:ea typeface="Tahoma"/>
              </a:rPr>
              <a:t>Тірі табиғаттағы үдерістер. Жасуша компоненттерін анықтау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ahoma"/>
                <a:ea typeface="Tahoma"/>
              </a:rPr>
              <a:t>6-сынып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" name="Google Shape;77;p1"/>
          <p:cNvCxnSpPr/>
          <p:nvPr/>
        </p:nvCxnSpPr>
        <p:spPr>
          <a:xfrm>
            <a:off x="2711160" y="5013000"/>
            <a:ext cx="694116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14" name="Google Shape;78;p1"/>
          <p:cNvCxnSpPr/>
          <p:nvPr/>
        </p:nvCxnSpPr>
        <p:spPr>
          <a:xfrm>
            <a:off x="2782440" y="5084280"/>
            <a:ext cx="67143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2239640" cy="6759720"/>
          </a:xfrm>
          <a:prstGeom prst="rect">
            <a:avLst/>
          </a:prstGeom>
          <a:ln w="0">
            <a:noFill/>
          </a:ln>
        </p:spPr>
      </p:pic>
      <p:sp>
        <p:nvSpPr>
          <p:cNvPr id="76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871C1D1D-46A4-46B3-BC0E-A1B180E8CED4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7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8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9" name="TextBox 10"/>
          <p:cNvSpPr/>
          <p:nvPr/>
        </p:nvSpPr>
        <p:spPr>
          <a:xfrm>
            <a:off x="2495520" y="404640"/>
            <a:ext cx="5977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Цитоплазма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TextBox 12"/>
          <p:cNvSpPr/>
          <p:nvPr/>
        </p:nvSpPr>
        <p:spPr>
          <a:xfrm>
            <a:off x="6810480" y="1428840"/>
            <a:ext cx="507204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i="1" lang="kk-KZ" sz="1800" strike="noStrike" u="none">
                <a:solidFill>
                  <a:srgbClr val="000000"/>
                </a:solidFill>
                <a:uFillTx/>
                <a:latin typeface="Arial"/>
              </a:rPr>
              <a:t>Цитоплазма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жасуша қабықшасы (мембрана) мен ядро арасын толтырып тұратын тұтқыр сұйықтық, яғни ішкі ортасы. Цитоплазмада ядро, жасушаның басқа ұсақ бөлшектері мен құрылымдары болады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81" name="Группа 13"/>
          <p:cNvGrpSpPr/>
          <p:nvPr/>
        </p:nvGrpSpPr>
        <p:grpSpPr>
          <a:xfrm>
            <a:off x="71280" y="1955880"/>
            <a:ext cx="6739200" cy="3402000"/>
            <a:chOff x="71280" y="1955880"/>
            <a:chExt cx="6739200" cy="3402000"/>
          </a:xfrm>
        </p:grpSpPr>
        <p:sp>
          <p:nvSpPr>
            <p:cNvPr id="82" name="Овал 14"/>
            <p:cNvSpPr/>
            <p:nvPr/>
          </p:nvSpPr>
          <p:spPr>
            <a:xfrm>
              <a:off x="71280" y="1955880"/>
              <a:ext cx="3838680" cy="3402000"/>
            </a:xfrm>
            <a:prstGeom prst="ellipse">
              <a:avLst/>
            </a:prstGeom>
            <a:solidFill>
              <a:srgbClr val="b4c7e7"/>
            </a:solidFill>
            <a:ln w="12600">
              <a:solidFill>
                <a:srgbClr val="00b05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9280"/>
                  <a:tab algn="l" pos="898560"/>
                  <a:tab algn="l" pos="1347840"/>
                  <a:tab algn="l" pos="1797120"/>
                  <a:tab algn="l" pos="2246400"/>
                  <a:tab algn="l" pos="2695680"/>
                  <a:tab algn="l" pos="3144960"/>
                  <a:tab algn="l" pos="3594240"/>
                  <a:tab algn="l" pos="4043520"/>
                  <a:tab algn="l" pos="449280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3" name="Овал 15"/>
            <p:cNvSpPr/>
            <p:nvPr/>
          </p:nvSpPr>
          <p:spPr>
            <a:xfrm>
              <a:off x="1690560" y="3392640"/>
              <a:ext cx="739800" cy="718920"/>
            </a:xfrm>
            <a:prstGeom prst="ellipse">
              <a:avLst/>
            </a:prstGeom>
            <a:solidFill>
              <a:srgbClr val="ed7d31"/>
            </a:solidFill>
            <a:ln w="12600">
              <a:solidFill>
                <a:srgbClr val="ae5a2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9280"/>
                  <a:tab algn="l" pos="898560"/>
                  <a:tab algn="l" pos="1347840"/>
                  <a:tab algn="l" pos="1797120"/>
                  <a:tab algn="l" pos="2246400"/>
                  <a:tab algn="l" pos="2695680"/>
                  <a:tab algn="l" pos="3144960"/>
                  <a:tab algn="l" pos="3594240"/>
                  <a:tab algn="l" pos="4043520"/>
                  <a:tab algn="l" pos="449280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cxnSp>
          <p:nvCxnSpPr>
            <p:cNvPr id="84" name="Прямая со стрелкой 17"/>
            <p:cNvCxnSpPr/>
            <p:nvPr/>
          </p:nvCxnSpPr>
          <p:spPr>
            <a:xfrm flipH="1">
              <a:off x="3355560" y="2769120"/>
              <a:ext cx="2265840" cy="672120"/>
            </a:xfrm>
            <a:prstGeom prst="straightConnector1">
              <a:avLst/>
            </a:prstGeom>
            <a:ln w="6480">
              <a:solidFill>
                <a:srgbClr val="000000"/>
              </a:solidFill>
              <a:miter/>
              <a:tailEnd len="med" type="arrow" w="med"/>
            </a:ln>
          </p:spPr>
        </p:cxnSp>
        <p:sp>
          <p:nvSpPr>
            <p:cNvPr id="85" name="TextBox 20"/>
            <p:cNvSpPr/>
            <p:nvPr/>
          </p:nvSpPr>
          <p:spPr>
            <a:xfrm>
              <a:off x="4381560" y="2665440"/>
              <a:ext cx="2428920" cy="58176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449280"/>
                  <a:tab algn="l" pos="898560"/>
                  <a:tab algn="l" pos="1347840"/>
                  <a:tab algn="l" pos="1797120"/>
                  <a:tab algn="l" pos="2246400"/>
                  <a:tab algn="l" pos="2695680"/>
                  <a:tab algn="l" pos="3144960"/>
                  <a:tab algn="l" pos="3594240"/>
                  <a:tab algn="l" pos="4043520"/>
                  <a:tab algn="l" pos="449280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0" lang="kk-KZ" sz="3200" strike="noStrike" u="none">
                  <a:solidFill>
                    <a:srgbClr val="000000"/>
                  </a:solidFill>
                  <a:uFillTx/>
                  <a:latin typeface="Calibri"/>
                </a:rPr>
                <a:t>Цитоплазма </a:t>
              </a:r>
              <a:endParaRPr b="0" lang="ru-RU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7776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87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79B0DA74-1994-4863-A22F-40B2AF7434DF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8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9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0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TextBox 10"/>
          <p:cNvSpPr/>
          <p:nvPr/>
        </p:nvSpPr>
        <p:spPr>
          <a:xfrm>
            <a:off x="2495520" y="404640"/>
            <a:ext cx="5977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Arial"/>
              </a:rPr>
              <a:t>Жасуша қабықшасы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TextBox 11"/>
          <p:cNvSpPr/>
          <p:nvPr/>
        </p:nvSpPr>
        <p:spPr>
          <a:xfrm>
            <a:off x="8238960" y="1571760"/>
            <a:ext cx="357192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i="1" lang="kk-KZ" sz="1800" strike="noStrike" u="none">
                <a:solidFill>
                  <a:srgbClr val="000000"/>
                </a:solidFill>
                <a:uFillTx/>
                <a:latin typeface="Arial"/>
              </a:rPr>
              <a:t>Жасуша қабықшасы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– жасушаларды, олардың ядролары мен цитоплазмасындағы жарғақты органеллаларды шектеп тұратын жұқа қабықша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4" name="Группа 12"/>
          <p:cNvGrpSpPr/>
          <p:nvPr/>
        </p:nvGrpSpPr>
        <p:grpSpPr>
          <a:xfrm>
            <a:off x="380880" y="1571760"/>
            <a:ext cx="7139160" cy="4000320"/>
            <a:chOff x="380880" y="1571760"/>
            <a:chExt cx="7139160" cy="4000320"/>
          </a:xfrm>
        </p:grpSpPr>
        <p:sp>
          <p:nvSpPr>
            <p:cNvPr id="95" name="Овал 13"/>
            <p:cNvSpPr/>
            <p:nvPr/>
          </p:nvSpPr>
          <p:spPr>
            <a:xfrm>
              <a:off x="380880" y="2108160"/>
              <a:ext cx="4114800" cy="3463920"/>
            </a:xfrm>
            <a:prstGeom prst="ellipse">
              <a:avLst/>
            </a:prstGeom>
            <a:solidFill>
              <a:srgbClr val="b4c7e7"/>
            </a:solidFill>
            <a:ln w="12600">
              <a:solidFill>
                <a:srgbClr val="00b05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9280"/>
                  <a:tab algn="l" pos="898560"/>
                  <a:tab algn="l" pos="1347840"/>
                  <a:tab algn="l" pos="1797120"/>
                  <a:tab algn="l" pos="2246400"/>
                  <a:tab algn="l" pos="2695680"/>
                  <a:tab algn="l" pos="3144960"/>
                  <a:tab algn="l" pos="3594240"/>
                  <a:tab algn="l" pos="4043520"/>
                  <a:tab algn="l" pos="449280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6" name="Овал 14"/>
            <p:cNvSpPr/>
            <p:nvPr/>
          </p:nvSpPr>
          <p:spPr>
            <a:xfrm>
              <a:off x="2116080" y="3571920"/>
              <a:ext cx="793800" cy="731520"/>
            </a:xfrm>
            <a:prstGeom prst="ellipse">
              <a:avLst/>
            </a:prstGeom>
            <a:solidFill>
              <a:srgbClr val="ed7d31"/>
            </a:solidFill>
            <a:ln w="12600">
              <a:solidFill>
                <a:srgbClr val="ae5a2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9280"/>
                  <a:tab algn="l" pos="898560"/>
                  <a:tab algn="l" pos="1347840"/>
                  <a:tab algn="l" pos="1797120"/>
                  <a:tab algn="l" pos="2246400"/>
                  <a:tab algn="l" pos="2695680"/>
                  <a:tab algn="l" pos="3144960"/>
                  <a:tab algn="l" pos="3594240"/>
                  <a:tab algn="l" pos="4043520"/>
                  <a:tab algn="l" pos="449280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cxnSp>
          <p:nvCxnSpPr>
            <p:cNvPr id="97" name="Прямая со стрелкой 15"/>
            <p:cNvCxnSpPr/>
            <p:nvPr/>
          </p:nvCxnSpPr>
          <p:spPr>
            <a:xfrm flipH="1">
              <a:off x="3752280" y="1862640"/>
              <a:ext cx="1735920" cy="635400"/>
            </a:xfrm>
            <a:prstGeom prst="straightConnector1">
              <a:avLst/>
            </a:prstGeom>
            <a:ln w="6480">
              <a:solidFill>
                <a:srgbClr val="000000"/>
              </a:solidFill>
              <a:miter/>
              <a:tailEnd len="med" type="arrow" w="med"/>
            </a:ln>
          </p:spPr>
        </p:cxnSp>
        <p:sp>
          <p:nvSpPr>
            <p:cNvPr id="98" name="TextBox 18"/>
            <p:cNvSpPr/>
            <p:nvPr/>
          </p:nvSpPr>
          <p:spPr>
            <a:xfrm>
              <a:off x="4495680" y="1571760"/>
              <a:ext cx="3024360" cy="106956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449280"/>
                  <a:tab algn="l" pos="898560"/>
                  <a:tab algn="l" pos="1347840"/>
                  <a:tab algn="l" pos="1797120"/>
                  <a:tab algn="l" pos="2246400"/>
                  <a:tab algn="l" pos="2695680"/>
                  <a:tab algn="l" pos="3144960"/>
                  <a:tab algn="l" pos="3594240"/>
                  <a:tab algn="l" pos="4043520"/>
                  <a:tab algn="l" pos="449280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0" lang="kk-KZ" sz="3200" strike="noStrike" u="none">
                  <a:solidFill>
                    <a:srgbClr val="000000"/>
                  </a:solidFill>
                  <a:uFillTx/>
                  <a:latin typeface="Calibri"/>
                </a:rPr>
                <a:t>Жасуша қабықшасы</a:t>
              </a:r>
              <a:endParaRPr b="0" lang="ru-RU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100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51B0AE7E-E935-4E9F-8ED3-F75198B196DC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1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2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3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TextBox 4"/>
          <p:cNvSpPr/>
          <p:nvPr/>
        </p:nvSpPr>
        <p:spPr>
          <a:xfrm>
            <a:off x="2279520" y="357120"/>
            <a:ext cx="7559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Жасуша құрамбөліктері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6" name="Прямая со стрелкой 14"/>
          <p:cNvCxnSpPr/>
          <p:nvPr/>
        </p:nvCxnSpPr>
        <p:spPr>
          <a:xfrm flipH="1">
            <a:off x="2380680" y="1071720"/>
            <a:ext cx="3429720" cy="786240"/>
          </a:xfrm>
          <a:prstGeom prst="straightConnector1">
            <a:avLst/>
          </a:prstGeom>
          <a:ln w="19080">
            <a:solidFill>
              <a:srgbClr val="4472c4"/>
            </a:solidFill>
            <a:miter/>
            <a:tailEnd len="med" type="arrow" w="med"/>
          </a:ln>
        </p:spPr>
      </p:cxnSp>
      <p:cxnSp>
        <p:nvCxnSpPr>
          <p:cNvPr id="107" name="Прямая со стрелкой 16"/>
          <p:cNvCxnSpPr/>
          <p:nvPr/>
        </p:nvCxnSpPr>
        <p:spPr>
          <a:xfrm>
            <a:off x="5881680" y="1071720"/>
            <a:ext cx="4215600" cy="714960"/>
          </a:xfrm>
          <a:prstGeom prst="straightConnector1">
            <a:avLst/>
          </a:prstGeom>
          <a:ln w="19080">
            <a:solidFill>
              <a:srgbClr val="4472c4"/>
            </a:solidFill>
            <a:miter/>
            <a:tailEnd len="med" type="arrow" w="med"/>
          </a:ln>
        </p:spPr>
      </p:cxnSp>
      <p:sp>
        <p:nvSpPr>
          <p:cNvPr id="108" name="Овал 17"/>
          <p:cNvSpPr/>
          <p:nvPr/>
        </p:nvSpPr>
        <p:spPr>
          <a:xfrm>
            <a:off x="309600" y="1928880"/>
            <a:ext cx="3786120" cy="107136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Тұрақты құрамбөліктер немесе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органоидтер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Овал 19"/>
          <p:cNvSpPr/>
          <p:nvPr/>
        </p:nvSpPr>
        <p:spPr>
          <a:xfrm>
            <a:off x="7953480" y="1928880"/>
            <a:ext cx="3786120" cy="107136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4472c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Тұрақсыз құрамбөліктер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0" name="Прямая со стрелкой 21"/>
          <p:cNvCxnSpPr/>
          <p:nvPr/>
        </p:nvCxnSpPr>
        <p:spPr>
          <a:xfrm flipH="1">
            <a:off x="2093040" y="3071880"/>
            <a:ext cx="2520" cy="358920"/>
          </a:xfrm>
          <a:prstGeom prst="straightConnector1">
            <a:avLst/>
          </a:prstGeom>
          <a:ln w="6480">
            <a:solidFill>
              <a:srgbClr val="5b9bd5"/>
            </a:solidFill>
            <a:miter/>
            <a:tailEnd len="med" type="arrow" w="med"/>
          </a:ln>
        </p:spPr>
      </p:cxnSp>
      <p:sp>
        <p:nvSpPr>
          <p:cNvPr id="111" name="Скругленный прямоугольник 22"/>
          <p:cNvSpPr/>
          <p:nvPr/>
        </p:nvSpPr>
        <p:spPr>
          <a:xfrm>
            <a:off x="380880" y="3500280"/>
            <a:ext cx="4000680" cy="17859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a5a5a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Жасушаның тұрақты құрамбөліктеріне арнайы маңызды қызмет атқаратын органоидтер жатады. Мысалы лизосома, гольджи жиынтығы,митохондрия, вакуоль және т.б.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2" name="Прямая со стрелкой 24"/>
          <p:cNvCxnSpPr/>
          <p:nvPr/>
        </p:nvCxnSpPr>
        <p:spPr>
          <a:xfrm flipH="1">
            <a:off x="9952920" y="2999880"/>
            <a:ext cx="1080" cy="358200"/>
          </a:xfrm>
          <a:prstGeom prst="straightConnector1">
            <a:avLst/>
          </a:prstGeom>
          <a:ln w="6480">
            <a:solidFill>
              <a:srgbClr val="5b9bd5"/>
            </a:solidFill>
            <a:miter/>
            <a:tailEnd len="med" type="arrow" w="med"/>
          </a:ln>
        </p:spPr>
      </p:cxnSp>
      <p:sp>
        <p:nvSpPr>
          <p:cNvPr id="113" name="Скругленный прямоугольник 27"/>
          <p:cNvSpPr/>
          <p:nvPr/>
        </p:nvSpPr>
        <p:spPr>
          <a:xfrm>
            <a:off x="8024760" y="3500280"/>
            <a:ext cx="3929040" cy="17859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a5a5a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Тұрақсыз құрамбөліктеріне жасушаның тіршілігінде кейде бар кейде болмайтын бөлшектер. Мысалы майлар,пигменттер, нәруыздар және т.б.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4680" y="792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115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2182D79C-276E-4B4A-82F8-1363EDCC0A01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6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7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8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TextBox 5"/>
          <p:cNvSpPr/>
          <p:nvPr/>
        </p:nvSpPr>
        <p:spPr>
          <a:xfrm>
            <a:off x="949320" y="460440"/>
            <a:ext cx="8424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Arial"/>
              </a:rPr>
              <a:t>Жасуша органоидтері және олардың қызметі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1" name="Прямая со стрелкой 12"/>
          <p:cNvCxnSpPr/>
          <p:nvPr/>
        </p:nvCxnSpPr>
        <p:spPr>
          <a:xfrm flipH="1">
            <a:off x="3309120" y="927720"/>
            <a:ext cx="2429640" cy="214920"/>
          </a:xfrm>
          <a:prstGeom prst="straightConnector1">
            <a:avLst/>
          </a:prstGeom>
          <a:ln w="6480">
            <a:solidFill>
              <a:srgbClr val="5b9bd5"/>
            </a:solidFill>
            <a:miter/>
            <a:tailEnd len="med" type="arrow" w="med"/>
          </a:ln>
        </p:spPr>
      </p:cxnSp>
      <p:cxnSp>
        <p:nvCxnSpPr>
          <p:cNvPr id="122" name="Прямая со стрелкой 14"/>
          <p:cNvCxnSpPr/>
          <p:nvPr/>
        </p:nvCxnSpPr>
        <p:spPr>
          <a:xfrm>
            <a:off x="5810400" y="928440"/>
            <a:ext cx="2428920" cy="214920"/>
          </a:xfrm>
          <a:prstGeom prst="straightConnector1">
            <a:avLst/>
          </a:prstGeom>
          <a:ln w="6480">
            <a:solidFill>
              <a:srgbClr val="5b9bd5"/>
            </a:solidFill>
            <a:miter/>
            <a:tailEnd len="med" type="arrow" w="med"/>
          </a:ln>
        </p:spPr>
      </p:cxnSp>
      <p:sp>
        <p:nvSpPr>
          <p:cNvPr id="123" name="Прямоугольник 15"/>
          <p:cNvSpPr/>
          <p:nvPr/>
        </p:nvSpPr>
        <p:spPr>
          <a:xfrm>
            <a:off x="166680" y="1285920"/>
            <a:ext cx="3714840" cy="8571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Calibri"/>
              </a:rPr>
              <a:t>Мембранасыз органоидтер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Прямоугольник 16"/>
          <p:cNvSpPr/>
          <p:nvPr/>
        </p:nvSpPr>
        <p:spPr>
          <a:xfrm>
            <a:off x="7024680" y="1285920"/>
            <a:ext cx="4000680" cy="9288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Calibri"/>
              </a:rPr>
              <a:t>Мембраналы органоидтер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5" name="Прямая со стрелкой 18"/>
          <p:cNvCxnSpPr/>
          <p:nvPr/>
        </p:nvCxnSpPr>
        <p:spPr>
          <a:xfrm flipH="1">
            <a:off x="7095240" y="2213640"/>
            <a:ext cx="1072440" cy="214920"/>
          </a:xfrm>
          <a:prstGeom prst="straightConnector1">
            <a:avLst/>
          </a:prstGeom>
          <a:ln w="6480">
            <a:solidFill>
              <a:srgbClr val="5b9bd5"/>
            </a:solidFill>
            <a:miter/>
            <a:tailEnd len="med" type="arrow" w="med"/>
          </a:ln>
        </p:spPr>
      </p:cxnSp>
      <p:sp>
        <p:nvSpPr>
          <p:cNvPr id="126" name="Прямоугольник 20"/>
          <p:cNvSpPr/>
          <p:nvPr/>
        </p:nvSpPr>
        <p:spPr>
          <a:xfrm>
            <a:off x="5381640" y="2500200"/>
            <a:ext cx="2500200" cy="785880"/>
          </a:xfrm>
          <a:prstGeom prst="rect">
            <a:avLst/>
          </a:prstGeom>
          <a:gradFill rotWithShape="0">
            <a:gsLst>
              <a:gs pos="0">
                <a:srgbClr val="b5d5a7"/>
              </a:gs>
              <a:gs pos="100000">
                <a:srgbClr val="9cca86"/>
              </a:gs>
            </a:gsLst>
            <a:lin ang="5400000"/>
          </a:gradFill>
          <a:ln w="648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Бірмембараналы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Прямоугольник 22"/>
          <p:cNvSpPr/>
          <p:nvPr/>
        </p:nvSpPr>
        <p:spPr>
          <a:xfrm>
            <a:off x="8667720" y="2500200"/>
            <a:ext cx="2500200" cy="785880"/>
          </a:xfrm>
          <a:prstGeom prst="rect">
            <a:avLst/>
          </a:prstGeom>
          <a:gradFill rotWithShape="0">
            <a:gsLst>
              <a:gs pos="0">
                <a:srgbClr val="b5d5a7"/>
              </a:gs>
              <a:gs pos="100000">
                <a:srgbClr val="9cca86"/>
              </a:gs>
            </a:gsLst>
            <a:lin ang="5400000"/>
          </a:gradFill>
          <a:ln w="648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Қосмембараналы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8" name="Прямая со стрелкой 23"/>
          <p:cNvCxnSpPr/>
          <p:nvPr/>
        </p:nvCxnSpPr>
        <p:spPr>
          <a:xfrm>
            <a:off x="9524520" y="2214360"/>
            <a:ext cx="715320" cy="214920"/>
          </a:xfrm>
          <a:prstGeom prst="straightConnector1">
            <a:avLst/>
          </a:prstGeom>
          <a:ln w="6480">
            <a:solidFill>
              <a:srgbClr val="5b9bd5"/>
            </a:solidFill>
            <a:miter/>
            <a:tailEnd len="med" type="arrow" w="med"/>
          </a:ln>
        </p:spPr>
      </p:cxnSp>
      <p:sp>
        <p:nvSpPr>
          <p:cNvPr id="129" name="TextBox 25"/>
          <p:cNvSpPr/>
          <p:nvPr/>
        </p:nvSpPr>
        <p:spPr>
          <a:xfrm>
            <a:off x="166680" y="2357280"/>
            <a:ext cx="378612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Рибосамалар – нәруыз синтезіне қатысады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Жасуша орталығы – жасушаның бөлінуіне қатысады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TextBox 29"/>
          <p:cNvSpPr/>
          <p:nvPr/>
        </p:nvSpPr>
        <p:spPr>
          <a:xfrm>
            <a:off x="5095800" y="3571920"/>
            <a:ext cx="26431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Эндоплазмалық тор, Гольджи кешені, лизосомалар, өсімдіктер вакуольдері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TextBox 30"/>
          <p:cNvSpPr/>
          <p:nvPr/>
        </p:nvSpPr>
        <p:spPr>
          <a:xfrm>
            <a:off x="8881920" y="3714840"/>
            <a:ext cx="25718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Пластидтер, ядро, митохондриялар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4680" y="792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133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EBFCA6B9-0E38-4805-AD10-7F174B251BC7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4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5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6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TextBox 5"/>
          <p:cNvSpPr/>
          <p:nvPr/>
        </p:nvSpPr>
        <p:spPr>
          <a:xfrm>
            <a:off x="949320" y="460440"/>
            <a:ext cx="84247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Arial"/>
              </a:rPr>
              <a:t>Тапсырма №2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TextBox 7"/>
          <p:cNvSpPr/>
          <p:nvPr/>
        </p:nvSpPr>
        <p:spPr>
          <a:xfrm>
            <a:off x="1343160" y="4869000"/>
            <a:ext cx="8030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Дескриптор: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0000"/>
              </a:buClr>
              <a:buFont typeface="Wingdings" charset="2"/>
              <a:buChar char="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жасуша компоненттерін анықтап санмен сәйкестендіреді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0" name="Picture 45" descr=""/>
          <p:cNvPicPr/>
          <p:nvPr/>
        </p:nvPicPr>
        <p:blipFill>
          <a:blip r:embed="rId2"/>
          <a:srcRect l="37591" t="24749" r="38304" b="40049"/>
          <a:stretch/>
        </p:blipFill>
        <p:spPr>
          <a:xfrm>
            <a:off x="5381640" y="1071720"/>
            <a:ext cx="4857840" cy="3979800"/>
          </a:xfrm>
          <a:prstGeom prst="rect">
            <a:avLst/>
          </a:prstGeom>
          <a:ln w="0">
            <a:noFill/>
          </a:ln>
        </p:spPr>
      </p:pic>
      <p:sp>
        <p:nvSpPr>
          <p:cNvPr id="141" name="TextBox 12"/>
          <p:cNvSpPr/>
          <p:nvPr/>
        </p:nvSpPr>
        <p:spPr>
          <a:xfrm>
            <a:off x="952560" y="1428840"/>
            <a:ext cx="407196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Кілт сөздерді пайдаланып, берілген суреттен жасуша компоненттерін сәйкестендіріңіз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Кілт сөздер: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ядро, хлоропластар, жасуша қабықшасы, вакуоль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6192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143" name="Google Shape;123;p4"/>
          <p:cNvSpPr/>
          <p:nvPr/>
        </p:nvSpPr>
        <p:spPr>
          <a:xfrm>
            <a:off x="10110960" y="592920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A0C72B2F-766F-4C13-94CA-2422633840CF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4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45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6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8" name="Picture 12" descr=""/>
          <p:cNvPicPr/>
          <p:nvPr/>
        </p:nvPicPr>
        <p:blipFill>
          <a:blip r:embed="rId2"/>
          <a:srcRect l="37591" t="24749" r="38304" b="40049"/>
          <a:stretch/>
        </p:blipFill>
        <p:spPr>
          <a:xfrm>
            <a:off x="452520" y="1071720"/>
            <a:ext cx="5145120" cy="4214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14"/>
          <p:cNvSpPr/>
          <p:nvPr/>
        </p:nvSpPr>
        <p:spPr>
          <a:xfrm>
            <a:off x="6667560" y="1928880"/>
            <a:ext cx="385740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</a:rPr>
              <a:t>1-ядро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</a:rPr>
              <a:t>2-жасуша қабырғасы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</a:rPr>
              <a:t>3-вакуоль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</a:rPr>
              <a:t>4-хлоропластар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5560" y="0"/>
            <a:ext cx="12217680" cy="6759720"/>
          </a:xfrm>
          <a:prstGeom prst="rect">
            <a:avLst/>
          </a:prstGeom>
          <a:ln w="0">
            <a:noFill/>
          </a:ln>
        </p:spPr>
      </p:pic>
      <p:sp>
        <p:nvSpPr>
          <p:cNvPr id="151" name="Google Shape;123;p4"/>
          <p:cNvSpPr/>
          <p:nvPr/>
        </p:nvSpPr>
        <p:spPr>
          <a:xfrm>
            <a:off x="10134720" y="592920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D15BE489-5DA6-4BFB-893B-34BA525E565A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Rectangle 2"/>
          <p:cNvSpPr/>
          <p:nvPr/>
        </p:nvSpPr>
        <p:spPr>
          <a:xfrm>
            <a:off x="738360" y="312840"/>
            <a:ext cx="87865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3600" strike="noStrike" u="none">
                <a:solidFill>
                  <a:srgbClr val="ffffff"/>
                </a:solidFill>
                <a:uFillTx/>
                <a:latin typeface="Arial"/>
              </a:rPr>
              <a:t>Тапсырма №3</a:t>
            </a:r>
            <a:r>
              <a:rPr b="0" lang="kk-KZ" sz="3600" strike="noStrike" u="none">
                <a:solidFill>
                  <a:srgbClr val="ffffff"/>
                </a:solidFill>
                <a:uFillTx/>
                <a:latin typeface="Arial"/>
              </a:rPr>
              <a:t>    Кестені толықтыр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55" name=""/>
          <p:cNvGraphicFramePr/>
          <p:nvPr/>
        </p:nvGraphicFramePr>
        <p:xfrm>
          <a:off x="237960" y="928800"/>
          <a:ext cx="11954160" cy="4279680"/>
        </p:xfrm>
        <a:graphic>
          <a:graphicData uri="http://schemas.openxmlformats.org/drawingml/2006/table">
            <a:tbl>
              <a:tblPr/>
              <a:tblGrid>
                <a:gridCol w="3214800"/>
                <a:gridCol w="5681880"/>
                <a:gridCol w="3057480"/>
              </a:tblGrid>
              <a:tr h="8413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Жасуша компоненттері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Құрылысы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i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Қызметі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04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i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Ядро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тұқымдық мәліметтер бар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2621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i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Цитоплазма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Жасуша құрылымдарын біріктіру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60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i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Жасуша қабырғасы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Целлюлоза, нәруыздардан құралады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84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i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Вакуоль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Қор заттарын жинау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41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i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Пластидтер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Хлоропласт жасыл түсті хлорофилл дәндерінен құралған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6" name="TextBox 12"/>
          <p:cNvSpPr/>
          <p:nvPr/>
        </p:nvSpPr>
        <p:spPr>
          <a:xfrm>
            <a:off x="452520" y="5429160"/>
            <a:ext cx="650088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Дескриптор: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-жасушаның компоненттері құрылысын көрсетеді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-жасушаның компоненттері қызметін сипаттайды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"/>
          <p:cNvGraphicFramePr/>
          <p:nvPr/>
        </p:nvGraphicFramePr>
        <p:xfrm>
          <a:off x="309600" y="642960"/>
          <a:ext cx="11287080" cy="5600520"/>
        </p:xfrm>
        <a:graphic>
          <a:graphicData uri="http://schemas.openxmlformats.org/drawingml/2006/table">
            <a:tbl>
              <a:tblPr/>
              <a:tblGrid>
                <a:gridCol w="3913200"/>
                <a:gridCol w="4487760"/>
                <a:gridCol w="2886120"/>
              </a:tblGrid>
              <a:tr h="7333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Жасуша компоненттері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Құрылысы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Қызметі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190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i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Ядро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тұқымдық мәліметтер бар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Ақпаратты сақтау және тасымалдау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780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i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Цитоплазма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түссіз, тұтқыр сұйықтық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Жасуша құрылымдарын біріктіру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176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i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Жасуша қабырғасы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Целлюлоза, нәруыздардан құралады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пішін береді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33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i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Вакуоль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жасуша шырынынан тұрады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Қор заттарын жинау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190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i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Пластидтер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Хлоропласт жасыл түсті хлорофилл дәндерінен құралған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фотосинтезге қатысады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Дата 1"/>
          <p:cNvSpPr/>
          <p:nvPr/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Arial"/>
              </a:rPr>
              <a:t>9.4.17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160" name="Google Shape;123;p4"/>
          <p:cNvSpPr/>
          <p:nvPr/>
        </p:nvSpPr>
        <p:spPr>
          <a:xfrm>
            <a:off x="10134720" y="592920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D22D574C-815A-44D1-9A09-299868B87FD1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TextBox 5"/>
          <p:cNvSpPr/>
          <p:nvPr/>
        </p:nvSpPr>
        <p:spPr>
          <a:xfrm>
            <a:off x="1452600" y="214200"/>
            <a:ext cx="48578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600" strike="noStrike" u="none">
                <a:solidFill>
                  <a:srgbClr val="ffffff"/>
                </a:solidFill>
                <a:uFillTx/>
                <a:latin typeface="Arial"/>
              </a:rPr>
              <a:t>Қорытынды 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" name="Прямоугольник 7"/>
          <p:cNvSpPr/>
          <p:nvPr/>
        </p:nvSpPr>
        <p:spPr>
          <a:xfrm>
            <a:off x="452520" y="1071720"/>
            <a:ext cx="5572080" cy="4286160"/>
          </a:xfrm>
          <a:prstGeom prst="rect">
            <a:avLst/>
          </a:pr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3600" strike="noStrike" u="none">
                <a:solidFill>
                  <a:srgbClr val="000000"/>
                </a:solidFill>
                <a:uFillTx/>
                <a:latin typeface="Calibri"/>
              </a:rPr>
              <a:t>Бүгінгі сабақта:</a:t>
            </a:r>
            <a:r>
              <a:rPr b="1" lang="kk-KZ" sz="3600" strike="noStrike" u="none">
                <a:solidFill>
                  <a:srgbClr val="000000"/>
                </a:solidFill>
                <a:uFillTx/>
                <a:latin typeface="Calibri"/>
              </a:rPr>
              <a:t>	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600" strike="noStrike" u="none">
                <a:solidFill>
                  <a:srgbClr val="000000"/>
                </a:solidFill>
                <a:uFillTx/>
                <a:latin typeface="Calibri"/>
              </a:rPr>
              <a:t>-жасушаның негізгі компоненттерімен таныстық;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600" strike="noStrike" u="none">
                <a:solidFill>
                  <a:srgbClr val="000000"/>
                </a:solidFill>
                <a:uFillTx/>
                <a:latin typeface="Calibri"/>
              </a:rPr>
              <a:t>-жасуша компоненттерінің қызметтерін анықтадық 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3" name="Picture 4" descr="Турнир по игре &quot;дартс&quot; посвященный 71-й годовщине Великой Победы!"/>
          <p:cNvPicPr/>
          <p:nvPr/>
        </p:nvPicPr>
        <p:blipFill>
          <a:blip r:embed="rId2"/>
          <a:stretch/>
        </p:blipFill>
        <p:spPr>
          <a:xfrm>
            <a:off x="6167520" y="1000080"/>
            <a:ext cx="4876560" cy="435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2192120" cy="6777000"/>
          </a:xfrm>
          <a:prstGeom prst="rect">
            <a:avLst/>
          </a:prstGeom>
          <a:ln w="0">
            <a:noFill/>
          </a:ln>
        </p:spPr>
      </p:pic>
      <p:sp>
        <p:nvSpPr>
          <p:cNvPr id="16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78BA3DDB-8074-41E5-AC6C-274E32008162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7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8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9" name="Прямоугольник 10"/>
          <p:cNvSpPr/>
          <p:nvPr/>
        </p:nvSpPr>
        <p:spPr>
          <a:xfrm>
            <a:off x="523800" y="1635120"/>
            <a:ext cx="11144160" cy="299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ahoma"/>
                <a:ea typeface="Tahoma"/>
              </a:rPr>
              <a:t>Оқу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ahoma"/>
                <a:ea typeface="Tahoma"/>
              </a:rPr>
              <a:t>мақсаты</a:t>
            </a:r>
            <a:r>
              <a:rPr b="0" lang="ru-RU" sz="3200" strike="noStrike" u="none">
                <a:solidFill>
                  <a:srgbClr val="002060"/>
                </a:solidFill>
                <a:uFillTx/>
                <a:latin typeface="Tahoma"/>
                <a:ea typeface="Tahoma"/>
              </a:rPr>
              <a:t>: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6.4.2.1. Жасуша компоненттерін анықтау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ahoma"/>
                <a:ea typeface="Tahoma"/>
              </a:rPr>
              <a:t>Бағалау критерийі: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Arial"/>
              </a:rPr>
              <a:t>Жасуша компоненттерінің құрылыс ерекшеліктері мен  қызметерін сәйкестендіреді</a:t>
            </a:r>
            <a:r>
              <a:rPr b="0" lang="ru-RU" sz="3200" strike="noStrike" u="none">
                <a:solidFill>
                  <a:srgbClr val="002060"/>
                </a:solidFill>
                <a:uFillTx/>
                <a:latin typeface="Tahoma"/>
                <a:ea typeface="Tahoma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47520" y="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21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7E5F95BF-12B7-489E-B9E1-C4F6D46D9C6E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2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3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4" name="TextBox 1"/>
          <p:cNvSpPr/>
          <p:nvPr/>
        </p:nvSpPr>
        <p:spPr>
          <a:xfrm>
            <a:off x="738360" y="5143680"/>
            <a:ext cx="40003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i="1" lang="kk-KZ" sz="1800" strike="noStrike" u="none">
                <a:solidFill>
                  <a:srgbClr val="000000"/>
                </a:solidFill>
                <a:uFillTx/>
                <a:latin typeface="Arial"/>
              </a:rPr>
              <a:t>Роберт Гук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1665 жылы алғаш рет жасушаны зерттеді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TextBox 2"/>
          <p:cNvSpPr/>
          <p:nvPr/>
        </p:nvSpPr>
        <p:spPr>
          <a:xfrm>
            <a:off x="2495520" y="404640"/>
            <a:ext cx="5977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Жасушаның зерттелуі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TextBox 12"/>
          <p:cNvSpPr/>
          <p:nvPr/>
        </p:nvSpPr>
        <p:spPr>
          <a:xfrm>
            <a:off x="6905520" y="5000760"/>
            <a:ext cx="52866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i="1" lang="kk-KZ" sz="1800" strike="noStrike" u="none">
                <a:solidFill>
                  <a:srgbClr val="000000"/>
                </a:solidFill>
                <a:uFillTx/>
                <a:latin typeface="Arial"/>
              </a:rPr>
              <a:t>cell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–«</a:t>
            </a:r>
            <a:r>
              <a:rPr b="0" i="1" lang="kk-KZ" sz="1800" strike="noStrike" u="none">
                <a:solidFill>
                  <a:srgbClr val="000000"/>
                </a:solidFill>
                <a:uFillTx/>
                <a:latin typeface="Arial"/>
              </a:rPr>
              <a:t>ұяшық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, </a:t>
            </a:r>
            <a:r>
              <a:rPr b="0" i="1" lang="kk-KZ" sz="1800" strike="noStrike" u="none">
                <a:solidFill>
                  <a:srgbClr val="000000"/>
                </a:solidFill>
                <a:uFillTx/>
                <a:latin typeface="Arial"/>
              </a:rPr>
              <a:t>тор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» деген мағынаны білдіреді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7" name="Picture 15" descr="Кто же такие вирусы? «Организмы на краю жизни»... | Лина Ли | Яндекс Дзен"/>
          <p:cNvPicPr/>
          <p:nvPr/>
        </p:nvPicPr>
        <p:blipFill>
          <a:blip r:embed="rId2"/>
          <a:stretch/>
        </p:blipFill>
        <p:spPr>
          <a:xfrm>
            <a:off x="523800" y="1357200"/>
            <a:ext cx="11001600" cy="371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29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542F72D3-1887-49F3-86EB-F2C89E0DD7C7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0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1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2" name="TextBox 10"/>
          <p:cNvSpPr/>
          <p:nvPr/>
        </p:nvSpPr>
        <p:spPr>
          <a:xfrm>
            <a:off x="666720" y="1357200"/>
            <a:ext cx="400068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Т. Шванн мен М. Шлейден жасуша теориясының негізін қалап, жасушалар барлық тірі ағзаның құрылымдық және қызметтік бірлігі екенін, жануар мен өсімдік жасушаларының құрылысы бір-біріне ұқсас болатындығын тұжырымдады.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" name="Picture 12" descr="Основные положения клеточной теории, современное значение кратко"/>
          <p:cNvPicPr/>
          <p:nvPr/>
        </p:nvPicPr>
        <p:blipFill>
          <a:blip r:embed="rId2"/>
          <a:srcRect l="4689" t="6252" r="5079" b="18748"/>
          <a:stretch/>
        </p:blipFill>
        <p:spPr>
          <a:xfrm>
            <a:off x="5095800" y="1643040"/>
            <a:ext cx="6429600" cy="378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47520" y="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35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309BD309-7416-4912-A518-73AD93B416B1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6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7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38" name="Picture 12" descr="Как под микроскопом выглядит лук?"/>
          <p:cNvPicPr/>
          <p:nvPr/>
        </p:nvPicPr>
        <p:blipFill>
          <a:blip r:embed="rId2"/>
          <a:stretch/>
        </p:blipFill>
        <p:spPr>
          <a:xfrm>
            <a:off x="3095640" y="928800"/>
            <a:ext cx="5862600" cy="478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40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D885314F-49D1-45AA-96DF-1C98CC9D6F0E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1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2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3" name="TextBox 3"/>
          <p:cNvSpPr/>
          <p:nvPr/>
        </p:nvSpPr>
        <p:spPr>
          <a:xfrm>
            <a:off x="1055520" y="476280"/>
            <a:ext cx="8785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Arial"/>
              </a:rPr>
              <a:t>Миға шабуыл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TextBox 8"/>
          <p:cNvSpPr/>
          <p:nvPr/>
        </p:nvSpPr>
        <p:spPr>
          <a:xfrm>
            <a:off x="1127160" y="4581360"/>
            <a:ext cx="9001080" cy="10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Arial"/>
              </a:rPr>
              <a:t>Дискриптор: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0000"/>
              </a:buClr>
              <a:buFont typeface="Wingdings" charset="2"/>
              <a:buChar char="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Arial"/>
              </a:rPr>
              <a:t>жасуша сөзіне қатысты екі сын есім, үш етістік, бір сөйлем, екі синонимді келтіре отырып бес жолды өлең құрастырады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Rectangle 35"/>
          <p:cNvSpPr/>
          <p:nvPr/>
        </p:nvSpPr>
        <p:spPr>
          <a:xfrm>
            <a:off x="1023840" y="1510560"/>
            <a:ext cx="4595760" cy="2533320"/>
          </a:xfrm>
          <a:prstGeom prst="rect">
            <a:avLst/>
          </a:pr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000" strike="noStrike" u="none">
                <a:solidFill>
                  <a:srgbClr val="000000"/>
                </a:solidFill>
                <a:uFillTx/>
                <a:latin typeface="Arial"/>
              </a:rPr>
              <a:t>Тапсырма №1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Синквейн әдісі арқылы “Жасуша” сөзіне өлең құрау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 Жасуша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2.екі сын есім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3. үш етістік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4. бір сөйлем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5. екі синоним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Rectangle 35"/>
          <p:cNvSpPr/>
          <p:nvPr/>
        </p:nvSpPr>
        <p:spPr>
          <a:xfrm>
            <a:off x="6024600" y="1506600"/>
            <a:ext cx="4595760" cy="161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 Жасуша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 Өте ұсақ, әрі көп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3. Тыныс алады, көбееді, қоректенеді.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4. Тірі ағзаның негізі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5. Клетка, тор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1160" y="-12600"/>
            <a:ext cx="12217320" cy="6759360"/>
          </a:xfrm>
          <a:prstGeom prst="rect">
            <a:avLst/>
          </a:prstGeom>
          <a:ln w="0">
            <a:noFill/>
          </a:ln>
        </p:spPr>
      </p:pic>
      <p:sp>
        <p:nvSpPr>
          <p:cNvPr id="48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F17E761A-405A-47C0-95D4-EBFD4DC67C44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9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0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1" name="TextBox 9"/>
          <p:cNvSpPr/>
          <p:nvPr/>
        </p:nvSpPr>
        <p:spPr>
          <a:xfrm>
            <a:off x="237960" y="357120"/>
            <a:ext cx="51436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Arial"/>
              </a:rPr>
              <a:t>Жасушаның құрылысы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2" name="Picture 35" descr="Как влияют живые организмы на жизнь и хозяйственную деятельность человека?  - Other"/>
          <p:cNvPicPr/>
          <p:nvPr/>
        </p:nvPicPr>
        <p:blipFill>
          <a:blip r:embed="rId2"/>
          <a:stretch/>
        </p:blipFill>
        <p:spPr>
          <a:xfrm>
            <a:off x="237960" y="1000080"/>
            <a:ext cx="6786720" cy="4714920"/>
          </a:xfrm>
          <a:prstGeom prst="rect">
            <a:avLst/>
          </a:prstGeom>
          <a:ln w="0">
            <a:noFill/>
          </a:ln>
        </p:spPr>
      </p:pic>
      <p:sp>
        <p:nvSpPr>
          <p:cNvPr id="53" name="Стрелка вправо 10"/>
          <p:cNvSpPr/>
          <p:nvPr/>
        </p:nvSpPr>
        <p:spPr>
          <a:xfrm>
            <a:off x="7095960" y="3143160"/>
            <a:ext cx="1000440" cy="42876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4" name="Picture 37" descr="Модель-аппликация Строение клетки"/>
          <p:cNvPicPr/>
          <p:nvPr/>
        </p:nvPicPr>
        <p:blipFill>
          <a:blip r:embed="rId3"/>
          <a:srcRect l="0" t="19567" r="1085" b="14132"/>
          <a:stretch/>
        </p:blipFill>
        <p:spPr>
          <a:xfrm>
            <a:off x="8096400" y="2000160"/>
            <a:ext cx="3881160" cy="271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19"/>
          <p:cNvGrpSpPr/>
          <p:nvPr/>
        </p:nvGrpSpPr>
        <p:grpSpPr>
          <a:xfrm>
            <a:off x="1095480" y="285840"/>
            <a:ext cx="10739160" cy="5857920"/>
            <a:chOff x="1095480" y="285840"/>
            <a:chExt cx="10739160" cy="5857920"/>
          </a:xfrm>
        </p:grpSpPr>
        <p:sp>
          <p:nvSpPr>
            <p:cNvPr id="56" name="Овал 8"/>
            <p:cNvSpPr/>
            <p:nvPr/>
          </p:nvSpPr>
          <p:spPr>
            <a:xfrm>
              <a:off x="1095480" y="1071360"/>
              <a:ext cx="5929200" cy="5072400"/>
            </a:xfrm>
            <a:prstGeom prst="ellipse">
              <a:avLst/>
            </a:prstGeom>
            <a:solidFill>
              <a:srgbClr val="b4c7e7"/>
            </a:solidFill>
            <a:ln w="12600">
              <a:solidFill>
                <a:srgbClr val="00b05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9280"/>
                  <a:tab algn="l" pos="898560"/>
                  <a:tab algn="l" pos="1347840"/>
                  <a:tab algn="l" pos="1797120"/>
                  <a:tab algn="l" pos="2246400"/>
                  <a:tab algn="l" pos="2695680"/>
                  <a:tab algn="l" pos="3144960"/>
                  <a:tab algn="l" pos="3594240"/>
                  <a:tab algn="l" pos="4043520"/>
                  <a:tab algn="l" pos="449280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7" name="Овал 9"/>
            <p:cNvSpPr/>
            <p:nvPr/>
          </p:nvSpPr>
          <p:spPr>
            <a:xfrm>
              <a:off x="3595680" y="3214800"/>
              <a:ext cx="1143000" cy="1071360"/>
            </a:xfrm>
            <a:prstGeom prst="ellipse">
              <a:avLst/>
            </a:prstGeom>
            <a:solidFill>
              <a:srgbClr val="ed7d31"/>
            </a:solidFill>
            <a:ln w="12600">
              <a:solidFill>
                <a:srgbClr val="ae5a2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9280"/>
                  <a:tab algn="l" pos="898560"/>
                  <a:tab algn="l" pos="1347840"/>
                  <a:tab algn="l" pos="1797120"/>
                  <a:tab algn="l" pos="2246400"/>
                  <a:tab algn="l" pos="2695680"/>
                  <a:tab algn="l" pos="3144960"/>
                  <a:tab algn="l" pos="3594240"/>
                  <a:tab algn="l" pos="4043520"/>
                  <a:tab algn="l" pos="449280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cxnSp>
          <p:nvCxnSpPr>
            <p:cNvPr id="58" name="Прямая со стрелкой 11"/>
            <p:cNvCxnSpPr/>
            <p:nvPr/>
          </p:nvCxnSpPr>
          <p:spPr>
            <a:xfrm flipH="1">
              <a:off x="5952240" y="713160"/>
              <a:ext cx="2500920" cy="929160"/>
            </a:xfrm>
            <a:prstGeom prst="straightConnector1">
              <a:avLst/>
            </a:prstGeom>
            <a:ln w="6480">
              <a:solidFill>
                <a:srgbClr val="000000"/>
              </a:solidFill>
              <a:miter/>
              <a:tailEnd len="med" type="arrow" w="med"/>
            </a:ln>
          </p:spPr>
        </p:cxnSp>
        <p:cxnSp>
          <p:nvCxnSpPr>
            <p:cNvPr id="59" name="Прямая со стрелкой 13"/>
            <p:cNvCxnSpPr/>
            <p:nvPr/>
          </p:nvCxnSpPr>
          <p:spPr>
            <a:xfrm flipH="1">
              <a:off x="6166800" y="2286000"/>
              <a:ext cx="3501000" cy="1000800"/>
            </a:xfrm>
            <a:prstGeom prst="straightConnector1">
              <a:avLst/>
            </a:prstGeom>
            <a:ln w="6480">
              <a:solidFill>
                <a:srgbClr val="000000"/>
              </a:solidFill>
              <a:miter/>
              <a:tailEnd len="med" type="arrow" w="med"/>
            </a:ln>
          </p:spPr>
        </p:cxnSp>
        <p:cxnSp>
          <p:nvCxnSpPr>
            <p:cNvPr id="60" name="Прямая со стрелкой 15"/>
            <p:cNvCxnSpPr/>
            <p:nvPr/>
          </p:nvCxnSpPr>
          <p:spPr>
            <a:xfrm flipH="1" flipV="1">
              <a:off x="4309200" y="3857400"/>
              <a:ext cx="5144040" cy="71496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med" type="arrow" w="med"/>
            </a:ln>
          </p:spPr>
        </p:cxnSp>
        <p:sp>
          <p:nvSpPr>
            <p:cNvPr id="61" name="TextBox 16"/>
            <p:cNvSpPr/>
            <p:nvPr/>
          </p:nvSpPr>
          <p:spPr>
            <a:xfrm>
              <a:off x="7024680" y="285840"/>
              <a:ext cx="4357440" cy="58176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449280"/>
                  <a:tab algn="l" pos="898560"/>
                  <a:tab algn="l" pos="1347840"/>
                  <a:tab algn="l" pos="1797120"/>
                  <a:tab algn="l" pos="2246400"/>
                  <a:tab algn="l" pos="2695680"/>
                  <a:tab algn="l" pos="3144960"/>
                  <a:tab algn="l" pos="3594240"/>
                  <a:tab algn="l" pos="4043520"/>
                  <a:tab algn="l" pos="449280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0" lang="kk-KZ" sz="3200" strike="noStrike" u="none">
                  <a:solidFill>
                    <a:srgbClr val="000000"/>
                  </a:solidFill>
                  <a:uFillTx/>
                  <a:latin typeface="Calibri"/>
                </a:rPr>
                <a:t>Жасуша қабықшасы</a:t>
              </a:r>
              <a:endParaRPr b="0" lang="ru-RU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2" name="TextBox 17"/>
            <p:cNvSpPr/>
            <p:nvPr/>
          </p:nvSpPr>
          <p:spPr>
            <a:xfrm>
              <a:off x="8667720" y="2130480"/>
              <a:ext cx="3166920" cy="58176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449280"/>
                  <a:tab algn="l" pos="898560"/>
                  <a:tab algn="l" pos="1347840"/>
                  <a:tab algn="l" pos="1797120"/>
                  <a:tab algn="l" pos="2246400"/>
                  <a:tab algn="l" pos="2695680"/>
                  <a:tab algn="l" pos="3144960"/>
                  <a:tab algn="l" pos="3594240"/>
                  <a:tab algn="l" pos="4043520"/>
                  <a:tab algn="l" pos="449280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0" lang="kk-KZ" sz="3200" strike="noStrike" u="none">
                  <a:solidFill>
                    <a:srgbClr val="000000"/>
                  </a:solidFill>
                  <a:uFillTx/>
                  <a:latin typeface="Calibri"/>
                </a:rPr>
                <a:t>Цитоплазма </a:t>
              </a:r>
              <a:endParaRPr b="0" lang="ru-RU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3" name="TextBox 18"/>
            <p:cNvSpPr/>
            <p:nvPr/>
          </p:nvSpPr>
          <p:spPr>
            <a:xfrm>
              <a:off x="8953560" y="4286520"/>
              <a:ext cx="2357280" cy="52092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449280"/>
                  <a:tab algn="l" pos="898560"/>
                  <a:tab algn="l" pos="1347840"/>
                  <a:tab algn="l" pos="1797120"/>
                  <a:tab algn="l" pos="2246400"/>
                  <a:tab algn="l" pos="2695680"/>
                  <a:tab algn="l" pos="3144960"/>
                  <a:tab algn="l" pos="3594240"/>
                  <a:tab algn="l" pos="4043520"/>
                  <a:tab algn="l" pos="449280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0" lang="kk-KZ" sz="2800" strike="noStrike" u="none">
                  <a:solidFill>
                    <a:srgbClr val="000000"/>
                  </a:solidFill>
                  <a:uFillTx/>
                  <a:latin typeface="Calibri"/>
                </a:rPr>
                <a:t>Ядро </a:t>
              </a:r>
              <a:endParaRPr b="0" lang="ru-RU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p:transition spd="slow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2169800" cy="6759720"/>
          </a:xfrm>
          <a:prstGeom prst="rect">
            <a:avLst/>
          </a:prstGeom>
          <a:ln w="0">
            <a:noFill/>
          </a:ln>
        </p:spPr>
      </p:pic>
      <p:sp>
        <p:nvSpPr>
          <p:cNvPr id="65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6A611356-2593-4E88-AE42-ABA48D02734E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6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7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8" name="TextBox 1"/>
          <p:cNvSpPr/>
          <p:nvPr/>
        </p:nvSpPr>
        <p:spPr>
          <a:xfrm>
            <a:off x="2279520" y="549360"/>
            <a:ext cx="7201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Arial"/>
              </a:rPr>
              <a:t>Ядро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Прямоугольник 2"/>
          <p:cNvSpPr/>
          <p:nvPr/>
        </p:nvSpPr>
        <p:spPr>
          <a:xfrm>
            <a:off x="6953400" y="1000080"/>
            <a:ext cx="5238720" cy="41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i="1" lang="kk-KZ" sz="2400" strike="noStrike" u="none">
                <a:solidFill>
                  <a:srgbClr val="000000"/>
                </a:solidFill>
                <a:uFillTx/>
                <a:latin typeface="Arial"/>
              </a:rPr>
              <a:t>Ядро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</a:rPr>
              <a:t>– жасушаның ең маңызды құрамбөлігі. Ядросыз көбею жүзеге аспайды. Ол тұқымқуалаушылық ақпараттың сақталуына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</a:rPr>
              <a:t>жауап береді. Жоғары сатыдағы көптеген өсімдіктер, жануарлар мен саңырауқұлақтардың жасушаларында бір ядро болады. Қарапайымдар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</a:rPr>
              <a:t>мен төменгі сатыдағы өсімдіктердің бірнеше ядросы бар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70" name="Группа 10"/>
          <p:cNvGrpSpPr/>
          <p:nvPr/>
        </p:nvGrpSpPr>
        <p:grpSpPr>
          <a:xfrm>
            <a:off x="380880" y="1928880"/>
            <a:ext cx="6342120" cy="3463920"/>
            <a:chOff x="380880" y="1928880"/>
            <a:chExt cx="6342120" cy="3463920"/>
          </a:xfrm>
        </p:grpSpPr>
        <p:sp>
          <p:nvSpPr>
            <p:cNvPr id="71" name="Овал 11"/>
            <p:cNvSpPr/>
            <p:nvPr/>
          </p:nvSpPr>
          <p:spPr>
            <a:xfrm>
              <a:off x="380880" y="1928880"/>
              <a:ext cx="3681360" cy="3463920"/>
            </a:xfrm>
            <a:prstGeom prst="ellipse">
              <a:avLst/>
            </a:prstGeom>
            <a:solidFill>
              <a:srgbClr val="b4c7e7"/>
            </a:solidFill>
            <a:ln w="12600">
              <a:solidFill>
                <a:srgbClr val="00b05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9280"/>
                  <a:tab algn="l" pos="898560"/>
                  <a:tab algn="l" pos="1347840"/>
                  <a:tab algn="l" pos="1797120"/>
                  <a:tab algn="l" pos="2246400"/>
                  <a:tab algn="l" pos="2695680"/>
                  <a:tab algn="l" pos="3144960"/>
                  <a:tab algn="l" pos="3594240"/>
                  <a:tab algn="l" pos="4043520"/>
                  <a:tab algn="l" pos="449280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2" name="Овал 12"/>
            <p:cNvSpPr/>
            <p:nvPr/>
          </p:nvSpPr>
          <p:spPr>
            <a:xfrm>
              <a:off x="1933200" y="3392640"/>
              <a:ext cx="709560" cy="731880"/>
            </a:xfrm>
            <a:prstGeom prst="ellipse">
              <a:avLst/>
            </a:prstGeom>
            <a:solidFill>
              <a:srgbClr val="ed7d31"/>
            </a:solidFill>
            <a:ln w="12600">
              <a:solidFill>
                <a:srgbClr val="ae5a2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49280"/>
                  <a:tab algn="l" pos="898560"/>
                  <a:tab algn="l" pos="1347840"/>
                  <a:tab algn="l" pos="1797120"/>
                  <a:tab algn="l" pos="2246400"/>
                  <a:tab algn="l" pos="2695680"/>
                  <a:tab algn="l" pos="3144960"/>
                  <a:tab algn="l" pos="3594240"/>
                  <a:tab algn="l" pos="4043520"/>
                  <a:tab algn="l" pos="449280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cxnSp>
          <p:nvCxnSpPr>
            <p:cNvPr id="73" name="Прямая со стрелкой 15"/>
            <p:cNvCxnSpPr/>
            <p:nvPr/>
          </p:nvCxnSpPr>
          <p:spPr>
            <a:xfrm flipH="1" flipV="1">
              <a:off x="2376000" y="3831480"/>
              <a:ext cx="3194640" cy="48780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med" type="arrow" w="med"/>
            </a:ln>
          </p:spPr>
        </p:cxnSp>
        <p:sp>
          <p:nvSpPr>
            <p:cNvPr id="74" name="TextBox 18"/>
            <p:cNvSpPr/>
            <p:nvPr/>
          </p:nvSpPr>
          <p:spPr>
            <a:xfrm>
              <a:off x="5259240" y="4124520"/>
              <a:ext cx="1463760" cy="52092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449280"/>
                  <a:tab algn="l" pos="898560"/>
                  <a:tab algn="l" pos="1347840"/>
                  <a:tab algn="l" pos="1797120"/>
                  <a:tab algn="l" pos="2246400"/>
                  <a:tab algn="l" pos="2695680"/>
                  <a:tab algn="l" pos="3144960"/>
                  <a:tab algn="l" pos="3594240"/>
                  <a:tab algn="l" pos="4043520"/>
                  <a:tab algn="l" pos="4492800"/>
                  <a:tab algn="l" pos="4941720"/>
                  <a:tab algn="l" pos="5391000"/>
                  <a:tab algn="l" pos="5840280"/>
                  <a:tab algn="l" pos="6289560"/>
                  <a:tab algn="l" pos="6738840"/>
                  <a:tab algn="l" pos="7188120"/>
                  <a:tab algn="l" pos="7637400"/>
                  <a:tab algn="l" pos="8086680"/>
                  <a:tab algn="l" pos="8535960"/>
                  <a:tab algn="l" pos="8985240"/>
                </a:tabLst>
              </a:pPr>
              <a:r>
                <a:rPr b="0" lang="kk-KZ" sz="2800" strike="noStrike" u="none">
                  <a:solidFill>
                    <a:srgbClr val="000000"/>
                  </a:solidFill>
                  <a:uFillTx/>
                  <a:latin typeface="Calibri"/>
                </a:rPr>
                <a:t>Ядро </a:t>
              </a:r>
              <a:endParaRPr b="0" lang="ru-RU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3953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Айгерим Кабиденова</dc:creator>
  <dc:description/>
  <dc:language>ru-RU</dc:language>
  <cp:lastModifiedBy>Huawei</cp:lastModifiedBy>
  <dcterms:modified xsi:type="dcterms:W3CDTF">2024-10-30T19:54:53Z</dcterms:modified>
  <cp:revision>51</cp:revision>
  <dc:subject/>
  <dc:title>Презентация PowerPoint</dc:title>
</cp:coreProperties>
</file>