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jpeg" ContentType="image/jpeg"/>
  <Override PartName="/ppt/media/image6.jpeg" ContentType="image/jpeg"/>
  <Override PartName="/ppt/media/image10.jpeg" ContentType="image/jpeg"/>
  <Override PartName="/ppt/media/image14.png" ContentType="image/png"/>
  <Override PartName="/ppt/media/image9.jpeg" ContentType="image/jpeg"/>
  <Override PartName="/ppt/media/image8.jpeg" ContentType="image/jpeg"/>
  <Override PartName="/ppt/media/image17.png" ContentType="image/png"/>
  <Override PartName="/ppt/media/image12.jpeg" ContentType="image/jpeg"/>
  <Override PartName="/ppt/media/image15.jpeg" ContentType="image/jpeg"/>
  <Override PartName="/ppt/media/image7.jpeg" ContentType="image/jpeg"/>
  <Override PartName="/ppt/media/image11.jpeg" ContentType="image/jpeg"/>
  <Override PartName="/ppt/media/image13.png" ContentType="image/png"/>
  <Override PartName="/ppt/media/image16.jpeg" ContentType="image/jpeg"/>
  <Override PartName="/ppt/media/image18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7C23AD-7072-4CDA-B73D-045EB93BC7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AA5F7A-8BF0-45B5-A2E9-5E6A03A6E6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1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EBE9947-02DE-4920-B16E-98ECE27C0698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8" name="Скругленный прямоугольник 10"/>
          <p:cNvSpPr/>
          <p:nvPr/>
        </p:nvSpPr>
        <p:spPr>
          <a:xfrm>
            <a:off x="87480" y="69840"/>
            <a:ext cx="1201716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Прямоугольник 11"/>
          <p:cNvSpPr/>
          <p:nvPr/>
        </p:nvSpPr>
        <p:spPr>
          <a:xfrm>
            <a:off x="84240" y="1449360"/>
            <a:ext cx="12028320" cy="152712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84240" y="1397160"/>
            <a:ext cx="12028320" cy="12060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Прямоугольник 14"/>
          <p:cNvSpPr/>
          <p:nvPr/>
        </p:nvSpPr>
        <p:spPr>
          <a:xfrm>
            <a:off x="84240" y="2976480"/>
            <a:ext cx="12028320" cy="11124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9FFD26-6879-479F-B15F-A6644D662BD0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" name="Скругленный прямоугольник 10"/>
          <p:cNvGrpSpPr/>
          <p:nvPr/>
        </p:nvGrpSpPr>
        <p:grpSpPr>
          <a:xfrm>
            <a:off x="85680" y="66600"/>
            <a:ext cx="12026880" cy="6699240"/>
            <a:chOff x="85680" y="66600"/>
            <a:chExt cx="12026880" cy="6699240"/>
          </a:xfrm>
        </p:grpSpPr>
        <p:pic>
          <p:nvPicPr>
            <p:cNvPr id="19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85680" y="66600"/>
              <a:ext cx="12026880" cy="6699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" name=""/>
            <p:cNvSpPr/>
            <p:nvPr/>
          </p:nvSpPr>
          <p:spPr>
            <a:xfrm>
              <a:off x="184320" y="166680"/>
              <a:ext cx="11823480" cy="649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" name="Прямоугольник 11"/>
          <p:cNvSpPr/>
          <p:nvPr/>
        </p:nvSpPr>
        <p:spPr>
          <a:xfrm flipV="1">
            <a:off x="92160" y="2376000"/>
            <a:ext cx="12018960" cy="9216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12"/>
          <p:cNvSpPr/>
          <p:nvPr/>
        </p:nvSpPr>
        <p:spPr>
          <a:xfrm>
            <a:off x="92160" y="2341440"/>
            <a:ext cx="12018960" cy="4608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4"/>
          <p:cNvSpPr/>
          <p:nvPr/>
        </p:nvSpPr>
        <p:spPr>
          <a:xfrm>
            <a:off x="90360" y="2468520"/>
            <a:ext cx="12020760" cy="4608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1066320" y="6172200"/>
            <a:ext cx="5334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284400" y="62755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EF5CCC-AB07-4BC1-BD8F-1D48DBCCFF54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0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2" name="Скругленный прямоугольник 10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0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1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2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FB0128-B37E-4625-91D0-7A72E5491B43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9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Прямоугольник 9"/>
          <p:cNvSpPr/>
          <p:nvPr/>
        </p:nvSpPr>
        <p:spPr>
          <a:xfrm flipV="1">
            <a:off x="90360" y="4682160"/>
            <a:ext cx="12009600" cy="9180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Прямоугольник 10"/>
          <p:cNvSpPr/>
          <p:nvPr/>
        </p:nvSpPr>
        <p:spPr>
          <a:xfrm>
            <a:off x="92160" y="4649760"/>
            <a:ext cx="12007800" cy="4608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Прямоугольник 11"/>
          <p:cNvSpPr/>
          <p:nvPr/>
        </p:nvSpPr>
        <p:spPr>
          <a:xfrm>
            <a:off x="92160" y="4773600"/>
            <a:ext cx="12007800" cy="4932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3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4"/>
          </p:nvPr>
        </p:nvSpPr>
        <p:spPr>
          <a:xfrm>
            <a:off x="1218960" y="6172200"/>
            <a:ext cx="5181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15"/>
          </p:nvPr>
        </p:nvSpPr>
        <p:spPr>
          <a:xfrm>
            <a:off x="284400" y="62755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BC063B-A9A3-4841-9B58-D3DB4CE4B578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Заголовок 1" descr=""/>
          <p:cNvPicPr/>
          <p:nvPr/>
        </p:nvPicPr>
        <p:blipFill>
          <a:blip r:embed="rId1"/>
          <a:stretch/>
        </p:blipFill>
        <p:spPr>
          <a:xfrm>
            <a:off x="237960" y="304920"/>
            <a:ext cx="10638000" cy="260964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6" descr="https://avatars.mds.yandex.net/get-turbo/1604311/a4350bf86c15050c71c47d195e9aa369/orig"/>
          <p:cNvPicPr/>
          <p:nvPr/>
        </p:nvPicPr>
        <p:blipFill>
          <a:blip r:embed="rId2"/>
          <a:stretch/>
        </p:blipFill>
        <p:spPr>
          <a:xfrm>
            <a:off x="324000" y="4437000"/>
            <a:ext cx="2387520" cy="173196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" descr="https://avatars.mds.yandex.net/get-pdb/1649807/2273333d-9172-43d0-8023-b0222eca8546/s1200?webp=false"/>
          <p:cNvPicPr/>
          <p:nvPr/>
        </p:nvPicPr>
        <p:blipFill>
          <a:blip r:embed="rId3"/>
          <a:stretch/>
        </p:blipFill>
        <p:spPr>
          <a:xfrm>
            <a:off x="2630520" y="3181320"/>
            <a:ext cx="2755800" cy="15508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https://vk.vkfaces.com/857520/v857520604/65695/EDX1OHmYZwc.jpg"/>
          <p:cNvPicPr/>
          <p:nvPr/>
        </p:nvPicPr>
        <p:blipFill>
          <a:blip r:embed="rId4"/>
          <a:stretch/>
        </p:blipFill>
        <p:spPr>
          <a:xfrm>
            <a:off x="4759200" y="4281480"/>
            <a:ext cx="2506680" cy="184320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https://xn----7sblcehjsjaso8aoc.xn--p1ai/pluginfile.php/23182/course/overviewfiles/1.JPG"/>
          <p:cNvPicPr/>
          <p:nvPr/>
        </p:nvPicPr>
        <p:blipFill>
          <a:blip r:embed="rId5"/>
          <a:stretch/>
        </p:blipFill>
        <p:spPr>
          <a:xfrm>
            <a:off x="7184880" y="3178080"/>
            <a:ext cx="2535480" cy="19018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13" descr="https://funart.pro/uploads/posts/2020-05/1588671203_43-p-foni-s-kartami-rossii-107.jpg"/>
          <p:cNvPicPr/>
          <p:nvPr/>
        </p:nvPicPr>
        <p:blipFill>
          <a:blip r:embed="rId6"/>
          <a:stretch/>
        </p:blipFill>
        <p:spPr>
          <a:xfrm>
            <a:off x="9158400" y="4788000"/>
            <a:ext cx="2793960" cy="174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3"/>
          <p:cNvSpPr/>
          <p:nvPr/>
        </p:nvSpPr>
        <p:spPr>
          <a:xfrm>
            <a:off x="3587760" y="2546280"/>
            <a:ext cx="8342280" cy="1557000"/>
          </a:xfrm>
          <a:prstGeom prst="rect">
            <a:avLst/>
          </a:prstGeom>
          <a:solidFill>
            <a:srgbClr val="f8c8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 жоспарын жасау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табысқа қол жеткізетін маңызды түрткіжайт. Егер зерттеу жұмысының жоспары қатаң орындалса, жұмыс барлық нормалар мен талаптарға сай болып шығады.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4"/>
          <p:cNvSpPr/>
          <p:nvPr/>
        </p:nvSpPr>
        <p:spPr>
          <a:xfrm>
            <a:off x="460440" y="268200"/>
            <a:ext cx="9161280" cy="1557000"/>
          </a:xfrm>
          <a:prstGeom prst="rect">
            <a:avLst/>
          </a:prstGeom>
          <a:solidFill>
            <a:srgbClr val="f1d7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  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Зерттеуді жүргізу үшін жоспар құру қажет. Жоспарда зерттеушінің алдына қойған мақсаты рет-ретімен көрсетіледі. Зерттеу жоспары пайда болған проблемаларды шешу әдістерін қарастыруы, ал зерттеу нәтижесі дәлелді қорытынды жасауы тиіс.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5"/>
          <p:cNvSpPr/>
          <p:nvPr/>
        </p:nvSpPr>
        <p:spPr>
          <a:xfrm>
            <a:off x="977760" y="4405320"/>
            <a:ext cx="8420400" cy="15570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 жоспары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– өзекті іс-шараны (іс-әрекет, акциялар т.б.) өткізудің байланысы мен реттілігі көрсетілген, бағдарламаның толық орындалуына және проблемалардың шешілуіне жеткізетін көрсеткіштер кешені.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 descr="https://opiqkz.blob.core.windows.net/kitcontent/535f4dd7-195a-48bd-9852-2031f0701a34/882ac11f-f1c8-4dd9-b839-bbe417fb664b/ea0deb60-dfdf-425c-bdfe-d3b0bf511d8f_m.png"/>
          <p:cNvPicPr/>
          <p:nvPr/>
        </p:nvPicPr>
        <p:blipFill>
          <a:blip r:embed="rId1"/>
          <a:stretch/>
        </p:blipFill>
        <p:spPr>
          <a:xfrm>
            <a:off x="668160" y="711360"/>
            <a:ext cx="5715000" cy="1333440"/>
          </a:xfrm>
          <a:prstGeom prst="rect">
            <a:avLst/>
          </a:prstGeom>
          <a:ln w="0">
            <a:noFill/>
          </a:ln>
        </p:spPr>
      </p:pic>
      <p:sp>
        <p:nvSpPr>
          <p:cNvPr id="87" name="Rectangle 2"/>
          <p:cNvSpPr/>
          <p:nvPr/>
        </p:nvSpPr>
        <p:spPr>
          <a:xfrm>
            <a:off x="957240" y="2219040"/>
            <a:ext cx="9725040" cy="441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292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техникасы ережесі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Барлық аспапқа ұқыптылықпен қарау қажет. Олар сынып қалуы, олармен жарақаттанып қалуың да мүмкін.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2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​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кезінде отыруға да, түрегеп тұруға да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3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Тәжірибені кезекпен топтағы әр оқушы жүргізеді.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3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 оқушы (тәжірибе жасаушы) тәжірибе жүргізіп жатқанда, қалғандары бақылап тұрады немесе тәжірибе жасаушының өтініші бойынша оған көмектеседі.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Жүргізілген тәжірибенің нәтижесі бойынша пікір алмасу тәжірибе жасаушы бастауға рұқсат бергеннен кейін ғана басталады.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6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Бір-біріңмен өзара ақырын, басқаларға кедергі келтірмей сөйлесу керек.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7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Тек ұстаздың рұқсатымен ғана үстелге келуге және зертханалық жабдықты ауыстыруға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8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аяқталған соң үстел үстін ретке келтіріп, қолды сабынмен жуу қажет.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https://opiqkz.blob.core.windows.net/kitcontent/535f4dd7-195a-48bd-9852-2031f0701a34/626e9e45-126a-4c42-9a18-d2ffdbe84ecb/052b5ff1-d906-4d5e-bce6-aec0851e29b7_m.jpg"/>
          <p:cNvPicPr/>
          <p:nvPr/>
        </p:nvPicPr>
        <p:blipFill>
          <a:blip r:embed="rId1"/>
          <a:stretch/>
        </p:blipFill>
        <p:spPr>
          <a:xfrm>
            <a:off x="1181160" y="984240"/>
            <a:ext cx="10002600" cy="106992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5"/>
          <p:cNvSpPr/>
          <p:nvPr/>
        </p:nvSpPr>
        <p:spPr>
          <a:xfrm>
            <a:off x="254160" y="2270160"/>
            <a:ext cx="8062920" cy="43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1-заттарды тек қажетті мөлшерде алуға кеңес беріледі.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реактивтерді сеп, құй, тәжірибені тек үстел үстінде ғана жаса.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қорғаныс көзілдірігін пайдалан.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газ немесе буды өзіңе қарай бұрғанда абай бол.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заттардың қалдығын қоқыс ыдысына жина.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резеңке қолғапты пайдалан.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 жеуге, ішуге, дәмін көруге тыйым салынады.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 қолмен алуға тыйым салынады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9-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ұнтақ немесе сынған реактивтерді жинамай қалдыруға болмайды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Прямоугольник 7"/>
          <p:cNvSpPr/>
          <p:nvPr/>
        </p:nvSpPr>
        <p:spPr>
          <a:xfrm>
            <a:off x="492120" y="208080"/>
            <a:ext cx="9650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Тәжірибе жүргізу кезінде сақталуға қажетті талаптар туралы ескертетін қауіпсіздік белгілері: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25120" y="202680"/>
            <a:ext cx="10363320" cy="5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Төмендегі тапсырмаға жауап бер:</a:t>
            </a:r>
            <a:endParaRPr b="0" lang="ru-RU" sz="28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266760" y="674640"/>
            <a:ext cx="11507760" cy="475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белгілерінің түсіне назар аудар. Сеніңше, үстінен сызып қойған қызыл шеңбер нені білдіреді? Дұрыс жауап нұсқасына                   белгісін қойыңыз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Cambria"/>
              </a:rPr>
              <a:t>!</a:t>
            </a: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93" name="Прямоугольник 10"/>
          <p:cNvSpPr/>
          <p:nvPr/>
        </p:nvSpPr>
        <p:spPr>
          <a:xfrm>
            <a:off x="574560" y="5486400"/>
            <a:ext cx="85550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 Қауіпсіздік белгісін біледі, үстінен сызып қойған қызыл шеңбердің нені білдіретінін дұрыс белгілейді.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Қалыптастырушы бағалау: “Дұрыс , бұрыс”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Прямоугольник 5"/>
          <p:cNvSpPr/>
          <p:nvPr/>
        </p:nvSpPr>
        <p:spPr>
          <a:xfrm>
            <a:off x="1195560" y="3967200"/>
            <a:ext cx="2898720" cy="88596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Ескерту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6"/>
          <p:cNvSpPr/>
          <p:nvPr/>
        </p:nvSpPr>
        <p:spPr>
          <a:xfrm>
            <a:off x="6119640" y="3981600"/>
            <a:ext cx="2981520" cy="928440"/>
          </a:xfrm>
          <a:prstGeom prst="rect">
            <a:avLst/>
          </a:prstGeom>
          <a:solidFill>
            <a:srgbClr val="f1d77f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Тиым салу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Овал 7"/>
          <p:cNvSpPr/>
          <p:nvPr/>
        </p:nvSpPr>
        <p:spPr>
          <a:xfrm>
            <a:off x="4178160" y="4768920"/>
            <a:ext cx="590760" cy="463320"/>
          </a:xfrm>
          <a:prstGeom prst="ellipse">
            <a:avLst/>
          </a:prstGeom>
          <a:solidFill>
            <a:srgbClr val="fcf05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Овал 8"/>
          <p:cNvSpPr/>
          <p:nvPr/>
        </p:nvSpPr>
        <p:spPr>
          <a:xfrm>
            <a:off x="9339120" y="4767120"/>
            <a:ext cx="590760" cy="463680"/>
          </a:xfrm>
          <a:prstGeom prst="ellipse">
            <a:avLst/>
          </a:prstGeom>
          <a:solidFill>
            <a:srgbClr val="fcf05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Фигура, имеющая форму буквы L 9"/>
          <p:cNvSpPr/>
          <p:nvPr/>
        </p:nvSpPr>
        <p:spPr>
          <a:xfrm rot="18834600">
            <a:off x="7383240" y="1528200"/>
            <a:ext cx="384120" cy="235080"/>
          </a:xfrm>
          <a:custGeom>
            <a:avLst/>
            <a:gdLst/>
            <a:ahLst/>
            <a:rect l="l" t="t" r="r" b="b"/>
            <a:pathLst>
              <a:path w="384175" h="234950">
                <a:moveTo>
                  <a:pt x="0" y="0"/>
                </a:moveTo>
                <a:lnTo>
                  <a:pt x="117475" y="0"/>
                </a:lnTo>
                <a:lnTo>
                  <a:pt x="117475" y="117475"/>
                </a:lnTo>
                <a:lnTo>
                  <a:pt x="384175" y="117475"/>
                </a:lnTo>
                <a:lnTo>
                  <a:pt x="384175" y="234950"/>
                </a:lnTo>
                <a:lnTo>
                  <a:pt x="0" y="2349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78846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" name="Picture 2" descr="https://opiqkz.blob.core.windows.net/kitcontent/535f4dd7-195a-48bd-9852-2031f0701a34/626e9e45-126a-4c42-9a18-d2ffdbe84ecb/052b5ff1-d906-4d5e-bce6-aec0851e29b7_m.jpg"/>
          <p:cNvPicPr/>
          <p:nvPr/>
        </p:nvPicPr>
        <p:blipFill>
          <a:blip r:embed="rId1"/>
          <a:stretch/>
        </p:blipFill>
        <p:spPr>
          <a:xfrm>
            <a:off x="787320" y="2476440"/>
            <a:ext cx="10002960" cy="9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25120" y="202680"/>
            <a:ext cx="10363320" cy="5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Орында:</a:t>
            </a:r>
            <a:endParaRPr b="0" lang="ru-RU" sz="28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323640" y="660240"/>
            <a:ext cx="10807560" cy="4502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Ойлан, тапсырманы орында.</a:t>
            </a: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Параграфта жаратылыстану ғылымдары мен олар зерттейтін нысандар туралы айтылады. Мәтінді пайдаланып, төменде берілген «ғылым түрлері және олар зерттейтін нысандар» кестесін толтыр. </a:t>
            </a:r>
            <a:endParaRPr b="0" lang="ru-RU" sz="20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102" name="Прямоугольник 10"/>
          <p:cNvSpPr/>
          <p:nvPr/>
        </p:nvSpPr>
        <p:spPr>
          <a:xfrm>
            <a:off x="588960" y="5851440"/>
            <a:ext cx="96375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түрлерін біледі, ғылымның зерттеу нысандарын оқулық мәтінінен тауып жазады.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Қалыптастырушы бағалау: “Мадақтау”  Барлығын орындаса- “Жарайсың”, қате жіберсе “Жақсы”, қате көп болса “Талпыну керек”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3" name=""/>
          <p:cNvGraphicFramePr/>
          <p:nvPr/>
        </p:nvGraphicFramePr>
        <p:xfrm>
          <a:off x="717480" y="2173320"/>
          <a:ext cx="10341000" cy="3301920"/>
        </p:xfrm>
        <a:graphic>
          <a:graphicData uri="http://schemas.openxmlformats.org/drawingml/2006/table">
            <a:tbl>
              <a:tblPr/>
              <a:tblGrid>
                <a:gridCol w="5170680"/>
                <a:gridCol w="5170320"/>
              </a:tblGrid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Ғылым түрлері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adbb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Зерттейтін нысандары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555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Физика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Химия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</a:tr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Биология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  <a:tr h="518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География, экология, геология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</a:tr>
              <a:tr h="555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Космология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52200" y="302760"/>
            <a:ext cx="103633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Рефлексия «</a:t>
            </a:r>
            <a:r>
              <a:rPr b="0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Аяқталмаған сөйлемдер</a:t>
            </a:r>
            <a:r>
              <a:rPr b="1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»</a:t>
            </a:r>
            <a:endParaRPr b="0" lang="ru-RU" sz="32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477720" y="1447560"/>
            <a:ext cx="11104560" cy="208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0000" lnSpcReduction="19999"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сабақта мен ...................................................үйрендім.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Бұған дейін мен ......................................................білуші едім.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тақырыпта ...............................................түсініксіз болды.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pic>
        <p:nvPicPr>
          <p:cNvPr id="106" name="Picture 5" descr="https://alabamalandlords.com/wp-content/uploads/2019/09/CanStock-Smiley-Face.jpg"/>
          <p:cNvPicPr/>
          <p:nvPr/>
        </p:nvPicPr>
        <p:blipFill>
          <a:blip r:embed="rId1"/>
          <a:stretch/>
        </p:blipFill>
        <p:spPr>
          <a:xfrm>
            <a:off x="9428040" y="868320"/>
            <a:ext cx="2003400" cy="138276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7" descr="https://avatars.mds.yandex.net/get-pdb/1889015/39cdf090-e8df-49d8-a920-60456e94cfd6/s1200?webp=false"/>
          <p:cNvPicPr/>
          <p:nvPr/>
        </p:nvPicPr>
        <p:blipFill>
          <a:blip r:embed="rId2"/>
          <a:stretch/>
        </p:blipFill>
        <p:spPr>
          <a:xfrm>
            <a:off x="9764640" y="2430360"/>
            <a:ext cx="2151000" cy="156528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9" descr="https://miro.medium.com/max/2400/1*BtWGFXegWzPZJ7u45l8xhg.jpeg"/>
          <p:cNvPicPr/>
          <p:nvPr/>
        </p:nvPicPr>
        <p:blipFill>
          <a:blip r:embed="rId3"/>
          <a:stretch/>
        </p:blipFill>
        <p:spPr>
          <a:xfrm>
            <a:off x="9791640" y="4108320"/>
            <a:ext cx="1946160" cy="194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1219320" y="1784160"/>
            <a:ext cx="10362960" cy="209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8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0000"/>
                </a:solidFill>
                <a:uFillTx/>
                <a:latin typeface="Cambria"/>
              </a:rPr>
              <a:t>6.1.1.1 жаратылыстану ғылымдарының зерттеу нысандарын тізіп атау.</a:t>
            </a:r>
            <a:endParaRPr b="0" lang="ru-RU" sz="30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8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0000"/>
                </a:solidFill>
                <a:uFillTx/>
                <a:latin typeface="Cambria"/>
              </a:rPr>
              <a:t>6.1.3.1 жоспар бойынша зерттеу жұмысын жүргізу, қауіпсіз жұмыс жүргізудің жағдайларын анықтау.</a:t>
            </a:r>
            <a:endParaRPr b="0" lang="ru-RU" sz="30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000" strike="noStrike" u="none">
                <a:solidFill>
                  <a:srgbClr val="4f6013"/>
                </a:solidFill>
                <a:uFillTx/>
                <a:latin typeface="Calibri"/>
              </a:rPr>
              <a:t>Мағынаны тану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759960" y="1377720"/>
            <a:ext cx="10821960" cy="427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Cambria"/>
              </a:rPr>
              <a:t> 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Cambria"/>
              </a:rPr>
              <a:t>Ғылым 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Cambria"/>
              </a:rPr>
              <a:t>– адам мәдениетінің ең бір көне, маңызды және өте күрделі компоненттерінің бірі. Бұл – өте үлкен білім әлемі, ол бізге табиғатты өзгертуге және оны адамның қажеттіліктерін қанағаттандыруға лайықты етуге мүмкіндік береді. Ғылым 3 түрлі бағытқа бөлінеді: 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жаратылыстану, техникалық, қоғамдық және гуманитарлық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Cambria"/>
              </a:rPr>
              <a:t>.</a:t>
            </a: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just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ента лицом вверх 3"/>
          <p:cNvSpPr/>
          <p:nvPr/>
        </p:nvSpPr>
        <p:spPr>
          <a:xfrm>
            <a:off x="2968560" y="225360"/>
            <a:ext cx="6034320" cy="1181160"/>
          </a:xfrm>
          <a:custGeom>
            <a:avLst/>
            <a:gdLst>
              <a:gd name="textAreaLeft" fmla="*/ 1508400 w 6034320"/>
              <a:gd name="textAreaRight" fmla="*/ 4525920 w 6034320"/>
              <a:gd name="textAreaTop" fmla="*/ 0 h 1181160"/>
              <a:gd name="textAreaBottom" fmla="*/ 984600 h 1181160"/>
            </a:gdLst>
            <a:ahLst/>
            <a:rect l="textAreaLeft" t="textAreaTop" r="textAreaRight" b="textAreaBottom"/>
            <a:pathLst>
              <a:path w="21600" h="21600">
                <a:moveTo>
                  <a:pt x="8100" y="18000"/>
                </a:moveTo>
                <a:lnTo>
                  <a:pt x="8100" y="20700"/>
                </a:lnTo>
                <a:cubicBezTo>
                  <a:pt x="8100" y="21150"/>
                  <a:pt x="7680" y="21600"/>
                  <a:pt x="7260" y="21600"/>
                </a:cubicBezTo>
                <a:lnTo>
                  <a:pt x="0" y="21600"/>
                </a:lnTo>
                <a:lnTo>
                  <a:pt x="2750" y="12600"/>
                </a:lnTo>
                <a:lnTo>
                  <a:pt x="0" y="3600"/>
                </a:lnTo>
                <a:lnTo>
                  <a:pt x="5400" y="3600"/>
                </a:lnTo>
                <a:lnTo>
                  <a:pt x="5400" y="900"/>
                </a:lnTo>
                <a:cubicBezTo>
                  <a:pt x="5400" y="450"/>
                  <a:pt x="5820" y="0"/>
                  <a:pt x="6240" y="0"/>
                </a:cubicBezTo>
                <a:lnTo>
                  <a:pt x="15360" y="0"/>
                </a:lnTo>
                <a:cubicBezTo>
                  <a:pt x="15780" y="0"/>
                  <a:pt x="16200" y="450"/>
                  <a:pt x="16200" y="900"/>
                </a:cubicBezTo>
                <a:lnTo>
                  <a:pt x="16200" y="3600"/>
                </a:lnTo>
                <a:lnTo>
                  <a:pt x="21600" y="3600"/>
                </a:lnTo>
                <a:lnTo>
                  <a:pt x="18850" y="12600"/>
                </a:lnTo>
                <a:lnTo>
                  <a:pt x="21600" y="21600"/>
                </a:lnTo>
                <a:lnTo>
                  <a:pt x="14340" y="21600"/>
                </a:lnTo>
                <a:cubicBezTo>
                  <a:pt x="13920" y="21600"/>
                  <a:pt x="13500" y="21150"/>
                  <a:pt x="13500" y="20700"/>
                </a:cubicBezTo>
                <a:lnTo>
                  <a:pt x="13500" y="18000"/>
                </a:lnTo>
                <a:close/>
              </a:path>
              <a:path fill="darkenLess" w="21600" h="21600">
                <a:moveTo>
                  <a:pt x="8100" y="18000"/>
                </a:moveTo>
                <a:lnTo>
                  <a:pt x="8100" y="20700"/>
                </a:lnTo>
                <a:cubicBezTo>
                  <a:pt x="8100" y="20250"/>
                  <a:pt x="7680" y="19800"/>
                  <a:pt x="7260" y="19800"/>
                </a:cubicBezTo>
                <a:lnTo>
                  <a:pt x="6240" y="19800"/>
                </a:lnTo>
                <a:cubicBezTo>
                  <a:pt x="5820" y="19800"/>
                  <a:pt x="5400" y="19350"/>
                  <a:pt x="5400" y="18900"/>
                </a:cubicBezTo>
                <a:cubicBezTo>
                  <a:pt x="5400" y="18450"/>
                  <a:pt x="5820" y="18000"/>
                  <a:pt x="6240" y="18000"/>
                </a:cubicBezTo>
                <a:close/>
              </a:path>
              <a:path fill="darkenLess" w="21600" h="21600">
                <a:moveTo>
                  <a:pt x="13500" y="18000"/>
                </a:moveTo>
                <a:lnTo>
                  <a:pt x="13500" y="20700"/>
                </a:lnTo>
                <a:cubicBezTo>
                  <a:pt x="13500" y="20250"/>
                  <a:pt x="13920" y="19800"/>
                  <a:pt x="14340" y="19800"/>
                </a:cubicBezTo>
                <a:lnTo>
                  <a:pt x="15360" y="19800"/>
                </a:lnTo>
                <a:cubicBezTo>
                  <a:pt x="15780" y="19800"/>
                  <a:pt x="16200" y="19350"/>
                  <a:pt x="16200" y="18900"/>
                </a:cubicBezTo>
                <a:cubicBezTo>
                  <a:pt x="16200" y="18450"/>
                  <a:pt x="15780" y="18000"/>
                  <a:pt x="15360" y="18000"/>
                </a:cubicBezTo>
                <a:close/>
              </a:path>
              <a:path fill="darkenLess" w="21600" h="21600">
                <a:moveTo>
                  <a:pt x="5400" y="18900"/>
                </a:moveTo>
                <a:lnTo>
                  <a:pt x="5400" y="3600"/>
                </a:lnTo>
              </a:path>
              <a:path fill="darkenLess" w="21600" h="21600">
                <a:moveTo>
                  <a:pt x="16200" y="18900"/>
                </a:moveTo>
                <a:lnTo>
                  <a:pt x="16200" y="3600"/>
                </a:lnTo>
              </a:path>
            </a:pathLst>
          </a:custGeom>
          <a:solidFill>
            <a:srgbClr val="faf2d4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түрлері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4"/>
          <p:cNvSpPr/>
          <p:nvPr/>
        </p:nvSpPr>
        <p:spPr>
          <a:xfrm>
            <a:off x="787320" y="1631880"/>
            <a:ext cx="3321000" cy="95724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Жаратылыстану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5"/>
          <p:cNvSpPr/>
          <p:nvPr/>
        </p:nvSpPr>
        <p:spPr>
          <a:xfrm>
            <a:off x="4826160" y="1828800"/>
            <a:ext cx="2939760" cy="96984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Техникалық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рямоугольник 6"/>
          <p:cNvSpPr/>
          <p:nvPr/>
        </p:nvSpPr>
        <p:spPr>
          <a:xfrm>
            <a:off x="8454960" y="1533600"/>
            <a:ext cx="3165480" cy="116676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Қоғамдық және гуманитарлық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Скругленный прямоугольник 7"/>
          <p:cNvSpPr/>
          <p:nvPr/>
        </p:nvSpPr>
        <p:spPr>
          <a:xfrm>
            <a:off x="801720" y="2940120"/>
            <a:ext cx="3516120" cy="3657600"/>
          </a:xfrm>
          <a:custGeom>
            <a:avLst/>
            <a:gdLst>
              <a:gd name="textAreaLeft" fmla="*/ 171360 w 3516120"/>
              <a:gd name="textAreaRight" fmla="*/ 3344760 w 3516120"/>
              <a:gd name="textAreaTop" fmla="*/ 171360 h 3657600"/>
              <a:gd name="textAreaBottom" fmla="*/ 3486240 h 3657600"/>
            </a:gdLst>
            <a:ahLst/>
            <a:rect l="textAreaLeft" t="textAreaTop" r="textAreaRight" b="textAreaBottom"/>
            <a:pathLst>
              <a:path w="21600" h="22469">
                <a:moveTo>
                  <a:pt x="3600" y="0"/>
                </a:moveTo>
                <a:arcTo wR="3600" hR="3600" stAng="16200000" swAng="-5400000"/>
                <a:lnTo>
                  <a:pt x="0" y="18869"/>
                </a:lnTo>
                <a:arcTo wR="3600" hR="3600" stAng="10800000" swAng="-5400000"/>
                <a:lnTo>
                  <a:pt x="18000" y="2246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География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Математика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Геология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Астрономия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Агрономия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Скругленный прямоугольник 8"/>
          <p:cNvSpPr/>
          <p:nvPr/>
        </p:nvSpPr>
        <p:spPr>
          <a:xfrm>
            <a:off x="4713120" y="3193920"/>
            <a:ext cx="3262320" cy="28418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Электроника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Сәулет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Механика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Скругленный прямоугольник 9"/>
          <p:cNvSpPr/>
          <p:nvPr/>
        </p:nvSpPr>
        <p:spPr>
          <a:xfrm>
            <a:off x="8342280" y="3179880"/>
            <a:ext cx="3235320" cy="29955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Саясаттану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Әлеуметтану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Лингвистика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Тарих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Мәдениеттану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Филология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684000" y="786960"/>
            <a:ext cx="11048760" cy="5303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«</a:t>
            </a:r>
            <a:r>
              <a:rPr b="1" lang="ru-RU" sz="26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» (жаратылыс – табиғат) сөзі табиғат туралы білім дегенді білдіреді. «Табиғат» сөзіне латын тілінде «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Perpetua"/>
              </a:rPr>
              <a:t>natura» 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сөзі сәйкес келеді. «Табиғат» сөзіне ежелгі грекше «физис» («фюзис») сөзі өте жақын. Алғашында табиғат туралы мағлұматтардың барлығы шынымен де физикаға (ертеректе – «физиология») жатқызылатын.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    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 ғылымдарына </a:t>
            </a:r>
            <a:r>
              <a:rPr b="0" i="1" lang="ru-RU" sz="2600" strike="noStrike" u="none">
                <a:solidFill>
                  <a:srgbClr val="000000"/>
                </a:solidFill>
                <a:uFillTx/>
                <a:latin typeface="Cambria"/>
              </a:rPr>
              <a:t>физика, химия, биология, астрономия, география, геология, биогеография, океанология, биохимияны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жатқызады. Сонымен қатар осы аталғандардың бірігуінен туындаған бірқатар ғылымдар да бар. Олар: </a:t>
            </a:r>
            <a:r>
              <a:rPr b="0" i="1" lang="ru-RU" sz="2600" strike="noStrike" u="none">
                <a:solidFill>
                  <a:srgbClr val="000000"/>
                </a:solidFill>
                <a:uFillTx/>
                <a:latin typeface="Cambria"/>
              </a:rPr>
              <a:t>космология, астрофизика, физикалық химия, биофизика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және т.б.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77480" y="738360"/>
            <a:ext cx="10363320" cy="80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Times New Roman"/>
                <a:ea typeface="Times New Roman"/>
              </a:rPr>
              <a:t>Жаратылыстану ғылымының міндеті</a:t>
            </a:r>
            <a:br>
              <a:rPr sz="4000"/>
            </a:b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659880" y="1447920"/>
            <a:ext cx="10922040" cy="273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  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«Жаратылыстану» ғылымының міндеті табиғат заңдарын зерттеу және оларды адам мүддесі үшін пайдалануға жәрдем жасау болып табылады. Жаратылыстанудың ғылыми білімдері адамдардың тәжірибе жүзінде жасаған іс-әрекеттері барысында алынған және жинақталған бақылауларды қорытындылау нәтижесінде жасалады.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pic>
        <p:nvPicPr>
          <p:cNvPr id="68" name="Picture 4" descr="https://avatars.mds.yandex.net/get-pdb/1649807/2273333d-9172-43d0-8023-b0222eca8546/s1200?webp=false"/>
          <p:cNvPicPr/>
          <p:nvPr/>
        </p:nvPicPr>
        <p:blipFill>
          <a:blip r:embed="rId1"/>
          <a:stretch/>
        </p:blipFill>
        <p:spPr>
          <a:xfrm>
            <a:off x="928800" y="4660920"/>
            <a:ext cx="2882880" cy="162252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2" descr="https://im0-tub-kz.yandex.net/i?id=6fc6f42ed3a2d50196b2b612f996a9df-l&amp;n=13"/>
          <p:cNvPicPr/>
          <p:nvPr/>
        </p:nvPicPr>
        <p:blipFill>
          <a:blip r:embed="rId2"/>
          <a:stretch/>
        </p:blipFill>
        <p:spPr>
          <a:xfrm>
            <a:off x="4910040" y="4727520"/>
            <a:ext cx="2476440" cy="14065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6" descr="https://avatars.mds.yandex.net/get-turbo/1604311/a4350bf86c15050c71c47d195e9aa369/orig"/>
          <p:cNvPicPr/>
          <p:nvPr/>
        </p:nvPicPr>
        <p:blipFill>
          <a:blip r:embed="rId3"/>
          <a:stretch/>
        </p:blipFill>
        <p:spPr>
          <a:xfrm>
            <a:off x="8650440" y="4741920"/>
            <a:ext cx="2927160" cy="15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9" descr="https://vk.vkfaces.com/857520/v857520604/65695/EDX1OHmYZwc.jpg"/>
          <p:cNvPicPr/>
          <p:nvPr/>
        </p:nvPicPr>
        <p:blipFill>
          <a:blip r:embed="rId1"/>
          <a:stretch/>
        </p:blipFill>
        <p:spPr>
          <a:xfrm>
            <a:off x="4745160" y="2114640"/>
            <a:ext cx="2963880" cy="18428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11" descr="https://xn----7sblcehjsjaso8aoc.xn--p1ai/pluginfile.php/23182/course/overviewfiles/1.JPG"/>
          <p:cNvPicPr/>
          <p:nvPr/>
        </p:nvPicPr>
        <p:blipFill>
          <a:blip r:embed="rId2"/>
          <a:stretch/>
        </p:blipFill>
        <p:spPr>
          <a:xfrm>
            <a:off x="7818480" y="237960"/>
            <a:ext cx="2928960" cy="190188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13" descr="https://funart.pro/uploads/posts/2020-05/1588671203_43-p-foni-s-kartami-rossii-107.jpg"/>
          <p:cNvPicPr/>
          <p:nvPr/>
        </p:nvPicPr>
        <p:blipFill>
          <a:blip r:embed="rId3"/>
          <a:stretch/>
        </p:blipFill>
        <p:spPr>
          <a:xfrm>
            <a:off x="8313840" y="3268800"/>
            <a:ext cx="3174840" cy="17460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2" descr="https://im0-tub-kz.yandex.net/i?id=6fc6f42ed3a2d50196b2b612f996a9df-l&amp;n=13"/>
          <p:cNvPicPr/>
          <p:nvPr/>
        </p:nvPicPr>
        <p:blipFill>
          <a:blip r:embed="rId4"/>
          <a:stretch/>
        </p:blipFill>
        <p:spPr>
          <a:xfrm>
            <a:off x="969840" y="210960"/>
            <a:ext cx="2476800" cy="1659240"/>
          </a:xfrm>
          <a:prstGeom prst="rect">
            <a:avLst/>
          </a:prstGeom>
          <a:ln w="0">
            <a:noFill/>
          </a:ln>
        </p:spPr>
      </p:pic>
      <p:sp>
        <p:nvSpPr>
          <p:cNvPr id="75" name="Прямоугольник 8"/>
          <p:cNvSpPr/>
          <p:nvPr/>
        </p:nvSpPr>
        <p:spPr>
          <a:xfrm>
            <a:off x="225360" y="5148360"/>
            <a:ext cx="4022640" cy="1533600"/>
          </a:xfrm>
          <a:prstGeom prst="rect">
            <a:avLst/>
          </a:prstGeom>
          <a:solidFill>
            <a:srgbClr val="edf0e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 -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 ғылымы тірі организмдердің құрылысын, функциясын, өсіп-жетілуін, шығу-тегін, эволюциясы мен Жер бетінде таралуын қарастырады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Picture 2" descr="https://prouchebu.com/wp-content/uploads/2018/10/1_gde_trebuetsya_ege_biologii1.jpg"/>
          <p:cNvPicPr/>
          <p:nvPr/>
        </p:nvPicPr>
        <p:blipFill>
          <a:blip r:embed="rId5"/>
          <a:stretch/>
        </p:blipFill>
        <p:spPr>
          <a:xfrm>
            <a:off x="885960" y="3165480"/>
            <a:ext cx="2474640" cy="1857240"/>
          </a:xfrm>
          <a:prstGeom prst="rect">
            <a:avLst/>
          </a:prstGeom>
          <a:ln w="0">
            <a:noFill/>
          </a:ln>
        </p:spPr>
      </p:pic>
      <p:sp>
        <p:nvSpPr>
          <p:cNvPr id="77" name="Скругленный прямоугольник 10"/>
          <p:cNvSpPr/>
          <p:nvPr/>
        </p:nvSpPr>
        <p:spPr>
          <a:xfrm>
            <a:off x="196920" y="1982880"/>
            <a:ext cx="3924360" cy="1055520"/>
          </a:xfrm>
          <a:prstGeom prst="roundRect">
            <a:avLst>
              <a:gd name="adj" fmla="val 16667"/>
            </a:avLst>
          </a:prstGeom>
          <a:solidFill>
            <a:srgbClr val="fadbb5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Химия- жай, күрделі заттар және олардың құрамы мен құрылымы (атом, молекула 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11"/>
          <p:cNvSpPr/>
          <p:nvPr/>
        </p:nvSpPr>
        <p:spPr>
          <a:xfrm>
            <a:off x="4529160" y="4248000"/>
            <a:ext cx="3138480" cy="1449360"/>
          </a:xfrm>
          <a:prstGeom prst="rect">
            <a:avLst/>
          </a:prstGeom>
          <a:solidFill>
            <a:srgbClr val="f5e4a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 әлемді және оның қозғалысын 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зерттейтін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ғылым (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күш, энергия, қозғалыс 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2"/>
          <p:cNvSpPr/>
          <p:nvPr/>
        </p:nvSpPr>
        <p:spPr>
          <a:xfrm>
            <a:off x="8736120" y="2236680"/>
            <a:ext cx="2798640" cy="731880"/>
          </a:xfrm>
          <a:prstGeom prst="rect">
            <a:avLst/>
          </a:prstGeom>
          <a:solidFill>
            <a:srgbClr val="a5b592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ambria"/>
              </a:rPr>
              <a:t>Астрономия-аспан денелері.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3"/>
          <p:cNvSpPr/>
          <p:nvPr/>
        </p:nvSpPr>
        <p:spPr>
          <a:xfrm>
            <a:off x="8159760" y="5106960"/>
            <a:ext cx="3333600" cy="1525680"/>
          </a:xfrm>
          <a:prstGeom prst="rect">
            <a:avLst/>
          </a:prstGeom>
          <a:solidFill>
            <a:srgbClr val="f6e9ed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География- Табиғат, құрлық, мұхит, халық, халықтың таралу заңдылықтары  және оның шаруашылығы.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"/>
          <p:cNvSpPr txBox="1"/>
          <p:nvPr/>
        </p:nvSpPr>
        <p:spPr>
          <a:xfrm>
            <a:off x="909720" y="955800"/>
            <a:ext cx="10362960" cy="527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444d26"/>
                </a:solidFill>
                <a:uFillTx/>
                <a:latin typeface="Times New Roman"/>
                <a:ea typeface="Calibri"/>
              </a:rPr>
              <a:t>Адамдар қандай әдістерді қолдана отырып, табиғатты оқып үйренеді?</a:t>
            </a: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9600" strike="noStrike" u="none">
                <a:solidFill>
                  <a:srgbClr val="92d050"/>
                </a:solidFill>
                <a:uFillTx/>
                <a:latin typeface="Times New Roman"/>
              </a:rPr>
              <a:t>???</a:t>
            </a:r>
            <a:endParaRPr b="0" lang="ru-RU" sz="9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Схема 3" descr=""/>
          <p:cNvPicPr/>
          <p:nvPr/>
        </p:nvPicPr>
        <p:blipFill>
          <a:blip r:embed="rId1"/>
          <a:stretch/>
        </p:blipFill>
        <p:spPr>
          <a:xfrm>
            <a:off x="189000" y="512640"/>
            <a:ext cx="11406240" cy="609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2018-07-07T21:44:19Z</dcterms:created>
  <dc:creator>ПК</dc:creator>
  <dc:description/>
  <dc:language>ru-RU</dc:language>
  <cp:lastModifiedBy>Huawei</cp:lastModifiedBy>
  <dcterms:modified xsi:type="dcterms:W3CDTF">2024-10-30T20:06:30Z</dcterms:modified>
  <cp:revision>75</cp:revision>
  <dc:subject/>
  <dc:title>Презентация PowerPoint</dc:title>
</cp:coreProperties>
</file>