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</p:sldMasterIdLst>
  <p:notesMasterIdLst>
    <p:notesMasterId r:id="rId19"/>
  </p:notesMasterIdLst>
  <p:sldIdLst>
    <p:sldId id="256" r:id="rId3"/>
    <p:sldId id="257" r:id="rId4"/>
    <p:sldId id="266" r:id="rId5"/>
    <p:sldId id="267" r:id="rId6"/>
    <p:sldId id="268" r:id="rId7"/>
    <p:sldId id="269" r:id="rId8"/>
    <p:sldId id="270" r:id="rId9"/>
    <p:sldId id="271" r:id="rId10"/>
    <p:sldId id="278" r:id="rId11"/>
    <p:sldId id="272" r:id="rId12"/>
    <p:sldId id="273" r:id="rId13"/>
    <p:sldId id="263" r:id="rId14"/>
    <p:sldId id="264" r:id="rId15"/>
    <p:sldId id="265" r:id="rId16"/>
    <p:sldId id="277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59126-0CB3-4DE4-A0FD-80A8CA0EDFC6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D5B02-9CC8-4929-8A84-F8BB0556AD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84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2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676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ctrTitle"/>
          </p:nvPr>
        </p:nvSpPr>
        <p:spPr>
          <a:xfrm>
            <a:off x="626397" y="1120817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734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 txBox="1">
            <a:spLocks noGrp="1"/>
          </p:cNvSpPr>
          <p:nvPr>
            <p:ph type="ctrTitle"/>
          </p:nvPr>
        </p:nvSpPr>
        <p:spPr>
          <a:xfrm>
            <a:off x="4795775" y="76502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739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07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1"/>
          <p:cNvSpPr txBox="1">
            <a:spLocks noGrp="1"/>
          </p:cNvSpPr>
          <p:nvPr>
            <p:ph type="ctrTitle"/>
          </p:nvPr>
        </p:nvSpPr>
        <p:spPr>
          <a:xfrm>
            <a:off x="626397" y="835823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1092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2"/>
          <p:cNvSpPr txBox="1">
            <a:spLocks noGrp="1"/>
          </p:cNvSpPr>
          <p:nvPr>
            <p:ph type="ctrTitle"/>
          </p:nvPr>
        </p:nvSpPr>
        <p:spPr>
          <a:xfrm>
            <a:off x="4696715" y="84501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85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3"/>
          <p:cNvSpPr txBox="1">
            <a:spLocks noGrp="1"/>
          </p:cNvSpPr>
          <p:nvPr>
            <p:ph type="ctrTitle"/>
          </p:nvPr>
        </p:nvSpPr>
        <p:spPr>
          <a:xfrm>
            <a:off x="740405" y="668801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6886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4"/>
          <p:cNvSpPr>
            <a:spLocks noGrp="1"/>
          </p:cNvSpPr>
          <p:nvPr>
            <p:ph type="pic" idx="2"/>
          </p:nvPr>
        </p:nvSpPr>
        <p:spPr>
          <a:xfrm>
            <a:off x="0" y="-15237"/>
            <a:ext cx="4064658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4"/>
          <p:cNvSpPr txBox="1">
            <a:spLocks noGrp="1"/>
          </p:cNvSpPr>
          <p:nvPr>
            <p:ph type="ctrTitle"/>
          </p:nvPr>
        </p:nvSpPr>
        <p:spPr>
          <a:xfrm>
            <a:off x="4678089" y="98326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158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5"/>
          <p:cNvSpPr>
            <a:spLocks noGrp="1"/>
          </p:cNvSpPr>
          <p:nvPr>
            <p:ph type="pic" idx="2"/>
          </p:nvPr>
        </p:nvSpPr>
        <p:spPr>
          <a:xfrm>
            <a:off x="0" y="-15237"/>
            <a:ext cx="4064658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ctrTitle"/>
          </p:nvPr>
        </p:nvSpPr>
        <p:spPr>
          <a:xfrm>
            <a:off x="4678089" y="98326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3085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ctrTitle"/>
          </p:nvPr>
        </p:nvSpPr>
        <p:spPr>
          <a:xfrm>
            <a:off x="4787293" y="586643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6031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7"/>
          <p:cNvSpPr txBox="1">
            <a:spLocks noGrp="1"/>
          </p:cNvSpPr>
          <p:nvPr>
            <p:ph type="ctrTitle"/>
          </p:nvPr>
        </p:nvSpPr>
        <p:spPr>
          <a:xfrm>
            <a:off x="4931697" y="111052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>
            <a:spLocks noGrp="1"/>
          </p:cNvSpPr>
          <p:nvPr>
            <p:ph type="pic" idx="2"/>
          </p:nvPr>
        </p:nvSpPr>
        <p:spPr>
          <a:xfrm>
            <a:off x="726505" y="1051031"/>
            <a:ext cx="3660812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04499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8"/>
          <p:cNvSpPr>
            <a:spLocks noGrp="1"/>
          </p:cNvSpPr>
          <p:nvPr>
            <p:ph type="pic" idx="2"/>
          </p:nvPr>
        </p:nvSpPr>
        <p:spPr>
          <a:xfrm>
            <a:off x="4466315" y="1174834"/>
            <a:ext cx="180873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48"/>
          <p:cNvSpPr>
            <a:spLocks noGrp="1"/>
          </p:cNvSpPr>
          <p:nvPr>
            <p:ph type="pic" idx="3"/>
          </p:nvPr>
        </p:nvSpPr>
        <p:spPr>
          <a:xfrm>
            <a:off x="4466315" y="3872314"/>
            <a:ext cx="180873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ctrTitle"/>
          </p:nvPr>
        </p:nvSpPr>
        <p:spPr>
          <a:xfrm>
            <a:off x="707037" y="1082110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1259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9"/>
          <p:cNvSpPr>
            <a:spLocks noGrp="1"/>
          </p:cNvSpPr>
          <p:nvPr>
            <p:ph type="pic" idx="2"/>
          </p:nvPr>
        </p:nvSpPr>
        <p:spPr>
          <a:xfrm>
            <a:off x="707037" y="3872314"/>
            <a:ext cx="180873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49"/>
          <p:cNvSpPr txBox="1">
            <a:spLocks noGrp="1"/>
          </p:cNvSpPr>
          <p:nvPr>
            <p:ph type="ctrTitle"/>
          </p:nvPr>
        </p:nvSpPr>
        <p:spPr>
          <a:xfrm>
            <a:off x="707037" y="977938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9"/>
          <p:cNvSpPr>
            <a:spLocks noGrp="1"/>
          </p:cNvSpPr>
          <p:nvPr>
            <p:ph type="pic" idx="3"/>
          </p:nvPr>
        </p:nvSpPr>
        <p:spPr>
          <a:xfrm>
            <a:off x="4787513" y="1174834"/>
            <a:ext cx="180873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49"/>
          <p:cNvSpPr>
            <a:spLocks noGrp="1"/>
          </p:cNvSpPr>
          <p:nvPr>
            <p:ph type="pic" idx="4"/>
          </p:nvPr>
        </p:nvSpPr>
        <p:spPr>
          <a:xfrm>
            <a:off x="4787513" y="3872314"/>
            <a:ext cx="180873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69892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0"/>
          <p:cNvSpPr>
            <a:spLocks noGrp="1"/>
          </p:cNvSpPr>
          <p:nvPr>
            <p:ph type="pic" idx="2"/>
          </p:nvPr>
        </p:nvSpPr>
        <p:spPr>
          <a:xfrm>
            <a:off x="0" y="0"/>
            <a:ext cx="43205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50"/>
          <p:cNvSpPr txBox="1">
            <a:spLocks noGrp="1"/>
          </p:cNvSpPr>
          <p:nvPr>
            <p:ph type="ctrTitle"/>
          </p:nvPr>
        </p:nvSpPr>
        <p:spPr>
          <a:xfrm>
            <a:off x="4826178" y="791200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2882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1"/>
          <p:cNvSpPr>
            <a:spLocks noGrp="1"/>
          </p:cNvSpPr>
          <p:nvPr>
            <p:ph type="pic" idx="2"/>
          </p:nvPr>
        </p:nvSpPr>
        <p:spPr>
          <a:xfrm>
            <a:off x="4725366" y="2951545"/>
            <a:ext cx="3711599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51"/>
          <p:cNvSpPr>
            <a:spLocks noGrp="1"/>
          </p:cNvSpPr>
          <p:nvPr>
            <p:ph type="pic" idx="3"/>
          </p:nvPr>
        </p:nvSpPr>
        <p:spPr>
          <a:xfrm>
            <a:off x="707035" y="2951545"/>
            <a:ext cx="3711599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ctrTitle"/>
          </p:nvPr>
        </p:nvSpPr>
        <p:spPr>
          <a:xfrm>
            <a:off x="707037" y="89691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817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2"/>
          <p:cNvSpPr>
            <a:spLocks noGrp="1"/>
          </p:cNvSpPr>
          <p:nvPr>
            <p:ph type="pic" idx="2"/>
          </p:nvPr>
        </p:nvSpPr>
        <p:spPr>
          <a:xfrm>
            <a:off x="379317" y="867163"/>
            <a:ext cx="3936594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52"/>
          <p:cNvSpPr txBox="1">
            <a:spLocks noGrp="1"/>
          </p:cNvSpPr>
          <p:nvPr>
            <p:ph type="ctrTitle"/>
          </p:nvPr>
        </p:nvSpPr>
        <p:spPr>
          <a:xfrm>
            <a:off x="4828091" y="88008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2"/>
          <p:cNvSpPr>
            <a:spLocks noGrp="1"/>
          </p:cNvSpPr>
          <p:nvPr>
            <p:ph type="pic" idx="3"/>
          </p:nvPr>
        </p:nvSpPr>
        <p:spPr>
          <a:xfrm>
            <a:off x="379318" y="3831221"/>
            <a:ext cx="1926188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52"/>
          <p:cNvSpPr>
            <a:spLocks noGrp="1"/>
          </p:cNvSpPr>
          <p:nvPr>
            <p:ph type="pic" idx="4"/>
          </p:nvPr>
        </p:nvSpPr>
        <p:spPr>
          <a:xfrm>
            <a:off x="2389723" y="3831221"/>
            <a:ext cx="1926188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4325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3"/>
          <p:cNvSpPr>
            <a:spLocks noGrp="1"/>
          </p:cNvSpPr>
          <p:nvPr>
            <p:ph type="pic" idx="2"/>
          </p:nvPr>
        </p:nvSpPr>
        <p:spPr>
          <a:xfrm>
            <a:off x="6687426" y="1537564"/>
            <a:ext cx="1643021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53"/>
          <p:cNvSpPr>
            <a:spLocks noGrp="1"/>
          </p:cNvSpPr>
          <p:nvPr>
            <p:ph type="pic" idx="3"/>
          </p:nvPr>
        </p:nvSpPr>
        <p:spPr>
          <a:xfrm>
            <a:off x="5270519" y="1125504"/>
            <a:ext cx="1643021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53"/>
          <p:cNvSpPr txBox="1">
            <a:spLocks noGrp="1"/>
          </p:cNvSpPr>
          <p:nvPr>
            <p:ph type="ctrTitle"/>
          </p:nvPr>
        </p:nvSpPr>
        <p:spPr>
          <a:xfrm>
            <a:off x="707037" y="1024236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46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4"/>
          <p:cNvSpPr txBox="1">
            <a:spLocks noGrp="1"/>
          </p:cNvSpPr>
          <p:nvPr>
            <p:ph type="ctrTitle"/>
          </p:nvPr>
        </p:nvSpPr>
        <p:spPr>
          <a:xfrm>
            <a:off x="4880177" y="750658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4"/>
          <p:cNvSpPr>
            <a:spLocks noGrp="1"/>
          </p:cNvSpPr>
          <p:nvPr>
            <p:ph type="pic" idx="2"/>
          </p:nvPr>
        </p:nvSpPr>
        <p:spPr>
          <a:xfrm>
            <a:off x="-34724" y="1747779"/>
            <a:ext cx="4010628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25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1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90" y="4074176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9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5"/>
          <p:cNvSpPr txBox="1">
            <a:spLocks noGrp="1"/>
          </p:cNvSpPr>
          <p:nvPr>
            <p:ph type="ctrTitle"/>
          </p:nvPr>
        </p:nvSpPr>
        <p:spPr>
          <a:xfrm>
            <a:off x="1999397" y="682492"/>
            <a:ext cx="5145207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853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6"/>
          <p:cNvSpPr txBox="1">
            <a:spLocks noGrp="1"/>
          </p:cNvSpPr>
          <p:nvPr>
            <p:ph type="ctrTitle"/>
          </p:nvPr>
        </p:nvSpPr>
        <p:spPr>
          <a:xfrm>
            <a:off x="5119253" y="667535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1511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7"/>
          <p:cNvSpPr txBox="1">
            <a:spLocks noGrp="1"/>
          </p:cNvSpPr>
          <p:nvPr>
            <p:ph type="ctrTitle"/>
          </p:nvPr>
        </p:nvSpPr>
        <p:spPr>
          <a:xfrm>
            <a:off x="707037" y="110618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741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8"/>
          <p:cNvSpPr txBox="1">
            <a:spLocks noGrp="1"/>
          </p:cNvSpPr>
          <p:nvPr>
            <p:ph type="ctrTitle"/>
          </p:nvPr>
        </p:nvSpPr>
        <p:spPr>
          <a:xfrm>
            <a:off x="4884864" y="740453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345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9"/>
          <p:cNvSpPr txBox="1">
            <a:spLocks noGrp="1"/>
          </p:cNvSpPr>
          <p:nvPr>
            <p:ph type="ctrTitle"/>
          </p:nvPr>
        </p:nvSpPr>
        <p:spPr>
          <a:xfrm>
            <a:off x="637589" y="1198782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4057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0"/>
          <p:cNvSpPr>
            <a:spLocks noGrp="1"/>
          </p:cNvSpPr>
          <p:nvPr>
            <p:ph type="pic" idx="2"/>
          </p:nvPr>
        </p:nvSpPr>
        <p:spPr>
          <a:xfrm>
            <a:off x="372286" y="946328"/>
            <a:ext cx="1944194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60"/>
          <p:cNvSpPr>
            <a:spLocks noGrp="1"/>
          </p:cNvSpPr>
          <p:nvPr>
            <p:ph type="pic" idx="3"/>
          </p:nvPr>
        </p:nvSpPr>
        <p:spPr>
          <a:xfrm>
            <a:off x="2535922" y="946327"/>
            <a:ext cx="1944194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60"/>
          <p:cNvSpPr>
            <a:spLocks noGrp="1"/>
          </p:cNvSpPr>
          <p:nvPr>
            <p:ph type="pic" idx="4"/>
          </p:nvPr>
        </p:nvSpPr>
        <p:spPr>
          <a:xfrm>
            <a:off x="362515" y="3777471"/>
            <a:ext cx="1944194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60"/>
          <p:cNvSpPr>
            <a:spLocks noGrp="1"/>
          </p:cNvSpPr>
          <p:nvPr>
            <p:ph type="pic" idx="5"/>
          </p:nvPr>
        </p:nvSpPr>
        <p:spPr>
          <a:xfrm>
            <a:off x="2526151" y="3777470"/>
            <a:ext cx="1944194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ctrTitle"/>
          </p:nvPr>
        </p:nvSpPr>
        <p:spPr>
          <a:xfrm>
            <a:off x="4922964" y="1136693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65441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1"/>
          <p:cNvSpPr txBox="1">
            <a:spLocks noGrp="1"/>
          </p:cNvSpPr>
          <p:nvPr>
            <p:ph type="ctrTitle"/>
          </p:nvPr>
        </p:nvSpPr>
        <p:spPr>
          <a:xfrm>
            <a:off x="2067888" y="135329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1"/>
          <p:cNvSpPr>
            <a:spLocks noGrp="1"/>
          </p:cNvSpPr>
          <p:nvPr>
            <p:ph type="pic" idx="2"/>
          </p:nvPr>
        </p:nvSpPr>
        <p:spPr>
          <a:xfrm>
            <a:off x="482253" y="1985662"/>
            <a:ext cx="928165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61"/>
          <p:cNvSpPr>
            <a:spLocks noGrp="1"/>
          </p:cNvSpPr>
          <p:nvPr>
            <p:ph type="pic" idx="3"/>
          </p:nvPr>
        </p:nvSpPr>
        <p:spPr>
          <a:xfrm>
            <a:off x="3416551" y="1985662"/>
            <a:ext cx="928165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61"/>
          <p:cNvSpPr>
            <a:spLocks noGrp="1"/>
          </p:cNvSpPr>
          <p:nvPr>
            <p:ph type="pic" idx="4"/>
          </p:nvPr>
        </p:nvSpPr>
        <p:spPr>
          <a:xfrm>
            <a:off x="6322717" y="1985662"/>
            <a:ext cx="928165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31816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2"/>
          <p:cNvSpPr>
            <a:spLocks noGrp="1"/>
          </p:cNvSpPr>
          <p:nvPr>
            <p:ph type="pic" idx="2"/>
          </p:nvPr>
        </p:nvSpPr>
        <p:spPr>
          <a:xfrm>
            <a:off x="-4088" y="0"/>
            <a:ext cx="403098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62"/>
          <p:cNvSpPr txBox="1">
            <a:spLocks noGrp="1"/>
          </p:cNvSpPr>
          <p:nvPr>
            <p:ph type="ctrTitle"/>
          </p:nvPr>
        </p:nvSpPr>
        <p:spPr>
          <a:xfrm>
            <a:off x="4472552" y="957076"/>
            <a:ext cx="5145207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0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3429002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2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2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3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6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6250166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9" y="6250165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3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5058629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ictionary.cambridge.org/dictionary/english/dangerous" TargetMode="External"/><Relationship Id="rId7" Type="http://schemas.openxmlformats.org/officeDocument/2006/relationships/hyperlink" Target="https://dictionary.cambridge.org/dictionary/english/ground" TargetMode="External"/><Relationship Id="rId2" Type="http://schemas.openxmlformats.org/officeDocument/2006/relationships/hyperlink" Target="https://dictionary.cambridge.org/dictionary/english/stro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across" TargetMode="External"/><Relationship Id="rId5" Type="http://schemas.openxmlformats.org/officeDocument/2006/relationships/hyperlink" Target="https://dictionary.cambridge.org/dictionary/english/move" TargetMode="External"/><Relationship Id="rId4" Type="http://schemas.openxmlformats.org/officeDocument/2006/relationships/hyperlink" Target="https://dictionary.cambridge.org/dictionary/english/win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fKRatZYyt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3090" y="1628800"/>
            <a:ext cx="8350696" cy="178010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English. Grade: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about the weather and how to create a cloud</a:t>
            </a:r>
            <a:endParaRPr lang="kk-KZ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Searching for the Best Weather App Among Weather Underground, Weatherbug  and More - The New York Tim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63" y="3284984"/>
            <a:ext cx="2317891" cy="31098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43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645560"/>
              </p:ext>
            </p:extLst>
          </p:nvPr>
        </p:nvGraphicFramePr>
        <p:xfrm>
          <a:off x="395537" y="908720"/>
          <a:ext cx="8460429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Cities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 </a:t>
                      </a:r>
                      <a:endParaRPr lang="kk-KZ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</a:t>
                      </a:r>
                      <a:endParaRPr lang="kk-KZ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506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Amsterdam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Moscow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St.Petersburg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 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Helsenki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Canberra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Wellington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Ottawa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Tokyo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Cool, wet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Sunny, cloudy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Cloudy,windy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Dry, warm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Sunny,dry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Wet ,hot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Sunny ,cloudy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Stormy, windy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Cloudy, dry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7698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9" y="4318000"/>
          <a:ext cx="7408862" cy="16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read the definition of the words  and  write them.</a:t>
            </a:r>
            <a:br>
              <a:rPr lang="kk-KZ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223848"/>
              </p:ext>
            </p:extLst>
          </p:nvPr>
        </p:nvGraphicFramePr>
        <p:xfrm>
          <a:off x="0" y="2132856"/>
          <a:ext cx="9324528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2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8437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 </a:t>
                      </a:r>
                      <a:r>
                        <a:rPr lang="en-GB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strong"/>
                        </a:rPr>
                        <a:t>strong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 </a:t>
                      </a:r>
                      <a:r>
                        <a:rPr lang="en-GB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tooltip="dangerous"/>
                        </a:rPr>
                        <a:t>dangerous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tooltip="wind"/>
                        </a:rPr>
                        <a:t>wind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which </a:t>
                      </a:r>
                      <a:r>
                        <a:rPr lang="en-GB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tooltip="moves"/>
                        </a:rPr>
                        <a:t>moves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tooltip="across"/>
                        </a:rPr>
                        <a:t>across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the </a:t>
                      </a:r>
                      <a:r>
                        <a:rPr lang="en-GB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7" tooltip="ground"/>
                        </a:rPr>
                        <a:t>ground</a:t>
                      </a: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(t……)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long period without rain (d..)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(of weather) characterized by strong winds and usually rain, thunder, lightning (s…..)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Cloudy air near the ground which is difficult to see through (f….)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 the temperature falls to 0 below (f…..)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it rains a lot (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w..t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AutoNum type="arabicParenR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Having a lot of light from the sun (s….)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kk-K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68364"/>
              </p:ext>
            </p:extLst>
          </p:nvPr>
        </p:nvGraphicFramePr>
        <p:xfrm>
          <a:off x="179512" y="4653136"/>
          <a:ext cx="9145016" cy="2204864"/>
        </p:xfrm>
        <a:graphic>
          <a:graphicData uri="http://schemas.openxmlformats.org/drawingml/2006/table">
            <a:tbl>
              <a:tblPr/>
              <a:tblGrid>
                <a:gridCol w="9145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04864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1)Tornado 2)</a:t>
                      </a:r>
                      <a:r>
                        <a:rPr lang="en-GB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dry 3) </a:t>
                      </a:r>
                      <a:r>
                        <a:rPr lang="en-GB" sz="2400" b="1" dirty="0">
                          <a:solidFill>
                            <a:srgbClr val="202124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stormy 4)foggy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5)freeze 6) wet</a:t>
                      </a:r>
                      <a:r>
                        <a:rPr lang="ru-RU" sz="2400" b="1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7)sunny</a:t>
                      </a:r>
                      <a:endParaRPr lang="ru-RU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55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19" y="116634"/>
            <a:ext cx="8712968" cy="347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93" y="3578688"/>
            <a:ext cx="8272714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6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8355"/>
            <a:ext cx="7249021" cy="10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052690"/>
            <a:ext cx="7249021" cy="561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867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k-K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311"/>
            <a:ext cx="8820472" cy="360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0" y="3789040"/>
            <a:ext cx="8424936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7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he Flintstones' Is Coming to MeTV — Watch Fred's Announcement (VIDEO) - TV  Insider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" name="AutoShape 6" descr="Congratulations - Extended Thinking"/>
          <p:cNvSpPr>
            <a:spLocks noChangeAspect="1" noChangeArrowheads="1"/>
          </p:cNvSpPr>
          <p:nvPr/>
        </p:nvSpPr>
        <p:spPr bwMode="auto">
          <a:xfrm>
            <a:off x="230981" y="79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AutoShape 13" descr="Un Empleado, Cliente O Socio Es Galardonado Con El Trofeo De Oro Con Las  Estrellas Y La Apreciación Palabra Disparar Fuera De él, En Reconocimiento  Del Esfuerzo Sobresaliente, La Lealtad O El"/>
          <p:cNvSpPr>
            <a:spLocks noChangeAspect="1" noChangeArrowheads="1"/>
          </p:cNvSpPr>
          <p:nvPr/>
        </p:nvSpPr>
        <p:spPr bwMode="auto">
          <a:xfrm>
            <a:off x="345281" y="1603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AutoShape 16" descr="Employee Appreciation Words - Appreciation Week For Employees, HD Png  Download - vhv"/>
          <p:cNvSpPr>
            <a:spLocks noChangeAspect="1" noChangeArrowheads="1"/>
          </p:cNvSpPr>
          <p:nvPr/>
        </p:nvSpPr>
        <p:spPr bwMode="auto">
          <a:xfrm>
            <a:off x="459581" y="3127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" name="AutoShape 19" descr="Employee Appreciation Words - Appreciation Week For Employees, HD Png  Download - vhv"/>
          <p:cNvSpPr>
            <a:spLocks noChangeAspect="1" noChangeArrowheads="1"/>
          </p:cNvSpPr>
          <p:nvPr/>
        </p:nvSpPr>
        <p:spPr bwMode="auto">
          <a:xfrm>
            <a:off x="573881" y="4651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" name="AutoShape 21" descr="Employee Appreciation Words - Appreciation Week For Employees, HD Png  Download - vhv"/>
          <p:cNvSpPr>
            <a:spLocks noChangeAspect="1" noChangeArrowheads="1"/>
          </p:cNvSpPr>
          <p:nvPr/>
        </p:nvSpPr>
        <p:spPr bwMode="auto">
          <a:xfrm>
            <a:off x="688181" y="617540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7412" name="Picture 4" descr="Buy Fancy Land Animal Reward Stickers for Kids 200Pcs Per Roll Sticker for  Teacher Classroom Online at Low Prices in India - Amazon.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3" y="312740"/>
            <a:ext cx="5575781" cy="63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Смайлик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54" y="1875968"/>
            <a:ext cx="2675914" cy="344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2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3" y="620688"/>
            <a:ext cx="7817332" cy="283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4684" y="4509120"/>
            <a:ext cx="8229600" cy="1252728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Workbook 3b</a:t>
            </a:r>
            <a:endParaRPr lang="kk-KZ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268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675467"/>
            <a:ext cx="8820471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6.2.5.1  understand most specific information and detail of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supported,extended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 on a range general and curricular  topics</a:t>
            </a: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0466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objectives</a:t>
            </a:r>
            <a:br>
              <a:rPr lang="kk-KZ" b="1" dirty="0">
                <a:solidFill>
                  <a:schemeClr val="bg2">
                    <a:lumMod val="25000"/>
                  </a:schemeClr>
                </a:solidFill>
              </a:rPr>
            </a:br>
            <a:endParaRPr lang="kk-KZ" b="1" dirty="0"/>
          </a:p>
        </p:txBody>
      </p:sp>
    </p:spTree>
    <p:extLst>
      <p:ext uri="{BB962C8B-B14F-4D97-AF65-F5344CB8AC3E}">
        <p14:creationId xmlns:p14="http://schemas.microsoft.com/office/powerpoint/2010/main" val="2208409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9963433"/>
              </p:ext>
            </p:extLst>
          </p:nvPr>
        </p:nvGraphicFramePr>
        <p:xfrm>
          <a:off x="971601" y="2924944"/>
          <a:ext cx="7408862" cy="1689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weather like today?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weather like in your country in summer?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the weather like in your country in winter?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 does it rain?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is your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favourite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season?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kk-K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Warm-up.  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9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871539" y="4318000"/>
          <a:ext cx="7408862" cy="165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Brainstorming 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Guess the riddles:</a:t>
            </a:r>
            <a:br>
              <a:rPr lang="kk-KZ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39296"/>
              </p:ext>
            </p:extLst>
          </p:nvPr>
        </p:nvGraphicFramePr>
        <p:xfrm>
          <a:off x="871539" y="2348880"/>
          <a:ext cx="7408862" cy="25795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9514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</a:endParaRPr>
                    </a:p>
                    <a:p>
                      <a:pPr marL="342900" indent="-342900" algn="l">
                        <a:lnSpc>
                          <a:spcPts val="1300"/>
                        </a:lnSpc>
                        <a:spcAft>
                          <a:spcPts val="0"/>
                        </a:spcAft>
                        <a:buAutoNum type="arabicParenR"/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season brings us the snow, it is always cold</a:t>
                      </a:r>
                      <a:b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                 </a:t>
                      </a:r>
                      <a:endParaRPr lang="kk-KZ" sz="1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This season  brings us sunny days and rain, it is usually warm</a:t>
                      </a: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861259" y="3237010"/>
            <a:ext cx="65473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k-KZ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altLang="kk-K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3)This season brings us cold, fog.  Days are shorter, nights are cool. </a:t>
            </a:r>
            <a:br>
              <a:rPr kumimoji="0" lang="en-US" altLang="kk-K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</a:br>
            <a:r>
              <a:rPr kumimoji="0" lang="en-US" altLang="kk-KZ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4)The sun shines. It is very hot </a:t>
            </a:r>
            <a:endParaRPr kumimoji="0" lang="kk-KZ" altLang="kk-K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589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148885"/>
              </p:ext>
            </p:extLst>
          </p:nvPr>
        </p:nvGraphicFramePr>
        <p:xfrm>
          <a:off x="755577" y="2924944"/>
          <a:ext cx="7704856" cy="12806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80666"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800" u="sng" dirty="0">
                        <a:effectLst/>
                        <a:hlinkClick r:id="rId2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800" u="sng" dirty="0">
                        <a:effectLst/>
                        <a:hlinkClick r:id="rId2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800" u="sng" dirty="0">
                        <a:effectLst/>
                        <a:hlinkClick r:id="rId2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800" u="sng" dirty="0">
                        <a:effectLst/>
                        <a:hlinkClick r:id="rId2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800" u="sng" dirty="0">
                        <a:effectLst/>
                        <a:hlinkClick r:id="rId2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en-US" sz="2800" u="sng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  <a:hlinkClick r:id="rId2"/>
                      </a:endParaRPr>
                    </a:p>
                    <a:p>
                      <a:pPr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8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https://www.youtube.com/watch?v=pfKRatZYytU</a:t>
                      </a:r>
                      <a:endParaRPr lang="kk-KZ" sz="2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Weather types quiz</a:t>
            </a:r>
            <a:br>
              <a:rPr lang="kk-KZ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03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9" y="4190238"/>
          <a:ext cx="7408862" cy="17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know any English proverbs connected with the weather? </a:t>
            </a:r>
            <a:b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discussion.  </a:t>
            </a:r>
            <a:br>
              <a:rPr lang="kk-KZ" sz="24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156117"/>
              </p:ext>
            </p:extLst>
          </p:nvPr>
        </p:nvGraphicFramePr>
        <p:xfrm>
          <a:off x="971601" y="2924944"/>
          <a:ext cx="6840760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0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82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After rain comes fair weather. 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Rain at seven, fine at eleven. 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There’s no bad weather, there are bad clothes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Into every life a little rain must fall. 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5.Everything is good in it’s season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96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71539" y="4190238"/>
          <a:ext cx="7408862" cy="176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correct word</a:t>
            </a:r>
            <a:b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Foggy, sunny, boiling, hot, raining,  warm, snowing, chilly</a:t>
            </a:r>
            <a:br>
              <a:rPr lang="kk-KZ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725361"/>
              </p:ext>
            </p:extLst>
          </p:nvPr>
        </p:nvGraphicFramePr>
        <p:xfrm>
          <a:off x="871539" y="2276874"/>
          <a:ext cx="7408862" cy="28464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4649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40 °outside. It is _____.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______.take your umbrella.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so ____ I can not see.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Look! It is ______. Lets make a snowman.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hot and ___ today. Lets go to the beach.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John is wearing a jacket because it is ____ outside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en-GB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are not going swimming today because it is not very_____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27584" y="5629890"/>
            <a:ext cx="78488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Answers</a:t>
            </a:r>
            <a:r>
              <a:rPr lang="kk-KZ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:</a:t>
            </a:r>
            <a:r>
              <a:rPr lang="en-GB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 1)boiling 2)raining 3)foggy 4)snowing 5) sunny 6)chilly 7)warm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72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106476"/>
              </p:ext>
            </p:extLst>
          </p:nvPr>
        </p:nvGraphicFramePr>
        <p:xfrm>
          <a:off x="827584" y="1581914"/>
          <a:ext cx="7408862" cy="29992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992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a story about your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favourite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season 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Our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favourite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season is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months of this season are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 can see (there are) in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sky is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sun is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weather is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 can … in …</a:t>
                      </a:r>
                      <a:endParaRPr lang="kk-KZ" sz="20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7585" y="3989237"/>
            <a:ext cx="745972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k-KZ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The temperature is something like …centigrade above(below) zero</a:t>
            </a:r>
            <a:r>
              <a:rPr kumimoji="0" lang="kk-KZ" altLang="kk-K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272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6261608"/>
              </p:ext>
            </p:extLst>
          </p:nvPr>
        </p:nvGraphicFramePr>
        <p:xfrm>
          <a:off x="395537" y="908720"/>
          <a:ext cx="8460429" cy="4968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0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1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4046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Cities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Weather </a:t>
                      </a:r>
                      <a:endParaRPr lang="kk-KZ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 </a:t>
                      </a:r>
                      <a:endParaRPr lang="kk-KZ" sz="24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506"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Amsterdam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Moscow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St.Petersburg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Washington 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Helsenki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Canberra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Wellington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Ottawa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Tokyo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+23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+28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+20</a:t>
                      </a:r>
                      <a:endParaRPr lang="kk-KZ" sz="2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2750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188</TotalTime>
  <Words>642</Words>
  <Application>Microsoft Office PowerPoint</Application>
  <PresentationFormat>Экран (4:3)</PresentationFormat>
  <Paragraphs>118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Candara</vt:lpstr>
      <vt:lpstr>Roboto Condensed</vt:lpstr>
      <vt:lpstr>Source Sans Pro</vt:lpstr>
      <vt:lpstr>Symbol</vt:lpstr>
      <vt:lpstr>Times New Roman</vt:lpstr>
      <vt:lpstr>Волна</vt:lpstr>
      <vt:lpstr>Office Theme</vt:lpstr>
      <vt:lpstr>English. Grade:6  Theme: Learning about the weather and how to create a cloud</vt:lpstr>
      <vt:lpstr>Learning objectives </vt:lpstr>
      <vt:lpstr>Warm-up.   </vt:lpstr>
      <vt:lpstr>Brainstorming  Guess the riddles: </vt:lpstr>
      <vt:lpstr>Weather types quiz </vt:lpstr>
      <vt:lpstr>Do you know any English proverbs connected with the weather?  For discussion.   </vt:lpstr>
      <vt:lpstr>Complete the sentences with the correct word Foggy, sunny, boiling, hot, raining,  warm, snowing, chilly </vt:lpstr>
      <vt:lpstr>Презентация PowerPoint</vt:lpstr>
      <vt:lpstr>Презентация PowerPoint</vt:lpstr>
      <vt:lpstr>Презентация PowerPoint</vt:lpstr>
      <vt:lpstr>Now read the definition of the words  and  write them. </vt:lpstr>
      <vt:lpstr>Презентация PowerPoint</vt:lpstr>
      <vt:lpstr>Презентация PowerPoint</vt:lpstr>
      <vt:lpstr>Презентация PowerPoint</vt:lpstr>
      <vt:lpstr>Презентация PowerPoint</vt:lpstr>
      <vt:lpstr>Workbook 3b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English. Grade:8  Theme: Infinitive/ -ing form</dc:title>
  <dc:creator>Пользователь</dc:creator>
  <cp:lastModifiedBy>aknuruzakbaeva@gmail.com</cp:lastModifiedBy>
  <cp:revision>18</cp:revision>
  <dcterms:created xsi:type="dcterms:W3CDTF">2020-08-20T10:35:42Z</dcterms:created>
  <dcterms:modified xsi:type="dcterms:W3CDTF">2020-12-23T08:55:59Z</dcterms:modified>
</cp:coreProperties>
</file>