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3"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5DCA1D6-015D-4569-9C34-CC1433975A41}"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452AF8-968A-43C0-82E9-479812CB7637}" type="slidenum">
              <a:rPr lang="ru-RU" smtClean="0"/>
              <a:t>‹#›</a:t>
            </a:fld>
            <a:endParaRPr lang="ru-RU"/>
          </a:p>
        </p:txBody>
      </p:sp>
    </p:spTree>
    <p:extLst>
      <p:ext uri="{BB962C8B-B14F-4D97-AF65-F5344CB8AC3E}">
        <p14:creationId xmlns:p14="http://schemas.microsoft.com/office/powerpoint/2010/main" val="182271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DCA1D6-015D-4569-9C34-CC1433975A41}"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452AF8-968A-43C0-82E9-479812CB7637}" type="slidenum">
              <a:rPr lang="ru-RU" smtClean="0"/>
              <a:t>‹#›</a:t>
            </a:fld>
            <a:endParaRPr lang="ru-RU"/>
          </a:p>
        </p:txBody>
      </p:sp>
    </p:spTree>
    <p:extLst>
      <p:ext uri="{BB962C8B-B14F-4D97-AF65-F5344CB8AC3E}">
        <p14:creationId xmlns:p14="http://schemas.microsoft.com/office/powerpoint/2010/main" val="3058829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DCA1D6-015D-4569-9C34-CC1433975A41}"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452AF8-968A-43C0-82E9-479812CB7637}" type="slidenum">
              <a:rPr lang="ru-RU" smtClean="0"/>
              <a:t>‹#›</a:t>
            </a:fld>
            <a:endParaRPr lang="ru-RU"/>
          </a:p>
        </p:txBody>
      </p:sp>
    </p:spTree>
    <p:extLst>
      <p:ext uri="{BB962C8B-B14F-4D97-AF65-F5344CB8AC3E}">
        <p14:creationId xmlns:p14="http://schemas.microsoft.com/office/powerpoint/2010/main" val="8610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DCA1D6-015D-4569-9C34-CC1433975A41}"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452AF8-968A-43C0-82E9-479812CB7637}" type="slidenum">
              <a:rPr lang="ru-RU" smtClean="0"/>
              <a:t>‹#›</a:t>
            </a:fld>
            <a:endParaRPr lang="ru-RU"/>
          </a:p>
        </p:txBody>
      </p:sp>
    </p:spTree>
    <p:extLst>
      <p:ext uri="{BB962C8B-B14F-4D97-AF65-F5344CB8AC3E}">
        <p14:creationId xmlns:p14="http://schemas.microsoft.com/office/powerpoint/2010/main" val="411448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5DCA1D6-015D-4569-9C34-CC1433975A41}" type="datetimeFigureOut">
              <a:rPr lang="ru-RU" smtClean="0"/>
              <a:t>17.01.2024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7452AF8-968A-43C0-82E9-479812CB7637}" type="slidenum">
              <a:rPr lang="ru-RU" smtClean="0"/>
              <a:t>‹#›</a:t>
            </a:fld>
            <a:endParaRPr lang="ru-RU"/>
          </a:p>
        </p:txBody>
      </p:sp>
    </p:spTree>
    <p:extLst>
      <p:ext uri="{BB962C8B-B14F-4D97-AF65-F5344CB8AC3E}">
        <p14:creationId xmlns:p14="http://schemas.microsoft.com/office/powerpoint/2010/main" val="726221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5DCA1D6-015D-4569-9C34-CC1433975A41}" type="datetimeFigureOut">
              <a:rPr lang="ru-RU" smtClean="0"/>
              <a:t>17.01.2024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452AF8-968A-43C0-82E9-479812CB7637}" type="slidenum">
              <a:rPr lang="ru-RU" smtClean="0"/>
              <a:t>‹#›</a:t>
            </a:fld>
            <a:endParaRPr lang="ru-RU"/>
          </a:p>
        </p:txBody>
      </p:sp>
    </p:spTree>
    <p:extLst>
      <p:ext uri="{BB962C8B-B14F-4D97-AF65-F5344CB8AC3E}">
        <p14:creationId xmlns:p14="http://schemas.microsoft.com/office/powerpoint/2010/main" val="3526859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5DCA1D6-015D-4569-9C34-CC1433975A41}" type="datetimeFigureOut">
              <a:rPr lang="ru-RU" smtClean="0"/>
              <a:t>17.01.2024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7452AF8-968A-43C0-82E9-479812CB7637}" type="slidenum">
              <a:rPr lang="ru-RU" smtClean="0"/>
              <a:t>‹#›</a:t>
            </a:fld>
            <a:endParaRPr lang="ru-RU"/>
          </a:p>
        </p:txBody>
      </p:sp>
    </p:spTree>
    <p:extLst>
      <p:ext uri="{BB962C8B-B14F-4D97-AF65-F5344CB8AC3E}">
        <p14:creationId xmlns:p14="http://schemas.microsoft.com/office/powerpoint/2010/main" val="20503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5DCA1D6-015D-4569-9C34-CC1433975A41}" type="datetimeFigureOut">
              <a:rPr lang="ru-RU" smtClean="0"/>
              <a:t>17.01.2024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7452AF8-968A-43C0-82E9-479812CB7637}" type="slidenum">
              <a:rPr lang="ru-RU" smtClean="0"/>
              <a:t>‹#›</a:t>
            </a:fld>
            <a:endParaRPr lang="ru-RU"/>
          </a:p>
        </p:txBody>
      </p:sp>
    </p:spTree>
    <p:extLst>
      <p:ext uri="{BB962C8B-B14F-4D97-AF65-F5344CB8AC3E}">
        <p14:creationId xmlns:p14="http://schemas.microsoft.com/office/powerpoint/2010/main" val="274992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5DCA1D6-015D-4569-9C34-CC1433975A41}" type="datetimeFigureOut">
              <a:rPr lang="ru-RU" smtClean="0"/>
              <a:t>17.01.2024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7452AF8-968A-43C0-82E9-479812CB7637}" type="slidenum">
              <a:rPr lang="ru-RU" smtClean="0"/>
              <a:t>‹#›</a:t>
            </a:fld>
            <a:endParaRPr lang="ru-RU"/>
          </a:p>
        </p:txBody>
      </p:sp>
    </p:spTree>
    <p:extLst>
      <p:ext uri="{BB962C8B-B14F-4D97-AF65-F5344CB8AC3E}">
        <p14:creationId xmlns:p14="http://schemas.microsoft.com/office/powerpoint/2010/main" val="3997217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5DCA1D6-015D-4569-9C34-CC1433975A41}" type="datetimeFigureOut">
              <a:rPr lang="ru-RU" smtClean="0"/>
              <a:t>17.01.2024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452AF8-968A-43C0-82E9-479812CB7637}" type="slidenum">
              <a:rPr lang="ru-RU" smtClean="0"/>
              <a:t>‹#›</a:t>
            </a:fld>
            <a:endParaRPr lang="ru-RU"/>
          </a:p>
        </p:txBody>
      </p:sp>
    </p:spTree>
    <p:extLst>
      <p:ext uri="{BB962C8B-B14F-4D97-AF65-F5344CB8AC3E}">
        <p14:creationId xmlns:p14="http://schemas.microsoft.com/office/powerpoint/2010/main" val="115744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5DCA1D6-015D-4569-9C34-CC1433975A41}" type="datetimeFigureOut">
              <a:rPr lang="ru-RU" smtClean="0"/>
              <a:t>17.01.2024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7452AF8-968A-43C0-82E9-479812CB7637}" type="slidenum">
              <a:rPr lang="ru-RU" smtClean="0"/>
              <a:t>‹#›</a:t>
            </a:fld>
            <a:endParaRPr lang="ru-RU"/>
          </a:p>
        </p:txBody>
      </p:sp>
    </p:spTree>
    <p:extLst>
      <p:ext uri="{BB962C8B-B14F-4D97-AF65-F5344CB8AC3E}">
        <p14:creationId xmlns:p14="http://schemas.microsoft.com/office/powerpoint/2010/main" val="401012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CA1D6-015D-4569-9C34-CC1433975A41}" type="datetimeFigureOut">
              <a:rPr lang="ru-RU" smtClean="0"/>
              <a:t>17.01.2024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52AF8-968A-43C0-82E9-479812CB7637}" type="slidenum">
              <a:rPr lang="ru-RU" smtClean="0"/>
              <a:t>‹#›</a:t>
            </a:fld>
            <a:endParaRPr lang="ru-RU"/>
          </a:p>
        </p:txBody>
      </p:sp>
    </p:spTree>
    <p:extLst>
      <p:ext uri="{BB962C8B-B14F-4D97-AF65-F5344CB8AC3E}">
        <p14:creationId xmlns:p14="http://schemas.microsoft.com/office/powerpoint/2010/main" val="379735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0" y="2924944"/>
            <a:ext cx="914400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4000" dirty="0" smtClean="0">
                <a:solidFill>
                  <a:srgbClr val="FF0000"/>
                </a:solidFill>
                <a:latin typeface="Times New Roman" panose="02020603050405020304" pitchFamily="18" charset="0"/>
                <a:cs typeface="Times New Roman" panose="02020603050405020304" pitchFamily="18" charset="0"/>
              </a:rPr>
              <a:t>Subject: </a:t>
            </a:r>
            <a:r>
              <a:rPr lang="en-US" sz="4000" dirty="0" smtClean="0">
                <a:solidFill>
                  <a:schemeClr val="tx1"/>
                </a:solidFill>
                <a:latin typeface="Times New Roman" panose="02020603050405020304" pitchFamily="18" charset="0"/>
                <a:cs typeface="Times New Roman" panose="02020603050405020304" pitchFamily="18" charset="0"/>
              </a:rPr>
              <a:t>English language</a:t>
            </a:r>
          </a:p>
          <a:p>
            <a:pPr algn="l"/>
            <a:r>
              <a:rPr lang="en-US" sz="4000" dirty="0" smtClean="0">
                <a:solidFill>
                  <a:srgbClr val="FF0000"/>
                </a:solidFill>
                <a:latin typeface="Times New Roman" panose="02020603050405020304" pitchFamily="18" charset="0"/>
                <a:cs typeface="Times New Roman" panose="02020603050405020304" pitchFamily="18" charset="0"/>
              </a:rPr>
              <a:t>Grade: </a:t>
            </a:r>
            <a:r>
              <a:rPr lang="kk-KZ" sz="4000" dirty="0">
                <a:solidFill>
                  <a:schemeClr val="tx1"/>
                </a:solidFill>
                <a:latin typeface="Times New Roman" panose="02020603050405020304" pitchFamily="18" charset="0"/>
                <a:cs typeface="Times New Roman" panose="02020603050405020304" pitchFamily="18" charset="0"/>
              </a:rPr>
              <a:t>6</a:t>
            </a:r>
            <a:endParaRPr lang="en-US" sz="4000" dirty="0" smtClean="0">
              <a:solidFill>
                <a:schemeClr val="tx1"/>
              </a:solidFill>
              <a:latin typeface="Times New Roman" panose="02020603050405020304" pitchFamily="18" charset="0"/>
              <a:cs typeface="Times New Roman" panose="02020603050405020304" pitchFamily="18" charset="0"/>
            </a:endParaRPr>
          </a:p>
          <a:p>
            <a:pPr algn="l"/>
            <a:r>
              <a:rPr lang="en-US" sz="4000" dirty="0" smtClean="0">
                <a:solidFill>
                  <a:srgbClr val="FF0000"/>
                </a:solidFill>
                <a:latin typeface="Times New Roman" panose="02020603050405020304" pitchFamily="18" charset="0"/>
                <a:cs typeface="Times New Roman" panose="02020603050405020304" pitchFamily="18" charset="0"/>
              </a:rPr>
              <a:t>The theme of the lesson: </a:t>
            </a:r>
            <a:r>
              <a:rPr lang="en-US" sz="4000" dirty="0">
                <a:solidFill>
                  <a:schemeClr val="tx1"/>
                </a:solidFill>
                <a:latin typeface="Times New Roman" panose="02020603050405020304" pitchFamily="18" charset="0"/>
                <a:cs typeface="Times New Roman" panose="02020603050405020304" pitchFamily="18" charset="0"/>
              </a:rPr>
              <a:t>Twin cities different world  </a:t>
            </a:r>
            <a:endParaRPr lang="ru-RU" sz="4000" dirty="0">
              <a:solidFill>
                <a:schemeClr val="tx1"/>
              </a:solidFill>
              <a:latin typeface="Times New Roman" panose="02020603050405020304" pitchFamily="18" charset="0"/>
              <a:cs typeface="Times New Roman" panose="02020603050405020304" pitchFamily="18" charset="0"/>
            </a:endParaRPr>
          </a:p>
          <a:p>
            <a:pPr algn="l"/>
            <a:r>
              <a:rPr lang="en-US" sz="4000" dirty="0" smtClean="0">
                <a:solidFill>
                  <a:srgbClr val="FF0000"/>
                </a:solidFill>
                <a:latin typeface="Times New Roman" panose="02020603050405020304" pitchFamily="18" charset="0"/>
                <a:cs typeface="Times New Roman" panose="02020603050405020304" pitchFamily="18" charset="0"/>
              </a:rPr>
              <a:t>  </a:t>
            </a:r>
            <a:endParaRPr lang="ru-RU" sz="4000"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2" t="38626" r="36513" b="16426"/>
          <a:stretch/>
        </p:blipFill>
        <p:spPr bwMode="auto">
          <a:xfrm>
            <a:off x="1619672" y="116632"/>
            <a:ext cx="5616623" cy="2204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292240"/>
      </p:ext>
    </p:extLst>
  </p:cSld>
  <p:clrMapOvr>
    <a:masterClrMapping/>
  </p:clrMapOvr>
  <mc:AlternateContent xmlns:mc="http://schemas.openxmlformats.org/markup-compatibility/2006" xmlns:p14="http://schemas.microsoft.com/office/powerpoint/2010/main">
    <mc:Choice Requires="p14">
      <p:transition spd="slow" p14:dur="2000" advTm="10305"/>
    </mc:Choice>
    <mc:Fallback xmlns="">
      <p:transition spd="slow" advTm="1030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16632"/>
            <a:ext cx="7995733" cy="5996800"/>
          </a:xfrm>
          <a:prstGeom prst="rect">
            <a:avLst/>
          </a:prstGeom>
        </p:spPr>
      </p:pic>
    </p:spTree>
    <p:extLst>
      <p:ext uri="{BB962C8B-B14F-4D97-AF65-F5344CB8AC3E}">
        <p14:creationId xmlns:p14="http://schemas.microsoft.com/office/powerpoint/2010/main" val="3038076482"/>
      </p:ext>
    </p:extLst>
  </p:cSld>
  <p:clrMapOvr>
    <a:masterClrMapping/>
  </p:clrMapOvr>
  <mc:AlternateContent xmlns:mc="http://schemas.openxmlformats.org/markup-compatibility/2006" xmlns:p14="http://schemas.microsoft.com/office/powerpoint/2010/main">
    <mc:Choice Requires="p14">
      <p:transition spd="slow" p14:dur="2000" advTm="6393"/>
    </mc:Choice>
    <mc:Fallback xmlns="">
      <p:transition spd="slow" advTm="6393"/>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New words</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408" y="4569"/>
            <a:ext cx="914448" cy="1840255"/>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66" t="52646" r="45037" b="27560"/>
          <a:stretch/>
        </p:blipFill>
        <p:spPr bwMode="auto">
          <a:xfrm>
            <a:off x="395536" y="1850544"/>
            <a:ext cx="7733480" cy="3934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5972902"/>
      </p:ext>
    </p:extLst>
  </p:cSld>
  <p:clrMapOvr>
    <a:masterClrMapping/>
  </p:clrMapOvr>
  <mc:AlternateContent xmlns:mc="http://schemas.openxmlformats.org/markup-compatibility/2006" xmlns:p14="http://schemas.microsoft.com/office/powerpoint/2010/main">
    <mc:Choice Requires="p14">
      <p:transition spd="slow" p14:dur="2000" advTm="29348"/>
    </mc:Choice>
    <mc:Fallback xmlns="">
      <p:transition spd="slow" advTm="2934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60" y="620688"/>
            <a:ext cx="8964488" cy="1143000"/>
          </a:xfrm>
        </p:spPr>
        <p:txBody>
          <a:bodyPr>
            <a:noAutofit/>
          </a:bodyPr>
          <a:lstStyle/>
          <a:p>
            <a:r>
              <a:rPr lang="en-US" sz="3200" dirty="0" smtClean="0">
                <a:latin typeface="Times New Roman" panose="02020603050405020304" pitchFamily="18" charset="0"/>
                <a:cs typeface="Times New Roman" panose="02020603050405020304" pitchFamily="18" charset="0"/>
              </a:rPr>
              <a:t>Ex.1,p.88</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Look at the pictures and read the title and the introduction. What do you think  each place is like? How do they differ? Discuss in pairs. Listen and read to find out.</a:t>
            </a:r>
            <a:endParaRPr lang="ru-RU" sz="32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165" t="45224" r="29991" b="16151"/>
          <a:stretch/>
        </p:blipFill>
        <p:spPr bwMode="auto">
          <a:xfrm>
            <a:off x="3285000" y="3212976"/>
            <a:ext cx="2795760"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075" t="23467" r="26450" b="30267"/>
          <a:stretch/>
        </p:blipFill>
        <p:spPr bwMode="auto">
          <a:xfrm>
            <a:off x="9144" y="2241440"/>
            <a:ext cx="3275856" cy="422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9475" t="32151" r="23975" b="19467"/>
          <a:stretch/>
        </p:blipFill>
        <p:spPr bwMode="auto">
          <a:xfrm>
            <a:off x="6080760" y="2204864"/>
            <a:ext cx="3063240" cy="422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Объект 2"/>
          <p:cNvSpPr>
            <a:spLocks noGrp="1"/>
          </p:cNvSpPr>
          <p:nvPr>
            <p:ph idx="1"/>
          </p:nvPr>
        </p:nvSpPr>
        <p:spPr>
          <a:xfrm>
            <a:off x="0" y="6425952"/>
            <a:ext cx="7859216" cy="492299"/>
          </a:xfrm>
        </p:spPr>
        <p:txBody>
          <a:bodyPr>
            <a:normAutofit/>
          </a:bodyPr>
          <a:lstStyle/>
          <a:p>
            <a:pPr marL="0" indent="0">
              <a:buNone/>
            </a:pPr>
            <a:r>
              <a:rPr lang="en-US" sz="1700" dirty="0" smtClean="0">
                <a:latin typeface="Times New Roman" panose="02020603050405020304" pitchFamily="18" charset="0"/>
                <a:cs typeface="Times New Roman" panose="02020603050405020304" pitchFamily="18" charset="0"/>
              </a:rPr>
              <a:t>Verona, USA is small and quiet.</a:t>
            </a:r>
          </a:p>
          <a:p>
            <a:pPr marL="0" indent="0">
              <a:buNone/>
            </a:pPr>
            <a:endParaRPr lang="ru-RU"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6093321" y="6309320"/>
            <a:ext cx="3052928" cy="646331"/>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Verona , Italy is large and cosmopolitan.</a:t>
            </a:r>
            <a:endParaRPr lang="ru-RU" dirty="0"/>
          </a:p>
        </p:txBody>
      </p:sp>
    </p:spTree>
    <p:extLst>
      <p:ext uri="{BB962C8B-B14F-4D97-AF65-F5344CB8AC3E}">
        <p14:creationId xmlns:p14="http://schemas.microsoft.com/office/powerpoint/2010/main" val="3405357831"/>
      </p:ext>
    </p:extLst>
  </p:cSld>
  <p:clrMapOvr>
    <a:masterClrMapping/>
  </p:clrMapOvr>
  <mc:AlternateContent xmlns:mc="http://schemas.openxmlformats.org/markup-compatibility/2006" xmlns:p14="http://schemas.microsoft.com/office/powerpoint/2010/main">
    <mc:Choice Requires="p14">
      <p:transition spd="slow" p14:dur="2000" advTm="230251"/>
    </mc:Choice>
    <mc:Fallback xmlns="">
      <p:transition spd="slow" advTm="23025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48680"/>
            <a:ext cx="8640960" cy="11430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Ex.2,p.88</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Mark the statements T (true), F (false) or DS (doesn`t say). What is the  author`s purpose?</a:t>
            </a:r>
            <a:endParaRPr lang="ru-RU"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222" t="38312" r="53299" b="28110"/>
          <a:stretch/>
        </p:blipFill>
        <p:spPr bwMode="auto">
          <a:xfrm>
            <a:off x="0" y="2557948"/>
            <a:ext cx="4969170" cy="4296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11960" y="2735342"/>
            <a:ext cx="504056"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F</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04911" y="3140968"/>
            <a:ext cx="504056"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T</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204911" y="3749732"/>
            <a:ext cx="504056"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T</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132903" y="4117806"/>
            <a:ext cx="648072"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DS</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187960" y="5119149"/>
            <a:ext cx="504056"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T</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204911" y="5440243"/>
            <a:ext cx="504056"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F</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301911" y="6021288"/>
            <a:ext cx="504056"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F</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276919" y="6406312"/>
            <a:ext cx="504056"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F</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076056" y="4162971"/>
            <a:ext cx="4067944" cy="255454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The author`s purpose is to inform readers about two cities with the same name that are very different. </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8865455"/>
      </p:ext>
    </p:extLst>
  </p:cSld>
  <p:clrMapOvr>
    <a:masterClrMapping/>
  </p:clrMapOvr>
  <mc:AlternateContent xmlns:mc="http://schemas.openxmlformats.org/markup-compatibility/2006" xmlns:p14="http://schemas.microsoft.com/office/powerpoint/2010/main">
    <mc:Choice Requires="p14">
      <p:transition spd="slow" p14:dur="2000" advTm="124248"/>
    </mc:Choice>
    <mc:Fallback xmlns="">
      <p:transition spd="slow" advTm="12424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20688"/>
            <a:ext cx="8229600" cy="11430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Ex.2,p.88</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b) Fill in: </a:t>
            </a:r>
            <a:r>
              <a:rPr lang="en-US" dirty="0" err="1" smtClean="0">
                <a:latin typeface="Times New Roman" panose="02020603050405020304" pitchFamily="18" charset="0"/>
                <a:cs typeface="Times New Roman" panose="02020603050405020304" pitchFamily="18" charset="0"/>
              </a:rPr>
              <a:t>cosy</a:t>
            </a:r>
            <a:r>
              <a:rPr lang="en-US" dirty="0" smtClean="0">
                <a:latin typeface="Times New Roman" panose="02020603050405020304" pitchFamily="18" charset="0"/>
                <a:cs typeface="Times New Roman" panose="02020603050405020304" pitchFamily="18" charset="0"/>
              </a:rPr>
              <a:t>, tree-lined, local, cosmopolitan, ancient, nature, clothes. Make sentences using them.</a:t>
            </a:r>
            <a:endParaRPr lang="ru-RU"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90" t="61333" r="53686" b="20688"/>
          <a:stretch/>
        </p:blipFill>
        <p:spPr bwMode="auto">
          <a:xfrm>
            <a:off x="1547664" y="2708920"/>
            <a:ext cx="6375532" cy="387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35208" y="2708920"/>
            <a:ext cx="2395678" cy="523220"/>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t</a:t>
            </a:r>
            <a:r>
              <a:rPr lang="en-US" sz="2800" b="1" dirty="0" smtClean="0">
                <a:solidFill>
                  <a:srgbClr val="C00000"/>
                </a:solidFill>
                <a:latin typeface="Times New Roman" panose="02020603050405020304" pitchFamily="18" charset="0"/>
                <a:cs typeface="Times New Roman" panose="02020603050405020304" pitchFamily="18" charset="0"/>
              </a:rPr>
              <a:t>ree - lined</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347776" y="3224256"/>
            <a:ext cx="2395678"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clothes</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267744" y="3747476"/>
            <a:ext cx="2395678"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local</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358088" y="4270696"/>
            <a:ext cx="2395678" cy="523220"/>
          </a:xfrm>
          <a:prstGeom prst="rect">
            <a:avLst/>
          </a:prstGeom>
          <a:noFill/>
        </p:spPr>
        <p:txBody>
          <a:bodyPr wrap="square" rtlCol="0">
            <a:spAutoFit/>
          </a:bodyPr>
          <a:lstStyle/>
          <a:p>
            <a:r>
              <a:rPr lang="en-US" sz="2800" b="1" dirty="0" err="1" smtClean="0">
                <a:solidFill>
                  <a:srgbClr val="C00000"/>
                </a:solidFill>
                <a:latin typeface="Times New Roman" panose="02020603050405020304" pitchFamily="18" charset="0"/>
                <a:cs typeface="Times New Roman" panose="02020603050405020304" pitchFamily="18" charset="0"/>
              </a:rPr>
              <a:t>cosy</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339752" y="4813464"/>
            <a:ext cx="2395678"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cosmopolitan</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358088" y="5336684"/>
            <a:ext cx="2395678"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ancient</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350112" y="5879452"/>
            <a:ext cx="2395678"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nature</a:t>
            </a:r>
            <a:endParaRPr lang="ru-RU"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804352"/>
      </p:ext>
    </p:extLst>
  </p:cSld>
  <p:clrMapOvr>
    <a:masterClrMapping/>
  </p:clrMapOvr>
  <mc:AlternateContent xmlns:mc="http://schemas.openxmlformats.org/markup-compatibility/2006" xmlns:p14="http://schemas.microsoft.com/office/powerpoint/2010/main">
    <mc:Choice Requires="p14">
      <p:transition spd="slow" p14:dur="2000" advTm="53686"/>
    </mc:Choice>
    <mc:Fallback xmlns="">
      <p:transition spd="slow" advTm="5368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524" y="548680"/>
            <a:ext cx="8568952" cy="1143000"/>
          </a:xfrm>
        </p:spPr>
        <p:txBody>
          <a:bodyPr>
            <a:noAutofit/>
          </a:bodyPr>
          <a:lstStyle/>
          <a:p>
            <a:r>
              <a:rPr lang="en-US" sz="3000" dirty="0" smtClean="0">
                <a:latin typeface="Times New Roman" panose="02020603050405020304" pitchFamily="18" charset="0"/>
                <a:cs typeface="Times New Roman" panose="02020603050405020304" pitchFamily="18" charset="0"/>
              </a:rPr>
              <a:t>Ex.2,p.88</a:t>
            </a:r>
            <a:br>
              <a:rPr lang="en-US" sz="3000" dirty="0" smtClean="0">
                <a:latin typeface="Times New Roman" panose="02020603050405020304" pitchFamily="18" charset="0"/>
                <a:cs typeface="Times New Roman" panose="02020603050405020304" pitchFamily="18" charset="0"/>
              </a:rPr>
            </a:br>
            <a:r>
              <a:rPr lang="en-US" sz="3000" dirty="0" smtClean="0">
                <a:latin typeface="Times New Roman" panose="02020603050405020304" pitchFamily="18" charset="0"/>
                <a:cs typeface="Times New Roman" panose="02020603050405020304" pitchFamily="18" charset="0"/>
              </a:rPr>
              <a:t>c) Imagine you could live in any of the two places. Which city would you choose? Why? Use the phrases in Ex.2b to say or write a few sentences.</a:t>
            </a: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endParaRPr lang="ru-RU" sz="3200" dirty="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165" t="45224" r="29991" b="16151"/>
          <a:stretch/>
        </p:blipFill>
        <p:spPr bwMode="auto">
          <a:xfrm>
            <a:off x="0" y="2204864"/>
            <a:ext cx="341987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91880" y="1918186"/>
            <a:ext cx="5472608" cy="4939814"/>
          </a:xfrm>
          <a:prstGeom prst="rect">
            <a:avLst/>
          </a:prstGeom>
          <a:noFill/>
        </p:spPr>
        <p:txBody>
          <a:bodyPr wrap="square" rtlCol="0">
            <a:spAutoFit/>
          </a:bodyPr>
          <a:lstStyle/>
          <a:p>
            <a:r>
              <a:rPr lang="en-US" sz="2100" dirty="0" smtClean="0">
                <a:latin typeface="Times New Roman" panose="02020603050405020304" pitchFamily="18" charset="0"/>
                <a:cs typeface="Times New Roman" panose="02020603050405020304" pitchFamily="18" charset="0"/>
              </a:rPr>
              <a:t>Verona, USA is quiet but Verona, Italy is busy. Verona,  USA has a lot of parks and tree – lined streets, but Verona, Italy has a lot of towers, bridges and palaces. Verona, USA is for nature lovers, but Verona, Italy is a cosmopolitan city. Verona, USA is a modern city, but Verona, Italy has still got its ancient city walls. Both cities have nice clothes shops and local restaurants. Not many people live in Verona, USA, but a lot of people live in Verona, Italy and thousands of tourists visit every year. I would live in Verona, USA , because I like quiet </a:t>
            </a:r>
            <a:r>
              <a:rPr lang="en-US" sz="2100" dirty="0" err="1" smtClean="0">
                <a:latin typeface="Times New Roman" panose="02020603050405020304" pitchFamily="18" charset="0"/>
                <a:cs typeface="Times New Roman" panose="02020603050405020304" pitchFamily="18" charset="0"/>
              </a:rPr>
              <a:t>neighbourhoods</a:t>
            </a:r>
            <a:r>
              <a:rPr lang="en-US" sz="2100" dirty="0" smtClean="0">
                <a:latin typeface="Times New Roman" panose="02020603050405020304" pitchFamily="18" charset="0"/>
                <a:cs typeface="Times New Roman" panose="02020603050405020304" pitchFamily="18" charset="0"/>
              </a:rPr>
              <a:t>. It would be nice to be close to nature./I would live in Verona, Italy because I like big cities. It would be nice to have an exciting lifestyle.</a:t>
            </a:r>
            <a:endParaRPr lang="ru-RU"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721689"/>
      </p:ext>
    </p:extLst>
  </p:cSld>
  <p:clrMapOvr>
    <a:masterClrMapping/>
  </p:clrMapOvr>
  <mc:AlternateContent xmlns:mc="http://schemas.openxmlformats.org/markup-compatibility/2006" xmlns:p14="http://schemas.microsoft.com/office/powerpoint/2010/main">
    <mc:Choice Requires="p14">
      <p:transition spd="slow" p14:dur="2000" advTm="101912"/>
    </mc:Choice>
    <mc:Fallback xmlns="">
      <p:transition spd="slow" advTm="101912"/>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Ex.2,p.56 Workbook</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Complete the crossword. </a:t>
            </a:r>
            <a:endParaRPr lang="ru-RU"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118" t="29141" r="27938" b="16564"/>
          <a:stretch/>
        </p:blipFill>
        <p:spPr bwMode="auto">
          <a:xfrm>
            <a:off x="1763688" y="1556792"/>
            <a:ext cx="5976664"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38736" y="1916832"/>
            <a:ext cx="353144" cy="400110"/>
          </a:xfrm>
          <a:prstGeom prst="rect">
            <a:avLst/>
          </a:prstGeom>
          <a:noFill/>
        </p:spPr>
        <p:txBody>
          <a:bodyPr wrap="square" rtlCol="0">
            <a:spAutoFit/>
          </a:bodyPr>
          <a:lstStyle/>
          <a:p>
            <a:r>
              <a:rPr lang="en-US" sz="2000" b="1" dirty="0" smtClean="0">
                <a:solidFill>
                  <a:srgbClr val="C00000"/>
                </a:solidFill>
                <a:latin typeface="Times New Roman" panose="02020603050405020304" pitchFamily="18" charset="0"/>
                <a:cs typeface="Times New Roman" panose="02020603050405020304" pitchFamily="18" charset="0"/>
              </a:rPr>
              <a:t>b</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467708" y="191683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u</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820852" y="191683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t</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192300" y="1944726"/>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c</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860032" y="195433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e</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213176" y="1926438"/>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r</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566320" y="197308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s</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138736" y="2492896"/>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l</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467708" y="248809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i</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858596" y="2482542"/>
            <a:ext cx="353144" cy="400110"/>
          </a:xfrm>
          <a:prstGeom prst="rect">
            <a:avLst/>
          </a:prstGeom>
          <a:noFill/>
        </p:spPr>
        <p:txBody>
          <a:bodyPr wrap="square" rtlCol="0">
            <a:spAutoFit/>
          </a:bodyPr>
          <a:lstStyle/>
          <a:p>
            <a:r>
              <a:rPr lang="en-US" sz="2000" b="1" dirty="0" smtClean="0">
                <a:solidFill>
                  <a:srgbClr val="C00000"/>
                </a:solidFill>
                <a:latin typeface="Times New Roman" panose="02020603050405020304" pitchFamily="18" charset="0"/>
                <a:cs typeface="Times New Roman" panose="02020603050405020304" pitchFamily="18" charset="0"/>
              </a:rPr>
              <a:t>b</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192300" y="248254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r</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860032" y="2497414"/>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r</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213176" y="2498338"/>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y</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192300" y="288265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j</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506888" y="288265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e</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213176" y="2898910"/>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e</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5566320" y="2908516"/>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l</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919464" y="2913034"/>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l</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6272608" y="288265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e</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594356" y="288265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r</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6947500" y="291812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s</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4575448" y="2306965"/>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c</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4510028" y="271010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f</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3523756" y="1716777"/>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q</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181764" y="1573434"/>
            <a:ext cx="353144" cy="400110"/>
          </a:xfrm>
          <a:prstGeom prst="rect">
            <a:avLst/>
          </a:prstGeom>
          <a:noFill/>
        </p:spPr>
        <p:txBody>
          <a:bodyPr wrap="square" rtlCol="0">
            <a:spAutoFit/>
          </a:bodyPr>
          <a:lstStyle/>
          <a:p>
            <a:r>
              <a:rPr lang="en-US" sz="2000" b="1" dirty="0" smtClean="0">
                <a:solidFill>
                  <a:srgbClr val="C00000"/>
                </a:solidFill>
                <a:latin typeface="Times New Roman" panose="02020603050405020304" pitchFamily="18" charset="0"/>
                <a:cs typeface="Times New Roman" panose="02020603050405020304" pitchFamily="18" charset="0"/>
              </a:rPr>
              <a:t>g</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515160" y="2144781"/>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a</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3505452" y="2295159"/>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r</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5606828" y="1544158"/>
            <a:ext cx="353144" cy="400110"/>
          </a:xfrm>
          <a:prstGeom prst="rect">
            <a:avLst/>
          </a:prstGeom>
          <a:noFill/>
        </p:spPr>
        <p:txBody>
          <a:bodyPr wrap="square" rtlCol="0">
            <a:spAutoFit/>
          </a:bodyPr>
          <a:lstStyle/>
          <a:p>
            <a:r>
              <a:rPr lang="en-US" sz="2000" b="1" dirty="0" smtClean="0">
                <a:solidFill>
                  <a:srgbClr val="C00000"/>
                </a:solidFill>
                <a:latin typeface="Times New Roman" panose="02020603050405020304" pitchFamily="18" charset="0"/>
                <a:cs typeface="Times New Roman" panose="02020603050405020304" pitchFamily="18" charset="0"/>
              </a:rPr>
              <a:t>n</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3491880" y="2682597"/>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u</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3505452" y="2880168"/>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m</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2818760" y="1544616"/>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p</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3171904" y="1549134"/>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l</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3876900" y="1575460"/>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y</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4939468" y="151672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o</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5281736" y="151672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u</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4577220" y="1543060"/>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r</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5919464" y="1576384"/>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d</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7020272" y="157297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f</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7020272" y="178106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l</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7020272" y="1949244"/>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o</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6947500" y="2316942"/>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i</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6976324" y="2544891"/>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s</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48" name="TextBox 47"/>
          <p:cNvSpPr txBox="1"/>
          <p:nvPr/>
        </p:nvSpPr>
        <p:spPr>
          <a:xfrm>
            <a:off x="6947500" y="2718067"/>
            <a:ext cx="353144" cy="400110"/>
          </a:xfrm>
          <a:prstGeom prst="rect">
            <a:avLst/>
          </a:prstGeom>
          <a:noFill/>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t</a:t>
            </a:r>
            <a:endParaRPr lang="ru-RU"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5860461"/>
      </p:ext>
    </p:extLst>
  </p:cSld>
  <p:clrMapOvr>
    <a:masterClrMapping/>
  </p:clrMapOvr>
  <mc:AlternateContent xmlns:mc="http://schemas.openxmlformats.org/markup-compatibility/2006" xmlns:p14="http://schemas.microsoft.com/office/powerpoint/2010/main">
    <mc:Choice Requires="p14">
      <p:transition spd="slow" p14:dur="2000" advTm="81721"/>
    </mc:Choice>
    <mc:Fallback xmlns="">
      <p:transition spd="slow" advTm="8172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9074" y="476672"/>
            <a:ext cx="8229600" cy="11430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Ex.5,p.57 Workbook</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Match the words to form phrases, then use them to complete the sentences.</a:t>
            </a:r>
            <a:endParaRPr lang="ru-RU"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105" t="37663" r="38026" b="14672"/>
          <a:stretch/>
        </p:blipFill>
        <p:spPr bwMode="auto">
          <a:xfrm>
            <a:off x="2010883" y="1916832"/>
            <a:ext cx="464934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12704" y="2132856"/>
            <a:ext cx="216024" cy="461665"/>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e</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445502" y="2609570"/>
            <a:ext cx="216024"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b</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445502" y="2840402"/>
            <a:ext cx="216024"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d</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412704" y="2363688"/>
            <a:ext cx="216024"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a</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412704" y="1827560"/>
            <a:ext cx="216024"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99792" y="3789040"/>
            <a:ext cx="2736304"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f</a:t>
            </a:r>
            <a:r>
              <a:rPr lang="en-US" sz="2000" b="1" dirty="0" smtClean="0">
                <a:solidFill>
                  <a:srgbClr val="FF0000"/>
                </a:solidFill>
                <a:latin typeface="Times New Roman" panose="02020603050405020304" pitchFamily="18" charset="0"/>
                <a:cs typeface="Times New Roman" panose="02020603050405020304" pitchFamily="18" charset="0"/>
              </a:rPr>
              <a:t>ashionable boutiques</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290004" y="5013176"/>
            <a:ext cx="2736304"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n</a:t>
            </a:r>
            <a:r>
              <a:rPr lang="en-US" sz="2000" b="1" dirty="0" smtClean="0">
                <a:solidFill>
                  <a:srgbClr val="FF0000"/>
                </a:solidFill>
                <a:latin typeface="Times New Roman" panose="02020603050405020304" pitchFamily="18" charset="0"/>
                <a:cs typeface="Times New Roman" panose="02020603050405020304" pitchFamily="18" charset="0"/>
              </a:rPr>
              <a:t>arrow streets</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333212" y="5517232"/>
            <a:ext cx="2736304"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l</a:t>
            </a:r>
            <a:r>
              <a:rPr lang="en-US" sz="2000" b="1" dirty="0" smtClean="0">
                <a:solidFill>
                  <a:srgbClr val="FF0000"/>
                </a:solidFill>
                <a:latin typeface="Times New Roman" panose="02020603050405020304" pitchFamily="18" charset="0"/>
                <a:cs typeface="Times New Roman" panose="02020603050405020304" pitchFamily="18" charset="0"/>
              </a:rPr>
              <a:t>ocal markets</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572000" y="5805264"/>
            <a:ext cx="2736304"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t</a:t>
            </a:r>
            <a:r>
              <a:rPr lang="en-US" sz="2000" b="1" dirty="0" smtClean="0">
                <a:solidFill>
                  <a:srgbClr val="FF0000"/>
                </a:solidFill>
                <a:latin typeface="Times New Roman" panose="02020603050405020304" pitchFamily="18" charset="0"/>
                <a:cs typeface="Times New Roman" panose="02020603050405020304" pitchFamily="18" charset="0"/>
              </a:rPr>
              <a:t>all buildings</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059832" y="4329100"/>
            <a:ext cx="2736304"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a</a:t>
            </a:r>
            <a:r>
              <a:rPr lang="en-US" sz="2000" b="1" dirty="0" smtClean="0">
                <a:solidFill>
                  <a:srgbClr val="FF0000"/>
                </a:solidFill>
                <a:latin typeface="Times New Roman" panose="02020603050405020304" pitchFamily="18" charset="0"/>
                <a:cs typeface="Times New Roman" panose="02020603050405020304" pitchFamily="18" charset="0"/>
              </a:rPr>
              <a:t>ncient city walls</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20" name="Звук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64166870"/>
      </p:ext>
    </p:extLst>
  </p:cSld>
  <p:clrMapOvr>
    <a:masterClrMapping/>
  </p:clrMapOvr>
  <mc:AlternateContent xmlns:mc="http://schemas.openxmlformats.org/markup-compatibility/2006" xmlns:p14="http://schemas.microsoft.com/office/powerpoint/2010/main">
    <mc:Choice Requires="p14">
      <p:transition spd="slow" p14:dur="2000" advTm="64996"/>
    </mc:Choice>
    <mc:Fallback xmlns="">
      <p:transition spd="slow" advTm="64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Ex.6,p.57 Workbook</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Fill in: lifestyle, international, cosmopolitan, trendy, tree-lined.</a:t>
            </a:r>
            <a:endParaRPr lang="ru-RU"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052" t="41475" r="15290" b="27438"/>
          <a:stretch/>
        </p:blipFill>
        <p:spPr bwMode="auto">
          <a:xfrm>
            <a:off x="1835696" y="1844824"/>
            <a:ext cx="6264696" cy="483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39752" y="2564904"/>
            <a:ext cx="2304256"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international</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995936" y="2948136"/>
            <a:ext cx="2304256"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cosmopolitan</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96136" y="4149080"/>
            <a:ext cx="2304256"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lifestyle</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283968" y="4509120"/>
            <a:ext cx="2304256"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t</a:t>
            </a:r>
            <a:r>
              <a:rPr lang="en-US" sz="2400" b="1" dirty="0" smtClean="0">
                <a:solidFill>
                  <a:srgbClr val="FF0000"/>
                </a:solidFill>
                <a:latin typeface="Times New Roman" panose="02020603050405020304" pitchFamily="18" charset="0"/>
                <a:cs typeface="Times New Roman" panose="02020603050405020304" pitchFamily="18" charset="0"/>
              </a:rPr>
              <a:t>ree-lined</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843808" y="5661248"/>
            <a:ext cx="2304256"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trendy</a:t>
            </a:r>
            <a:endParaRPr lang="ru-RU"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4554845"/>
      </p:ext>
    </p:extLst>
  </p:cSld>
  <p:clrMapOvr>
    <a:masterClrMapping/>
  </p:clrMapOvr>
  <mc:AlternateContent xmlns:mc="http://schemas.openxmlformats.org/markup-compatibility/2006" xmlns:p14="http://schemas.microsoft.com/office/powerpoint/2010/main">
    <mc:Choice Requires="p14">
      <p:transition spd="slow" p14:dur="2000" advTm="72295"/>
    </mc:Choice>
    <mc:Fallback xmlns="">
      <p:transition spd="slow" advTm="72295"/>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307</Words>
  <Application>Microsoft Office PowerPoint</Application>
  <PresentationFormat>Экран (4:3)</PresentationFormat>
  <Paragraphs>89</Paragraphs>
  <Slides>10</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10</vt:i4>
      </vt:variant>
    </vt:vector>
  </HeadingPairs>
  <TitlesOfParts>
    <vt:vector size="14" baseType="lpstr">
      <vt:lpstr>Arial</vt:lpstr>
      <vt:lpstr>Calibri</vt:lpstr>
      <vt:lpstr>Times New Roman</vt:lpstr>
      <vt:lpstr>Тема Office</vt:lpstr>
      <vt:lpstr>Презентация PowerPoint</vt:lpstr>
      <vt:lpstr>New words</vt:lpstr>
      <vt:lpstr>Ex.1,p.88 Look at the pictures and read the title and the introduction. What do you think  each place is like? How do they differ? Discuss in pairs. Listen and read to find out.</vt:lpstr>
      <vt:lpstr>Ex.2,p.88 Mark the statements T (true), F (false) or DS (doesn`t say). What is the  author`s purpose?</vt:lpstr>
      <vt:lpstr>Ex.2,p.88 b) Fill in: cosy, tree-lined, local, cosmopolitan, ancient, nature, clothes. Make sentences using them.</vt:lpstr>
      <vt:lpstr>Ex.2,p.88 c) Imagine you could live in any of the two places. Which city would you choose? Why? Use the phrases in Ex.2b to say or write a few sentences. </vt:lpstr>
      <vt:lpstr>Ex.2,p.56 Workbook Complete the crossword. </vt:lpstr>
      <vt:lpstr>Ex.5,p.57 Workbook Match the words to form phrases, then use them to complete the sentences.</vt:lpstr>
      <vt:lpstr>Ex.6,p.57 Workbook Fill in: lifestyle, international, cosmopolitan, trendy, tree-lined.</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51мектеп</cp:lastModifiedBy>
  <cp:revision>19</cp:revision>
  <dcterms:created xsi:type="dcterms:W3CDTF">2023-12-27T15:15:25Z</dcterms:created>
  <dcterms:modified xsi:type="dcterms:W3CDTF">2024-01-17T11:36:42Z</dcterms:modified>
</cp:coreProperties>
</file>