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CE6FE68-7FFB-4637-9DEB-F7334706B075}"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281804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E6FE68-7FFB-4637-9DEB-F7334706B075}"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151021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E6FE68-7FFB-4637-9DEB-F7334706B075}"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354288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E6FE68-7FFB-4637-9DEB-F7334706B075}"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72243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CE6FE68-7FFB-4637-9DEB-F7334706B075}"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2878464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E6FE68-7FFB-4637-9DEB-F7334706B075}"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414760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CE6FE68-7FFB-4637-9DEB-F7334706B075}" type="datetimeFigureOut">
              <a:rPr lang="ru-RU" smtClean="0"/>
              <a:t>17.01.2024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306744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CE6FE68-7FFB-4637-9DEB-F7334706B075}" type="datetimeFigureOut">
              <a:rPr lang="ru-RU" smtClean="0"/>
              <a:t>17.01.2024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132736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CE6FE68-7FFB-4637-9DEB-F7334706B075}" type="datetimeFigureOut">
              <a:rPr lang="ru-RU" smtClean="0"/>
              <a:t>17.01.2024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4122726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CE6FE68-7FFB-4637-9DEB-F7334706B075}"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325406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CE6FE68-7FFB-4637-9DEB-F7334706B075}"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034182-39DA-431B-A74B-C00C3C807548}" type="slidenum">
              <a:rPr lang="ru-RU" smtClean="0"/>
              <a:t>‹#›</a:t>
            </a:fld>
            <a:endParaRPr lang="ru-RU"/>
          </a:p>
        </p:txBody>
      </p:sp>
    </p:spTree>
    <p:extLst>
      <p:ext uri="{BB962C8B-B14F-4D97-AF65-F5344CB8AC3E}">
        <p14:creationId xmlns:p14="http://schemas.microsoft.com/office/powerpoint/2010/main" val="99251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6FE68-7FFB-4637-9DEB-F7334706B075}" type="datetimeFigureOut">
              <a:rPr lang="ru-RU" smtClean="0"/>
              <a:t>17.01.2024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34182-39DA-431B-A74B-C00C3C807548}" type="slidenum">
              <a:rPr lang="ru-RU" smtClean="0"/>
              <a:t>‹#›</a:t>
            </a:fld>
            <a:endParaRPr lang="ru-RU"/>
          </a:p>
        </p:txBody>
      </p:sp>
    </p:spTree>
    <p:extLst>
      <p:ext uri="{BB962C8B-B14F-4D97-AF65-F5344CB8AC3E}">
        <p14:creationId xmlns:p14="http://schemas.microsoft.com/office/powerpoint/2010/main" val="3139349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7.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0" y="2924944"/>
            <a:ext cx="91440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4000" dirty="0" smtClean="0">
                <a:solidFill>
                  <a:srgbClr val="FF0000"/>
                </a:solidFill>
                <a:latin typeface="Times New Roman" panose="02020603050405020304" pitchFamily="18" charset="0"/>
                <a:cs typeface="Times New Roman" panose="02020603050405020304" pitchFamily="18" charset="0"/>
              </a:rPr>
              <a:t>Subject: </a:t>
            </a:r>
            <a:r>
              <a:rPr lang="en-US" sz="4000" dirty="0" smtClean="0">
                <a:solidFill>
                  <a:schemeClr val="tx1"/>
                </a:solidFill>
                <a:latin typeface="Times New Roman" panose="02020603050405020304" pitchFamily="18" charset="0"/>
                <a:cs typeface="Times New Roman" panose="02020603050405020304" pitchFamily="18" charset="0"/>
              </a:rPr>
              <a:t>English language</a:t>
            </a:r>
          </a:p>
          <a:p>
            <a:pPr algn="l"/>
            <a:r>
              <a:rPr lang="en-US" sz="4000" dirty="0" smtClean="0">
                <a:solidFill>
                  <a:srgbClr val="FF0000"/>
                </a:solidFill>
                <a:latin typeface="Times New Roman" panose="02020603050405020304" pitchFamily="18" charset="0"/>
                <a:cs typeface="Times New Roman" panose="02020603050405020304" pitchFamily="18" charset="0"/>
              </a:rPr>
              <a:t>Grade: </a:t>
            </a:r>
            <a:r>
              <a:rPr lang="kk-KZ" sz="4000" dirty="0">
                <a:solidFill>
                  <a:schemeClr val="tx1"/>
                </a:solidFill>
                <a:latin typeface="Times New Roman" panose="02020603050405020304" pitchFamily="18" charset="0"/>
                <a:cs typeface="Times New Roman" panose="02020603050405020304" pitchFamily="18" charset="0"/>
              </a:rPr>
              <a:t>6</a:t>
            </a:r>
            <a:endParaRPr lang="en-US" sz="4000" dirty="0" smtClean="0">
              <a:solidFill>
                <a:schemeClr val="tx1"/>
              </a:solidFill>
              <a:latin typeface="Times New Roman" panose="02020603050405020304" pitchFamily="18" charset="0"/>
              <a:cs typeface="Times New Roman" panose="02020603050405020304" pitchFamily="18" charset="0"/>
            </a:endParaRPr>
          </a:p>
          <a:p>
            <a:pPr algn="l"/>
            <a:r>
              <a:rPr lang="en-US" sz="4000" dirty="0" smtClean="0">
                <a:solidFill>
                  <a:srgbClr val="FF0000"/>
                </a:solidFill>
                <a:latin typeface="Times New Roman" panose="02020603050405020304" pitchFamily="18" charset="0"/>
                <a:cs typeface="Times New Roman" panose="02020603050405020304" pitchFamily="18" charset="0"/>
              </a:rPr>
              <a:t>The theme of the lesson: </a:t>
            </a:r>
            <a:r>
              <a:rPr lang="en-US" sz="4000" dirty="0" smtClean="0">
                <a:solidFill>
                  <a:schemeClr val="tx1"/>
                </a:solidFill>
                <a:latin typeface="Times New Roman" panose="02020603050405020304" pitchFamily="18" charset="0"/>
                <a:cs typeface="Times New Roman" panose="02020603050405020304" pitchFamily="18" charset="0"/>
              </a:rPr>
              <a:t>Places in a city </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562" t="38626" r="36513" b="16426"/>
          <a:stretch/>
        </p:blipFill>
        <p:spPr bwMode="auto">
          <a:xfrm>
            <a:off x="1619672" y="116632"/>
            <a:ext cx="5616623" cy="220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328170"/>
      </p:ext>
    </p:extLst>
  </p:cSld>
  <p:clrMapOvr>
    <a:masterClrMapping/>
  </p:clrMapOvr>
  <mc:AlternateContent xmlns:mc="http://schemas.openxmlformats.org/markup-compatibility/2006" xmlns:p14="http://schemas.microsoft.com/office/powerpoint/2010/main">
    <mc:Choice Requires="p14">
      <p:transition spd="slow" p14:dur="2000" advTm="7970"/>
    </mc:Choice>
    <mc:Fallback xmlns="">
      <p:transition spd="slow" advTm="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764704"/>
            <a:ext cx="8435280" cy="1143000"/>
          </a:xfrm>
        </p:spPr>
        <p:txBody>
          <a:bodyPr>
            <a:noAutofit/>
          </a:bodyPr>
          <a:lstStyle/>
          <a:p>
            <a:r>
              <a:rPr lang="en-US" sz="3600" dirty="0" smtClean="0">
                <a:latin typeface="Times New Roman" panose="02020603050405020304" pitchFamily="18" charset="0"/>
                <a:cs typeface="Times New Roman" panose="02020603050405020304" pitchFamily="18" charset="0"/>
              </a:rPr>
              <a:t>Ex.8,p.89</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Write a short paragraph comparing your town/city/village to Verona, Italy. Think about: streets, parks, shops, markets, buildings, houses, restaurants. </a:t>
            </a: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2" y="3861048"/>
            <a:ext cx="7272808" cy="2664296"/>
          </a:xfrm>
        </p:spPr>
        <p:txBody>
          <a:bodyPr>
            <a:normAutofit fontScale="25000" lnSpcReduction="20000"/>
          </a:bodyPr>
          <a:lstStyle/>
          <a:p>
            <a:pPr marL="0" indent="0">
              <a:buNone/>
            </a:pPr>
            <a:r>
              <a:rPr lang="en-US" dirty="0"/>
              <a:t> </a:t>
            </a:r>
            <a:r>
              <a:rPr lang="en-US" sz="12800" dirty="0">
                <a:latin typeface="Times New Roman" panose="02020603050405020304" pitchFamily="18" charset="0"/>
                <a:cs typeface="Times New Roman" panose="02020603050405020304" pitchFamily="18" charset="0"/>
              </a:rPr>
              <a:t>I live in Astana. It is a large, cosmopolitan city in Kazakhstan. It’s famous for its modern buildings. It has got lots of shops and restaurants as well as parks, palaces and theatres. Astana is very different from Verona, Italy.</a:t>
            </a:r>
            <a:endParaRPr lang="ru-RU" sz="128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026" t="70071" r="21210" b="27158"/>
          <a:stretch/>
        </p:blipFill>
        <p:spPr bwMode="auto">
          <a:xfrm>
            <a:off x="611560" y="2874682"/>
            <a:ext cx="8027057" cy="60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3652159"/>
      </p:ext>
    </p:extLst>
  </p:cSld>
  <p:clrMapOvr>
    <a:masterClrMapping/>
  </p:clrMapOvr>
  <mc:AlternateContent xmlns:mc="http://schemas.openxmlformats.org/markup-compatibility/2006" xmlns:p14="http://schemas.microsoft.com/office/powerpoint/2010/main">
    <mc:Choice Requires="p14">
      <p:transition spd="slow" p14:dur="2000" advTm="78429"/>
    </mc:Choice>
    <mc:Fallback xmlns="">
      <p:transition spd="slow" advTm="7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9552" y="188640"/>
            <a:ext cx="8168217" cy="6126163"/>
          </a:xfrm>
          <a:prstGeom prst="rect">
            <a:avLst/>
          </a:prstGeom>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4094180"/>
      </p:ext>
    </p:extLst>
  </p:cSld>
  <p:clrMapOvr>
    <a:masterClrMapping/>
  </p:clrMapOvr>
  <mc:AlternateContent xmlns:mc="http://schemas.openxmlformats.org/markup-compatibility/2006" xmlns:p14="http://schemas.microsoft.com/office/powerpoint/2010/main">
    <mc:Choice Requires="p14">
      <p:transition spd="slow" p14:dur="2000" advTm="7407"/>
    </mc:Choice>
    <mc:Fallback xmlns="">
      <p:transition spd="slow" advTm="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New words </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lnSpcReduction="10000"/>
          </a:bodyPr>
          <a:lstStyle/>
          <a:p>
            <a:pPr marL="0" indent="0">
              <a:buNone/>
            </a:pPr>
            <a:r>
              <a:rPr lang="en-US" dirty="0" smtClean="0">
                <a:latin typeface="Times New Roman" panose="02020603050405020304" pitchFamily="18" charset="0"/>
                <a:cs typeface="Times New Roman" panose="02020603050405020304" pitchFamily="18" charset="0"/>
              </a:rPr>
              <a:t>Biscuit </a:t>
            </a:r>
            <a:r>
              <a:rPr lang="en-US" dirty="0">
                <a:latin typeface="Times New Roman" panose="02020603050405020304" pitchFamily="18" charset="0"/>
                <a:cs typeface="Times New Roman" panose="02020603050405020304" pitchFamily="18" charset="0"/>
              </a:rPr>
              <a:t>[ˈ</a:t>
            </a:r>
            <a:r>
              <a:rPr lang="en-US" dirty="0" err="1">
                <a:latin typeface="Times New Roman" panose="02020603050405020304" pitchFamily="18" charset="0"/>
                <a:cs typeface="Times New Roman" panose="02020603050405020304" pitchFamily="18" charset="0"/>
              </a:rPr>
              <a:t>bɪskɪt</a:t>
            </a:r>
            <a:r>
              <a:rPr lang="en-US" dirty="0" smtClean="0">
                <a:latin typeface="Times New Roman" panose="02020603050405020304" pitchFamily="18" charset="0"/>
                <a:cs typeface="Times New Roman" panose="02020603050405020304" pitchFamily="18" charset="0"/>
              </a:rPr>
              <a:t>]</a:t>
            </a:r>
            <a:r>
              <a:rPr lang="kk-KZ" dirty="0" smtClean="0">
                <a:latin typeface="Times New Roman" panose="02020603050405020304" pitchFamily="18" charset="0"/>
                <a:cs typeface="Times New Roman" panose="02020603050405020304" pitchFamily="18" charset="0"/>
              </a:rPr>
              <a:t> печенье</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Aisle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aɪl</a:t>
            </a:r>
            <a:r>
              <a:rPr lang="en-US" dirty="0" smtClean="0">
                <a:latin typeface="Times New Roman" panose="02020603050405020304" pitchFamily="18" charset="0"/>
                <a:cs typeface="Times New Roman" panose="02020603050405020304" pitchFamily="18" charset="0"/>
              </a:rPr>
              <a:t>]</a:t>
            </a:r>
            <a:r>
              <a:rPr lang="kk-KZ" dirty="0" smtClean="0">
                <a:latin typeface="Times New Roman" panose="02020603050405020304" pitchFamily="18" charset="0"/>
                <a:cs typeface="Times New Roman" panose="02020603050405020304" pitchFamily="18" charset="0"/>
              </a:rPr>
              <a:t> қатар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Bunch of tulip  </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bʌntʃ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əv</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ˈ</a:t>
            </a:r>
            <a:r>
              <a:rPr lang="en-US" dirty="0" err="1">
                <a:latin typeface="Times New Roman" panose="02020603050405020304" pitchFamily="18" charset="0"/>
                <a:cs typeface="Times New Roman" panose="02020603050405020304" pitchFamily="18" charset="0"/>
              </a:rPr>
              <a:t>tju</a:t>
            </a:r>
            <a:r>
              <a:rPr lang="en-US" dirty="0">
                <a:latin typeface="Times New Roman" panose="02020603050405020304" pitchFamily="18" charset="0"/>
                <a:cs typeface="Times New Roman" panose="02020603050405020304" pitchFamily="18" charset="0"/>
              </a:rPr>
              <a:t>ː.</a:t>
            </a:r>
            <a:r>
              <a:rPr lang="en-US" dirty="0" err="1">
                <a:latin typeface="Times New Roman" panose="02020603050405020304" pitchFamily="18" charset="0"/>
                <a:cs typeface="Times New Roman" panose="02020603050405020304" pitchFamily="18" charset="0"/>
              </a:rPr>
              <a:t>lɪp</a:t>
            </a:r>
            <a:r>
              <a:rPr lang="en-US" dirty="0" smtClean="0">
                <a:latin typeface="Times New Roman" panose="02020603050405020304" pitchFamily="18" charset="0"/>
                <a:cs typeface="Times New Roman" panose="02020603050405020304" pitchFamily="18" charset="0"/>
              </a:rPr>
              <a:t>] </a:t>
            </a:r>
            <a:r>
              <a:rPr lang="kk-KZ" dirty="0" smtClean="0">
                <a:latin typeface="Times New Roman" panose="02020603050405020304" pitchFamily="18" charset="0"/>
                <a:cs typeface="Times New Roman" panose="02020603050405020304" pitchFamily="18" charset="0"/>
              </a:rPr>
              <a:t>қызғалдақ шоғы</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Chain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tʃeɪn</a:t>
            </a:r>
            <a:r>
              <a:rPr lang="en-US" dirty="0">
                <a:latin typeface="Times New Roman" panose="02020603050405020304" pitchFamily="18" charset="0"/>
                <a:cs typeface="Times New Roman" panose="02020603050405020304" pitchFamily="18" charset="0"/>
              </a:rPr>
              <a:t>] </a:t>
            </a:r>
            <a:r>
              <a:rPr lang="kk-KZ" dirty="0" smtClean="0">
                <a:latin typeface="Times New Roman" panose="02020603050405020304" pitchFamily="18" charset="0"/>
                <a:cs typeface="Times New Roman" panose="02020603050405020304" pitchFamily="18" charset="0"/>
              </a:rPr>
              <a:t> шынжыр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Silver </a:t>
            </a:r>
            <a:r>
              <a:rPr lang="en-US" dirty="0">
                <a:latin typeface="Times New Roman" panose="02020603050405020304" pitchFamily="18" charset="0"/>
                <a:cs typeface="Times New Roman" panose="02020603050405020304" pitchFamily="18" charset="0"/>
              </a:rPr>
              <a:t> [ˈ</a:t>
            </a:r>
            <a:r>
              <a:rPr lang="en-US" dirty="0" err="1">
                <a:latin typeface="Times New Roman" panose="02020603050405020304" pitchFamily="18" charset="0"/>
                <a:cs typeface="Times New Roman" panose="02020603050405020304" pitchFamily="18" charset="0"/>
              </a:rPr>
              <a:t>sɪlvə</a:t>
            </a:r>
            <a:r>
              <a:rPr lang="en-US" dirty="0">
                <a:latin typeface="Times New Roman" panose="02020603050405020304" pitchFamily="18" charset="0"/>
                <a:cs typeface="Times New Roman" panose="02020603050405020304" pitchFamily="18" charset="0"/>
              </a:rPr>
              <a:t>(r)] </a:t>
            </a:r>
            <a:r>
              <a:rPr lang="kk-KZ" dirty="0" smtClean="0">
                <a:latin typeface="Times New Roman" panose="02020603050405020304" pitchFamily="18" charset="0"/>
                <a:cs typeface="Times New Roman" panose="02020603050405020304" pitchFamily="18" charset="0"/>
              </a:rPr>
              <a:t>күміс</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Feed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fiːd</a:t>
            </a:r>
            <a:r>
              <a:rPr lang="en-US" dirty="0">
                <a:latin typeface="Times New Roman" panose="02020603050405020304" pitchFamily="18" charset="0"/>
                <a:cs typeface="Times New Roman" panose="02020603050405020304" pitchFamily="18" charset="0"/>
              </a:rPr>
              <a:t>] </a:t>
            </a:r>
            <a:r>
              <a:rPr lang="kk-KZ" dirty="0" smtClean="0">
                <a:latin typeface="Times New Roman" panose="02020603050405020304" pitchFamily="18" charset="0"/>
                <a:cs typeface="Times New Roman" panose="02020603050405020304" pitchFamily="18" charset="0"/>
              </a:rPr>
              <a:t>жем</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Beef [</a:t>
            </a:r>
            <a:r>
              <a:rPr lang="en-US" dirty="0" err="1" smtClean="0">
                <a:latin typeface="Times New Roman" panose="02020603050405020304" pitchFamily="18" charset="0"/>
                <a:cs typeface="Times New Roman" panose="02020603050405020304" pitchFamily="18" charset="0"/>
              </a:rPr>
              <a:t>biːf</a:t>
            </a:r>
            <a:r>
              <a:rPr lang="en-US" dirty="0" smtClean="0">
                <a:latin typeface="Times New Roman" panose="02020603050405020304" pitchFamily="18" charset="0"/>
                <a:cs typeface="Times New Roman" panose="02020603050405020304" pitchFamily="18" charset="0"/>
              </a:rPr>
              <a:t>]</a:t>
            </a:r>
            <a:r>
              <a:rPr lang="kk-KZ" dirty="0" smtClean="0">
                <a:latin typeface="Times New Roman" panose="02020603050405020304" pitchFamily="18" charset="0"/>
                <a:cs typeface="Times New Roman" panose="02020603050405020304" pitchFamily="18" charset="0"/>
              </a:rPr>
              <a:t> сиыр еті </a:t>
            </a:r>
            <a:endParaRPr lang="en-US" dirty="0" smtClean="0">
              <a:latin typeface="Times New Roman" panose="02020603050405020304" pitchFamily="18" charset="0"/>
              <a:cs typeface="Times New Roman" panose="02020603050405020304" pitchFamily="18" charset="0"/>
            </a:endParaRP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ru-RU"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408" y="4569"/>
            <a:ext cx="914448" cy="1840255"/>
          </a:xfrm>
          <a:prstGeom prst="rect">
            <a:avLst/>
          </a:prstGeom>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91185921"/>
      </p:ext>
    </p:extLst>
  </p:cSld>
  <p:clrMapOvr>
    <a:masterClrMapping/>
  </p:clrMapOvr>
  <mc:AlternateContent xmlns:mc="http://schemas.openxmlformats.org/markup-compatibility/2006" xmlns:p14="http://schemas.microsoft.com/office/powerpoint/2010/main">
    <mc:Choice Requires="p14">
      <p:transition spd="slow" p14:dur="2000" advTm="32362"/>
    </mc:Choice>
    <mc:Fallback xmlns="">
      <p:transition spd="slow" advTm="3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Ex.3,p.89</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Match the places to the signs. </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20" t="23236" r="56160" b="43093"/>
          <a:stretch/>
        </p:blipFill>
        <p:spPr bwMode="auto">
          <a:xfrm>
            <a:off x="2483768" y="1700808"/>
            <a:ext cx="4320480" cy="4724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164288" y="2324219"/>
            <a:ext cx="1156086" cy="3477875"/>
          </a:xfrm>
          <a:prstGeom prst="rect">
            <a:avLst/>
          </a:prstGeom>
        </p:spPr>
        <p:txBody>
          <a:bodyPr wrap="none">
            <a:spAutoFit/>
          </a:bodyPr>
          <a:lstStyle/>
          <a:p>
            <a:r>
              <a:rPr lang="en-US" sz="4400" dirty="0">
                <a:latin typeface="Times New Roman" panose="02020603050405020304" pitchFamily="18" charset="0"/>
                <a:cs typeface="Times New Roman" panose="02020603050405020304" pitchFamily="18" charset="0"/>
              </a:rPr>
              <a:t>1 C </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2 </a:t>
            </a:r>
            <a:r>
              <a:rPr lang="en-US" sz="4400" dirty="0">
                <a:latin typeface="Times New Roman" panose="02020603050405020304" pitchFamily="18" charset="0"/>
                <a:cs typeface="Times New Roman" panose="02020603050405020304" pitchFamily="18" charset="0"/>
              </a:rPr>
              <a:t>A </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3 </a:t>
            </a:r>
            <a:r>
              <a:rPr lang="en-US" sz="4400" dirty="0">
                <a:latin typeface="Times New Roman" panose="02020603050405020304" pitchFamily="18" charset="0"/>
                <a:cs typeface="Times New Roman" panose="02020603050405020304" pitchFamily="18" charset="0"/>
              </a:rPr>
              <a:t>D </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4 </a:t>
            </a:r>
            <a:r>
              <a:rPr lang="en-US" sz="4400" dirty="0">
                <a:latin typeface="Times New Roman" panose="02020603050405020304" pitchFamily="18" charset="0"/>
                <a:cs typeface="Times New Roman" panose="02020603050405020304" pitchFamily="18" charset="0"/>
              </a:rPr>
              <a:t>E </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5 </a:t>
            </a:r>
            <a:r>
              <a:rPr lang="en-US" sz="4400" dirty="0">
                <a:latin typeface="Times New Roman" panose="02020603050405020304" pitchFamily="18" charset="0"/>
                <a:cs typeface="Times New Roman" panose="02020603050405020304" pitchFamily="18" charset="0"/>
              </a:rPr>
              <a:t>B</a:t>
            </a:r>
            <a:endParaRPr lang="ru-RU" sz="4400" dirty="0">
              <a:latin typeface="Times New Roman" panose="02020603050405020304" pitchFamily="18" charset="0"/>
              <a:cs typeface="Times New Roman" panose="02020603050405020304" pitchFamily="18"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66947896"/>
      </p:ext>
    </p:extLst>
  </p:cSld>
  <p:clrMapOvr>
    <a:masterClrMapping/>
  </p:clrMapOvr>
  <mc:AlternateContent xmlns:mc="http://schemas.openxmlformats.org/markup-compatibility/2006" xmlns:p14="http://schemas.microsoft.com/office/powerpoint/2010/main">
    <mc:Choice Requires="p14">
      <p:transition spd="slow" p14:dur="2000" advTm="47307"/>
    </mc:Choice>
    <mc:Fallback xmlns="">
      <p:transition spd="slow" advTm="4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48680"/>
            <a:ext cx="8568952"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Ex.4,p.89</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Where would you hear the following sentences (1-8)? Match them to the shops (a-h). Which words helped you?</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895" t="43573" r="43789" b="8351"/>
          <a:stretch/>
        </p:blipFill>
        <p:spPr bwMode="auto">
          <a:xfrm>
            <a:off x="2051720" y="2420888"/>
            <a:ext cx="4464496" cy="435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876256" y="2583222"/>
            <a:ext cx="788999" cy="4031873"/>
          </a:xfrm>
          <a:prstGeom prst="rect">
            <a:avLst/>
          </a:prstGeom>
        </p:spPr>
        <p:txBody>
          <a:bodyPr wrap="none">
            <a:spAutoFit/>
          </a:bodyPr>
          <a:lstStyle/>
          <a:p>
            <a:r>
              <a:rPr lang="pt-BR" sz="3200" dirty="0">
                <a:latin typeface="Times New Roman" panose="02020603050405020304" pitchFamily="18" charset="0"/>
                <a:cs typeface="Times New Roman" panose="02020603050405020304" pitchFamily="18" charset="0"/>
              </a:rPr>
              <a:t>1 </a:t>
            </a:r>
            <a:r>
              <a:rPr lang="pt-BR" sz="3200" dirty="0" smtClean="0">
                <a:latin typeface="Times New Roman" panose="02020603050405020304" pitchFamily="18" charset="0"/>
                <a:cs typeface="Times New Roman" panose="02020603050405020304" pitchFamily="18" charset="0"/>
              </a:rPr>
              <a:t>G</a:t>
            </a:r>
          </a:p>
          <a:p>
            <a:r>
              <a:rPr lang="pt-BR" sz="3200" dirty="0" smtClean="0">
                <a:latin typeface="Times New Roman" panose="02020603050405020304" pitchFamily="18" charset="0"/>
                <a:cs typeface="Times New Roman" panose="02020603050405020304" pitchFamily="18" charset="0"/>
              </a:rPr>
              <a:t>2 F</a:t>
            </a:r>
          </a:p>
          <a:p>
            <a:r>
              <a:rPr lang="pt-BR" sz="3200" dirty="0" smtClean="0">
                <a:latin typeface="Times New Roman" panose="02020603050405020304" pitchFamily="18" charset="0"/>
                <a:cs typeface="Times New Roman" panose="02020603050405020304" pitchFamily="18" charset="0"/>
              </a:rPr>
              <a:t>3 D</a:t>
            </a:r>
          </a:p>
          <a:p>
            <a:r>
              <a:rPr lang="pt-BR" sz="3200" dirty="0" smtClean="0">
                <a:latin typeface="Times New Roman" panose="02020603050405020304" pitchFamily="18" charset="0"/>
                <a:cs typeface="Times New Roman" panose="02020603050405020304" pitchFamily="18" charset="0"/>
              </a:rPr>
              <a:t>4 C</a:t>
            </a:r>
          </a:p>
          <a:p>
            <a:r>
              <a:rPr lang="pt-BR" sz="3200" dirty="0" smtClean="0">
                <a:latin typeface="Times New Roman" panose="02020603050405020304" pitchFamily="18" charset="0"/>
                <a:cs typeface="Times New Roman" panose="02020603050405020304" pitchFamily="18" charset="0"/>
              </a:rPr>
              <a:t>5 H</a:t>
            </a:r>
          </a:p>
          <a:p>
            <a:r>
              <a:rPr lang="pt-BR" sz="3200" dirty="0" smtClean="0">
                <a:latin typeface="Times New Roman" panose="02020603050405020304" pitchFamily="18" charset="0"/>
                <a:cs typeface="Times New Roman" panose="02020603050405020304" pitchFamily="18" charset="0"/>
              </a:rPr>
              <a:t>6 E</a:t>
            </a:r>
          </a:p>
          <a:p>
            <a:r>
              <a:rPr lang="pt-BR" sz="3200" dirty="0" smtClean="0">
                <a:latin typeface="Times New Roman" panose="02020603050405020304" pitchFamily="18" charset="0"/>
                <a:cs typeface="Times New Roman" panose="02020603050405020304" pitchFamily="18" charset="0"/>
              </a:rPr>
              <a:t>7 A</a:t>
            </a:r>
          </a:p>
          <a:p>
            <a:r>
              <a:rPr lang="pt-BR" sz="3200" dirty="0" smtClean="0">
                <a:latin typeface="Times New Roman" panose="02020603050405020304" pitchFamily="18" charset="0"/>
                <a:cs typeface="Times New Roman" panose="02020603050405020304" pitchFamily="18" charset="0"/>
              </a:rPr>
              <a:t>8 B</a:t>
            </a:r>
          </a:p>
        </p:txBody>
      </p:sp>
      <p:pic>
        <p:nvPicPr>
          <p:cNvPr id="10" name="Звук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12239583"/>
      </p:ext>
    </p:extLst>
  </p:cSld>
  <p:clrMapOvr>
    <a:masterClrMapping/>
  </p:clrMapOvr>
  <mc:AlternateContent xmlns:mc="http://schemas.openxmlformats.org/markup-compatibility/2006" xmlns:p14="http://schemas.microsoft.com/office/powerpoint/2010/main">
    <mc:Choice Requires="p14">
      <p:transition spd="slow" p14:dur="2000" advTm="95162"/>
    </mc:Choice>
    <mc:Fallback xmlns="">
      <p:transition spd="slow" advTm="9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6"/>
            <a:ext cx="82296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Ex.5,p.89</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Name the places in the pictures.</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Now listen to three dialogues. In which of the places does each take place?</a:t>
            </a:r>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262" t="37790" r="22975" b="41614"/>
          <a:stretch/>
        </p:blipFill>
        <p:spPr bwMode="auto">
          <a:xfrm>
            <a:off x="467544" y="2492896"/>
            <a:ext cx="537478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2160" y="2636912"/>
            <a:ext cx="3024336" cy="1569660"/>
          </a:xfrm>
          <a:prstGeom prst="rect">
            <a:avLst/>
          </a:prstGeom>
          <a:noFill/>
        </p:spPr>
        <p:txBody>
          <a:bodyPr wrap="square" rtlCol="0">
            <a:spAutoFit/>
          </a:bodyPr>
          <a:lstStyle/>
          <a:p>
            <a:pPr marL="342900" indent="-342900">
              <a:buAutoNum type="alphaUcParenR"/>
            </a:pPr>
            <a:r>
              <a:rPr lang="en-US" sz="3200" dirty="0">
                <a:latin typeface="Times New Roman" panose="02020603050405020304" pitchFamily="18" charset="0"/>
                <a:cs typeface="Times New Roman" panose="02020603050405020304" pitchFamily="18" charset="0"/>
              </a:rPr>
              <a:t>B</a:t>
            </a:r>
            <a:r>
              <a:rPr lang="en-US" sz="3200" dirty="0" smtClean="0">
                <a:latin typeface="Times New Roman" panose="02020603050405020304" pitchFamily="18" charset="0"/>
                <a:cs typeface="Times New Roman" panose="02020603050405020304" pitchFamily="18" charset="0"/>
              </a:rPr>
              <a:t>utcher`s</a:t>
            </a:r>
          </a:p>
          <a:p>
            <a:pPr marL="342900" indent="-342900">
              <a:buAutoNum type="alphaUcParenR"/>
            </a:pPr>
            <a:r>
              <a:rPr lang="en-US" sz="3200" dirty="0" smtClean="0">
                <a:latin typeface="Times New Roman" panose="02020603050405020304" pitchFamily="18" charset="0"/>
                <a:cs typeface="Times New Roman" panose="02020603050405020304" pitchFamily="18" charset="0"/>
              </a:rPr>
              <a:t>Clothes shop</a:t>
            </a:r>
          </a:p>
          <a:p>
            <a:pPr marL="342900" indent="-342900">
              <a:buAutoNum type="alphaUcParenR"/>
            </a:pPr>
            <a:r>
              <a:rPr lang="en-US" sz="3200" dirty="0" smtClean="0">
                <a:latin typeface="Times New Roman" panose="02020603050405020304" pitchFamily="18" charset="0"/>
                <a:cs typeface="Times New Roman" panose="02020603050405020304" pitchFamily="18" charset="0"/>
              </a:rPr>
              <a:t>Chemist`s </a:t>
            </a:r>
            <a:endParaRPr lang="ru-RU" sz="3200" dirty="0">
              <a:latin typeface="Times New Roman" panose="02020603050405020304" pitchFamily="18" charset="0"/>
              <a:cs typeface="Times New Roman" panose="02020603050405020304" pitchFamily="18"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05495103"/>
      </p:ext>
    </p:extLst>
  </p:cSld>
  <p:clrMapOvr>
    <a:masterClrMapping/>
  </p:clrMapOvr>
  <mc:AlternateContent xmlns:mc="http://schemas.openxmlformats.org/markup-compatibility/2006" xmlns:p14="http://schemas.microsoft.com/office/powerpoint/2010/main">
    <mc:Choice Requires="p14">
      <p:transition spd="slow" p14:dur="2000" advTm="82624"/>
    </mc:Choice>
    <mc:Fallback xmlns="">
      <p:transition spd="slow" advTm="82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Ex.6,p.89</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In pairs, act out a similar dialogue for another shop.</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526" t="41824" r="25626" b="51158"/>
          <a:stretch/>
        </p:blipFill>
        <p:spPr bwMode="auto">
          <a:xfrm>
            <a:off x="726061" y="1916832"/>
            <a:ext cx="716293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899592" y="3861048"/>
            <a:ext cx="7560840"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A: How can I help you? </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B</a:t>
            </a:r>
            <a:r>
              <a:rPr lang="en-US" sz="3600" dirty="0">
                <a:latin typeface="Times New Roman" panose="02020603050405020304" pitchFamily="18" charset="0"/>
                <a:cs typeface="Times New Roman" panose="02020603050405020304" pitchFamily="18" charset="0"/>
              </a:rPr>
              <a:t>: Do you have these shoes in a size 6? </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A</a:t>
            </a:r>
            <a:r>
              <a:rPr lang="en-US" sz="3600" dirty="0">
                <a:latin typeface="Times New Roman" panose="02020603050405020304" pitchFamily="18" charset="0"/>
                <a:cs typeface="Times New Roman" panose="02020603050405020304" pitchFamily="18" charset="0"/>
              </a:rPr>
              <a:t>: Yes, here you </a:t>
            </a:r>
            <a:r>
              <a:rPr lang="en-US" sz="3600" dirty="0" smtClean="0">
                <a:latin typeface="Times New Roman" panose="02020603050405020304" pitchFamily="18" charset="0"/>
                <a:cs typeface="Times New Roman" panose="02020603050405020304" pitchFamily="18" charset="0"/>
              </a:rPr>
              <a:t>are.</a:t>
            </a:r>
            <a:endParaRPr lang="ru-RU" sz="36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48587189"/>
      </p:ext>
    </p:extLst>
  </p:cSld>
  <p:clrMapOvr>
    <a:masterClrMapping/>
  </p:clrMapOvr>
  <mc:AlternateContent xmlns:mc="http://schemas.openxmlformats.org/markup-compatibility/2006" xmlns:p14="http://schemas.microsoft.com/office/powerpoint/2010/main">
    <mc:Choice Requires="p14">
      <p:transition spd="slow" p14:dur="2000" advTm="36840"/>
    </mc:Choice>
    <mc:Fallback xmlns="">
      <p:transition spd="slow" advTm="3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 y="-171400"/>
            <a:ext cx="8229600" cy="1143000"/>
          </a:xfrm>
        </p:spPr>
        <p:txBody>
          <a:bodyPr/>
          <a:lstStyle/>
          <a:p>
            <a:r>
              <a:rPr lang="en-US" dirty="0" smtClean="0">
                <a:latin typeface="Times New Roman" panose="02020603050405020304" pitchFamily="18" charset="0"/>
                <a:cs typeface="Times New Roman" panose="02020603050405020304" pitchFamily="18" charset="0"/>
              </a:rPr>
              <a:t>Linkers of contrast </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5192" y="764704"/>
            <a:ext cx="8229600" cy="4525963"/>
          </a:xfrm>
        </p:spPr>
        <p:txBody>
          <a:bodyPr/>
          <a:lstStyle/>
          <a:p>
            <a:pPr marL="0" indent="0">
              <a:buNone/>
            </a:pPr>
            <a:r>
              <a:rPr lang="en-US" b="1" i="1" dirty="0">
                <a:latin typeface="Times New Roman" panose="02020603050405020304" pitchFamily="18" charset="0"/>
                <a:cs typeface="Times New Roman" panose="02020603050405020304" pitchFamily="18" charset="0"/>
              </a:rPr>
              <a:t>Linking words of contrast</a:t>
            </a:r>
            <a:r>
              <a:rPr lang="en-US" dirty="0">
                <a:latin typeface="Times New Roman" panose="02020603050405020304" pitchFamily="18" charset="0"/>
                <a:cs typeface="Times New Roman" panose="02020603050405020304" pitchFamily="18" charset="0"/>
              </a:rPr>
              <a:t> are words used to contrast two ideas</a:t>
            </a:r>
            <a:r>
              <a:rPr lang="en-US" dirty="0" smtClean="0">
                <a:latin typeface="Times New Roman" panose="02020603050405020304" pitchFamily="18" charset="0"/>
                <a:cs typeface="Times New Roman" panose="02020603050405020304" pitchFamily="18" charset="0"/>
              </a:rPr>
              <a:t>.</a:t>
            </a:r>
          </a:p>
          <a:p>
            <a:pPr marL="0" indent="0">
              <a:buNone/>
            </a:pPr>
            <a:r>
              <a:rPr lang="en-US" b="1" i="1" dirty="0">
                <a:latin typeface="Times New Roman" panose="02020603050405020304" pitchFamily="18" charset="0"/>
                <a:cs typeface="Times New Roman" panose="02020603050405020304" pitchFamily="18" charset="0"/>
              </a:rPr>
              <a:t>But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used when we talk about a neutral contrast situation; whereas we use </a:t>
            </a:r>
            <a:r>
              <a:rPr lang="en-US" b="1" i="1" dirty="0">
                <a:latin typeface="Times New Roman" panose="02020603050405020304" pitchFamily="18" charset="0"/>
                <a:cs typeface="Times New Roman" panose="02020603050405020304" pitchFamily="18" charset="0"/>
              </a:rPr>
              <a:t>yet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when we are surprised by the contrast</a:t>
            </a:r>
            <a:r>
              <a:rPr lang="en-US" dirty="0" smtClean="0">
                <a:latin typeface="Times New Roman" panose="02020603050405020304" pitchFamily="18" charset="0"/>
                <a:cs typeface="Times New Roman" panose="02020603050405020304" pitchFamily="18" charset="0"/>
              </a:rPr>
              <a:t>.</a:t>
            </a:r>
          </a:p>
          <a:p>
            <a:pPr marL="0" indent="0">
              <a:buNone/>
            </a:pPr>
            <a:endParaRPr lang="ru-RU"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132" t="25614" r="40868" b="48772"/>
          <a:stretch/>
        </p:blipFill>
        <p:spPr bwMode="auto">
          <a:xfrm>
            <a:off x="2363501" y="3485501"/>
            <a:ext cx="3927533" cy="2395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160136" y="5880772"/>
            <a:ext cx="7184980"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He works long hours, </a:t>
            </a:r>
            <a:r>
              <a:rPr lang="en-US" sz="3200" b="1" u="sng" dirty="0">
                <a:latin typeface="Times New Roman" panose="02020603050405020304" pitchFamily="18" charset="0"/>
                <a:cs typeface="Times New Roman" panose="02020603050405020304" pitchFamily="18" charset="0"/>
              </a:rPr>
              <a:t>but</a:t>
            </a:r>
            <a:r>
              <a:rPr lang="en-US" sz="3200" dirty="0">
                <a:latin typeface="Times New Roman" panose="02020603050405020304" pitchFamily="18" charset="0"/>
                <a:cs typeface="Times New Roman" panose="02020603050405020304" pitchFamily="18" charset="0"/>
              </a:rPr>
              <a:t> he loves his job.</a:t>
            </a:r>
            <a:endParaRPr lang="ru-RU" sz="3200" dirty="0">
              <a:latin typeface="Times New Roman" panose="02020603050405020304" pitchFamily="18" charset="0"/>
              <a:cs typeface="Times New Roman" panose="02020603050405020304" pitchFamily="18" charset="0"/>
            </a:endParaRPr>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3516525"/>
      </p:ext>
    </p:extLst>
  </p:cSld>
  <p:clrMapOvr>
    <a:masterClrMapping/>
  </p:clrMapOvr>
  <mc:AlternateContent xmlns:mc="http://schemas.openxmlformats.org/markup-compatibility/2006" xmlns:p14="http://schemas.microsoft.com/office/powerpoint/2010/main">
    <mc:Choice Requires="p14">
      <p:transition spd="slow" p14:dur="2000" advTm="37020"/>
    </mc:Choice>
    <mc:Fallback xmlns="">
      <p:transition spd="slow" advTm="3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1791"/>
            <a:ext cx="8363272" cy="6009531"/>
          </a:xfrm>
        </p:spPr>
        <p:txBody>
          <a:bodyPr/>
          <a:lstStyle/>
          <a:p>
            <a:pPr marL="0" indent="0">
              <a:buNone/>
            </a:pPr>
            <a:r>
              <a:rPr lang="en-US" sz="2800" dirty="0">
                <a:latin typeface="Times New Roman" panose="02020603050405020304" pitchFamily="18" charset="0"/>
                <a:cs typeface="Times New Roman" panose="02020603050405020304" pitchFamily="18" charset="0"/>
              </a:rPr>
              <a:t>The particle </a:t>
            </a:r>
            <a:r>
              <a:rPr lang="en-US" sz="2800" b="1" i="1" dirty="0">
                <a:latin typeface="Times New Roman" panose="02020603050405020304" pitchFamily="18" charset="0"/>
                <a:cs typeface="Times New Roman" panose="02020603050405020304" pitchFamily="18" charset="0"/>
              </a:rPr>
              <a:t>however</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is more formal than </a:t>
            </a:r>
            <a:r>
              <a:rPr lang="en-US" sz="2800" b="1" i="1" dirty="0">
                <a:latin typeface="Times New Roman" panose="02020603050405020304" pitchFamily="18" charset="0"/>
                <a:cs typeface="Times New Roman" panose="02020603050405020304" pitchFamily="18" charset="0"/>
              </a:rPr>
              <a:t>but</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It does not link two ideas in one sentence. First an idea is given and then another is introduced, usually separated by a full stop.</a:t>
            </a:r>
          </a:p>
          <a:p>
            <a:pPr marL="0" indent="0">
              <a:buNone/>
            </a:pPr>
            <a:r>
              <a:rPr lang="en-US" sz="2800" dirty="0">
                <a:latin typeface="Times New Roman" panose="02020603050405020304" pitchFamily="18" charset="0"/>
                <a:cs typeface="Times New Roman" panose="02020603050405020304" pitchFamily="18" charset="0"/>
              </a:rPr>
              <a:t>It is mainly used at the beginning of the second sentence followed by a comma. It can also be placed in the middle of the sentence between two commas, or at the end of the sentence preceded by a comma.</a:t>
            </a:r>
          </a:p>
          <a:p>
            <a:pPr marL="0" indent="0">
              <a:buNone/>
            </a:pPr>
            <a:endParaRPr lang="ru-RU" dirty="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921" t="30877" r="40947" b="43579"/>
          <a:stretch/>
        </p:blipFill>
        <p:spPr bwMode="auto">
          <a:xfrm>
            <a:off x="2555776" y="3573016"/>
            <a:ext cx="3384376" cy="241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098431" y="6093296"/>
            <a:ext cx="716979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concert was great. </a:t>
            </a:r>
            <a:r>
              <a:rPr lang="en-US" sz="2800" b="1" u="sng" dirty="0">
                <a:latin typeface="Times New Roman" panose="02020603050405020304" pitchFamily="18" charset="0"/>
                <a:cs typeface="Times New Roman" panose="02020603050405020304" pitchFamily="18" charset="0"/>
              </a:rPr>
              <a:t>However</a:t>
            </a:r>
            <a:r>
              <a:rPr lang="en-US" sz="2800" dirty="0">
                <a:latin typeface="Times New Roman" panose="02020603050405020304" pitchFamily="18" charset="0"/>
                <a:cs typeface="Times New Roman" panose="02020603050405020304" pitchFamily="18" charset="0"/>
              </a:rPr>
              <a:t>, it was long.</a:t>
            </a:r>
            <a:endParaRPr lang="ru-RU" sz="2800" dirty="0">
              <a:latin typeface="Times New Roman" panose="02020603050405020304" pitchFamily="18" charset="0"/>
              <a:cs typeface="Times New Roman" panose="02020603050405020304" pitchFamily="18" charset="0"/>
            </a:endParaRPr>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50401924"/>
      </p:ext>
    </p:extLst>
  </p:cSld>
  <p:clrMapOvr>
    <a:masterClrMapping/>
  </p:clrMapOvr>
  <mc:AlternateContent xmlns:mc="http://schemas.openxmlformats.org/markup-compatibility/2006" xmlns:p14="http://schemas.microsoft.com/office/powerpoint/2010/main">
    <mc:Choice Requires="p14">
      <p:transition spd="slow" p14:dur="2000" advTm="54841"/>
    </mc:Choice>
    <mc:Fallback xmlns="">
      <p:transition spd="slow" advTm="5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445624"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Ex.7,p.89</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Read the text again and compare the two cities. Use: whereas , however, but.</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9552" y="1916832"/>
            <a:ext cx="7920880" cy="4525963"/>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There aren’t any tall buildings in Verona, USA, </a:t>
            </a:r>
            <a:r>
              <a:rPr lang="en-US" sz="4000" b="1" dirty="0">
                <a:solidFill>
                  <a:srgbClr val="FF0000"/>
                </a:solidFill>
                <a:latin typeface="Times New Roman" panose="02020603050405020304" pitchFamily="18" charset="0"/>
                <a:cs typeface="Times New Roman" panose="02020603050405020304" pitchFamily="18" charset="0"/>
              </a:rPr>
              <a:t>but</a:t>
            </a:r>
            <a:r>
              <a:rPr lang="en-US" sz="4000" dirty="0">
                <a:latin typeface="Times New Roman" panose="02020603050405020304" pitchFamily="18" charset="0"/>
                <a:cs typeface="Times New Roman" panose="02020603050405020304" pitchFamily="18" charset="0"/>
              </a:rPr>
              <a:t> there are pretty houses with big gardens. Verona in Italy is an ancient city. </a:t>
            </a:r>
            <a:r>
              <a:rPr lang="en-US" sz="4000" b="1" dirty="0">
                <a:solidFill>
                  <a:srgbClr val="FF0000"/>
                </a:solidFill>
                <a:latin typeface="Times New Roman" panose="02020603050405020304" pitchFamily="18" charset="0"/>
                <a:cs typeface="Times New Roman" panose="02020603050405020304" pitchFamily="18" charset="0"/>
              </a:rPr>
              <a:t>However</a:t>
            </a:r>
            <a:r>
              <a:rPr lang="en-US" sz="4000" dirty="0">
                <a:latin typeface="Times New Roman" panose="02020603050405020304" pitchFamily="18" charset="0"/>
                <a:cs typeface="Times New Roman" panose="02020603050405020304" pitchFamily="18" charset="0"/>
              </a:rPr>
              <a:t>, it has a lot of trendy nightclubs and cafés.</a:t>
            </a:r>
            <a:endParaRPr lang="ru-RU" sz="4000" dirty="0">
              <a:latin typeface="Times New Roman" panose="02020603050405020304" pitchFamily="18" charset="0"/>
              <a:cs typeface="Times New Roman" panose="02020603050405020304" pitchFamily="18" charset="0"/>
            </a:endParaRPr>
          </a:p>
        </p:txBody>
      </p:sp>
      <p:pic>
        <p:nvPicPr>
          <p:cNvPr id="9" name="Звук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19429983"/>
      </p:ext>
    </p:extLst>
  </p:cSld>
  <p:clrMapOvr>
    <a:masterClrMapping/>
  </p:clrMapOvr>
  <mc:AlternateContent xmlns:mc="http://schemas.openxmlformats.org/markup-compatibility/2006" xmlns:p14="http://schemas.microsoft.com/office/powerpoint/2010/main">
    <mc:Choice Requires="p14">
      <p:transition spd="slow" p14:dur="2000" advTm="41269"/>
    </mc:Choice>
    <mc:Fallback xmlns="">
      <p:transition spd="slow" advTm="4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197</Words>
  <Application>Microsoft Office PowerPoint</Application>
  <PresentationFormat>Экран (4:3)</PresentationFormat>
  <Paragraphs>49</Paragraphs>
  <Slides>11</Slides>
  <Notes>0</Notes>
  <HiddenSlides>0</HiddenSlides>
  <MMClips>11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Calibri</vt:lpstr>
      <vt:lpstr>Times New Roman</vt:lpstr>
      <vt:lpstr>Тема Office</vt:lpstr>
      <vt:lpstr>Презентация PowerPoint</vt:lpstr>
      <vt:lpstr>New words </vt:lpstr>
      <vt:lpstr>Ex.3,p.89 Match the places to the signs. </vt:lpstr>
      <vt:lpstr>Ex.4,p.89 Where would you hear the following sentences (1-8)? Match them to the shops (a-h). Which words helped you?</vt:lpstr>
      <vt:lpstr>Ex.5,p.89 Name the places in the pictures. Now listen to three dialogues. In which of the places does each take place?</vt:lpstr>
      <vt:lpstr>Ex.6,p.89 In pairs, act out a similar dialogue for another shop.</vt:lpstr>
      <vt:lpstr>Linkers of contrast </vt:lpstr>
      <vt:lpstr>Презентация PowerPoint</vt:lpstr>
      <vt:lpstr>Ex.7,p.89 Read the text again and compare the two cities. Use: whereas , however, but.</vt:lpstr>
      <vt:lpstr>Ex.8,p.89 Write a short paragraph comparing your town/city/village to Verona, Italy. Think about: streets, parks, shops, markets, buildings, houses, restaurants.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51мектеп</cp:lastModifiedBy>
  <cp:revision>17</cp:revision>
  <dcterms:created xsi:type="dcterms:W3CDTF">2024-01-02T09:04:40Z</dcterms:created>
  <dcterms:modified xsi:type="dcterms:W3CDTF">2024-01-17T11:39:18Z</dcterms:modified>
</cp:coreProperties>
</file>