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21"/>
  </p:notesMasterIdLst>
  <p:handoutMasterIdLst>
    <p:handoutMasterId r:id="rId22"/>
  </p:handoutMasterIdLst>
  <p:sldIdLst>
    <p:sldId id="258" r:id="rId2"/>
    <p:sldId id="457" r:id="rId3"/>
    <p:sldId id="259" r:id="rId4"/>
    <p:sldId id="347" r:id="rId5"/>
    <p:sldId id="446" r:id="rId6"/>
    <p:sldId id="447" r:id="rId7"/>
    <p:sldId id="448" r:id="rId8"/>
    <p:sldId id="449" r:id="rId9"/>
    <p:sldId id="450" r:id="rId10"/>
    <p:sldId id="461" r:id="rId11"/>
    <p:sldId id="451" r:id="rId12"/>
    <p:sldId id="453" r:id="rId13"/>
    <p:sldId id="454" r:id="rId14"/>
    <p:sldId id="455" r:id="rId15"/>
    <p:sldId id="456" r:id="rId16"/>
    <p:sldId id="459" r:id="rId17"/>
    <p:sldId id="460" r:id="rId18"/>
    <p:sldId id="462" r:id="rId19"/>
    <p:sldId id="46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990099"/>
    <a:srgbClr val="CC0099"/>
    <a:srgbClr val="350D53"/>
    <a:srgbClr val="E11FC5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2" autoAdjust="0"/>
    <p:restoredTop sz="96374" autoAdjust="0"/>
  </p:normalViewPr>
  <p:slideViewPr>
    <p:cSldViewPr snapToGrid="0" showGuides="1">
      <p:cViewPr varScale="1">
        <p:scale>
          <a:sx n="87" d="100"/>
          <a:sy n="87" d="100"/>
        </p:scale>
        <p:origin x="1502" y="58"/>
      </p:cViewPr>
      <p:guideLst>
        <p:guide orient="horz" pos="22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02/03/2025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83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09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40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2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81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47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26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3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84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0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5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9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16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03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6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847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7617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6642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0056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399" y="1120817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16951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351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5778" y="76502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399" y="83582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6718" y="845015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0408" y="668802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4064658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351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8091" y="98326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6370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4064658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351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8091" y="98326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7297" y="58664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1699" y="111052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6505" y="1051030"/>
            <a:ext cx="3660812" cy="517146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66315" y="117484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66315" y="387232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1082111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7037" y="387232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977939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7513" y="117484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87513" y="387232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32054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6180" y="791201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25374" y="2951558"/>
            <a:ext cx="3711599" cy="325953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043" y="2951558"/>
            <a:ext cx="3711599" cy="325953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896915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9317" y="867175"/>
            <a:ext cx="3936594" cy="2848311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8094" y="88008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9318" y="3831234"/>
            <a:ext cx="1926188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389723" y="3831234"/>
            <a:ext cx="1926188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87434" y="1537571"/>
            <a:ext cx="1643021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70527" y="1125506"/>
            <a:ext cx="1643021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1024237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0180" y="750659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724" y="1747789"/>
            <a:ext cx="4010628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0749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99400" y="682504"/>
            <a:ext cx="5145207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9256" y="667535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110618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4866" y="740454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92" y="119878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286" y="946341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35922" y="946341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2515" y="3777485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526151" y="3777484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2966" y="1136694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7890" y="135330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2261" y="1985675"/>
            <a:ext cx="928165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16559" y="1985675"/>
            <a:ext cx="928165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22725" y="1985675"/>
            <a:ext cx="928165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088" y="0"/>
            <a:ext cx="403098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2555" y="957077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8872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645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52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3681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0247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4618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52" r:id="rId14"/>
    <p:sldLayoutId id="2147483654" r:id="rId15"/>
    <p:sldLayoutId id="2147483663" r:id="rId16"/>
    <p:sldLayoutId id="2147483656" r:id="rId17"/>
    <p:sldLayoutId id="2147483657" r:id="rId18"/>
    <p:sldLayoutId id="2147483661" r:id="rId19"/>
    <p:sldLayoutId id="2147483680" r:id="rId20"/>
    <p:sldLayoutId id="2147483658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677" r:id="rId35"/>
    <p:sldLayoutId id="2147483678" r:id="rId36"/>
    <p:sldLayoutId id="2147483679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.png"/><Relationship Id="rId5" Type="http://schemas.openxmlformats.org/officeDocument/2006/relationships/audio" Target="../media/media2.m4a"/><Relationship Id="rId10" Type="http://schemas.openxmlformats.org/officeDocument/2006/relationships/image" Target="../media/image4.png"/><Relationship Id="rId4" Type="http://schemas.microsoft.com/office/2007/relationships/media" Target="../media/media2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1.m4a"/><Relationship Id="rId7" Type="http://schemas.openxmlformats.org/officeDocument/2006/relationships/image" Target="../media/image23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29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31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33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33.pn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7.m4a"/><Relationship Id="rId7" Type="http://schemas.openxmlformats.org/officeDocument/2006/relationships/image" Target="../media/image35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8.m4a"/><Relationship Id="rId7" Type="http://schemas.openxmlformats.org/officeDocument/2006/relationships/image" Target="../media/image35.png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9.m4a"/><Relationship Id="rId7" Type="http://schemas.openxmlformats.org/officeDocument/2006/relationships/image" Target="../media/image35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2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6.png"/><Relationship Id="rId2" Type="http://schemas.microsoft.com/office/2007/relationships/media" Target="../media/media9.m4a"/><Relationship Id="rId16" Type="http://schemas.openxmlformats.org/officeDocument/2006/relationships/image" Target="../media/image21.png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6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99A8B9-AA46-4992-A87E-49DB7590D26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376FDD-F89C-486E-97F4-BB2AC7B107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" y="0"/>
            <a:ext cx="9144000" cy="4095750"/>
          </a:xfrm>
          <a:prstGeom prst="rect">
            <a:avLst/>
          </a:prstGeom>
        </p:spPr>
      </p:pic>
      <p:sp>
        <p:nvSpPr>
          <p:cNvPr id="836" name="Прямоугольник: скругленные углы 835">
            <a:extLst>
              <a:ext uri="{FF2B5EF4-FFF2-40B4-BE49-F238E27FC236}">
                <a16:creationId xmlns:a16="http://schemas.microsoft.com/office/drawing/2014/main" id="{CA708BDD-1455-4AB9-8EB1-E82C2B302651}"/>
              </a:ext>
            </a:extLst>
          </p:cNvPr>
          <p:cNvSpPr/>
          <p:nvPr/>
        </p:nvSpPr>
        <p:spPr>
          <a:xfrm>
            <a:off x="2445524" y="1953612"/>
            <a:ext cx="5079401" cy="759177"/>
          </a:xfrm>
          <a:prstGeom prst="roundRect">
            <a:avLst>
              <a:gd name="adj" fmla="val 3264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FC8678-F308-40FB-A870-20A094CFCAFF}"/>
              </a:ext>
            </a:extLst>
          </p:cNvPr>
          <p:cNvSpPr txBox="1"/>
          <p:nvPr/>
        </p:nvSpPr>
        <p:spPr>
          <a:xfrm>
            <a:off x="3084985" y="2034577"/>
            <a:ext cx="4252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n w="19050"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IDE-</a:t>
            </a:r>
            <a:r>
              <a:rPr lang="kk-KZ" sz="3200" b="1">
                <a:ln w="19050"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 ТАНЫСУ.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076BEAB-3714-42D9-8E58-22185B16E9F6}"/>
              </a:ext>
            </a:extLst>
          </p:cNvPr>
          <p:cNvGrpSpPr/>
          <p:nvPr/>
        </p:nvGrpSpPr>
        <p:grpSpPr>
          <a:xfrm>
            <a:off x="2975799" y="2675107"/>
            <a:ext cx="1990878" cy="2260710"/>
            <a:chOff x="7662310" y="84967"/>
            <a:chExt cx="1242095" cy="1414714"/>
          </a:xfrm>
        </p:grpSpPr>
        <p:pic>
          <p:nvPicPr>
            <p:cNvPr id="834" name="Рисунок 833">
              <a:extLst>
                <a:ext uri="{FF2B5EF4-FFF2-40B4-BE49-F238E27FC236}">
                  <a16:creationId xmlns:a16="http://schemas.microsoft.com/office/drawing/2014/main" id="{8D4F231A-3CAB-41D3-9A90-5D0878FA7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310" y="84967"/>
              <a:ext cx="1242095" cy="1242095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75253B1-C1A5-436B-92D4-7008D626CEF8}"/>
                </a:ext>
              </a:extLst>
            </p:cNvPr>
            <p:cNvSpPr/>
            <p:nvPr/>
          </p:nvSpPr>
          <p:spPr>
            <a:xfrm>
              <a:off x="7700505" y="1172259"/>
              <a:ext cx="1165705" cy="327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PYTHON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5FD6E-DD2C-43CD-B50C-BD76184496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0" y="1098454"/>
            <a:ext cx="2761649" cy="2498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F78BE7-2DB4-4483-AB87-C12C7E501E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b="7493"/>
          <a:stretch/>
        </p:blipFill>
        <p:spPr>
          <a:xfrm flipH="1">
            <a:off x="4891047" y="2675107"/>
            <a:ext cx="4252953" cy="418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DE-мен танысу">
            <a:hlinkClick r:id="" action="ppaction://media"/>
            <a:extLst>
              <a:ext uri="{FF2B5EF4-FFF2-40B4-BE49-F238E27FC236}">
                <a16:creationId xmlns:a16="http://schemas.microsoft.com/office/drawing/2014/main" id="{B172E199-A632-42A5-BA6D-5E4685DF5C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B8B57566-A899-4CF9-8ECA-C281F0CD304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12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725">
        <p:fade/>
      </p:transition>
    </mc:Choice>
    <mc:Fallback xmlns="">
      <p:transition spd="med" advTm="20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36" grpId="0" animBg="1"/>
      <p:bldP spid="47" grpId="0"/>
    </p:bldLst>
  </p:timing>
  <p:extLst mod="1">
    <p:ext uri="{E180D4A7-C9FB-4DFB-919C-405C955672EB}">
      <p14:showEvtLst xmlns:p14="http://schemas.microsoft.com/office/powerpoint/2010/main">
        <p14:playEvt time="19328" objId="3"/>
        <p14:stopEvt time="20725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Неліктен </a:t>
            </a:r>
            <a:r>
              <a:rPr lang="en-US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Python</a:t>
            </a: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-ды таңдаймыз?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33676-549B-4606-89E0-00D306C30A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3663" r="17997"/>
          <a:stretch/>
        </p:blipFill>
        <p:spPr>
          <a:xfrm>
            <a:off x="6820248" y="134224"/>
            <a:ext cx="1484851" cy="24623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5D8C2-53B4-4A8B-9777-B80752D6C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0" y="896574"/>
            <a:ext cx="3376568" cy="25324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A3CF69-D4CE-43DE-854A-28DB54EBF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31" y="2293339"/>
            <a:ext cx="3376568" cy="16882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8074A7-696F-4343-99A5-866F2D1CEAA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2" y="3137481"/>
            <a:ext cx="1828801" cy="18288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CFEDB8-E583-4832-A005-210CF5E671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75" y="3916610"/>
            <a:ext cx="2740113" cy="2671894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325E21E-18E3-4CC1-B43F-9761D3B211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060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410">
        <p:fade/>
      </p:transition>
    </mc:Choice>
    <mc:Fallback xmlns="">
      <p:transition spd="med" advTm="23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6664415" cy="163449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Python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терезесін қолданып, ең алғашқы программамызды жазайық. Программалау тілі кирил қарпін оқымайтындықтан, латын қаріптерін қолданамыз. Программа жазғаннан кейін, оның нәтижесін көру үшін «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пернесін басу керек.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Практикум.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E4EC37-9FDF-45D4-A708-F567B6E6B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2812782"/>
            <a:ext cx="6736360" cy="23583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13EB81-40B8-45FD-A5D0-FE0592EF9FC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CEAF1B-A41C-46C9-B776-2AFE55E9A735}"/>
              </a:ext>
            </a:extLst>
          </p:cNvPr>
          <p:cNvSpPr/>
          <p:nvPr/>
        </p:nvSpPr>
        <p:spPr>
          <a:xfrm>
            <a:off x="1249960" y="4146590"/>
            <a:ext cx="3850546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E372C33-8A59-47C9-94DF-B54D6D588712}"/>
              </a:ext>
            </a:extLst>
          </p:cNvPr>
          <p:cNvSpPr/>
          <p:nvPr/>
        </p:nvSpPr>
        <p:spPr>
          <a:xfrm>
            <a:off x="739630" y="4395832"/>
            <a:ext cx="2439798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8413FD4-5A25-4AF6-A8AF-5FF9A109C8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88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126">
        <p:fade/>
      </p:transition>
    </mc:Choice>
    <mc:Fallback xmlns="">
      <p:transition spd="med" advTm="73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2" grpId="0" animBg="1"/>
      <p:bldP spid="2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Практикум.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5B8026-81BB-4524-BB9A-810081611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1080000"/>
            <a:ext cx="6736360" cy="23625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CD404F-A40E-4F45-9744-1B459528C3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41" y="3429000"/>
            <a:ext cx="3730277" cy="2839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CBE616-B88B-489A-B1F0-9B4978DAE29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7E1E2AA-FAB8-43E3-97BD-E2813236BCA0}"/>
              </a:ext>
            </a:extLst>
          </p:cNvPr>
          <p:cNvSpPr/>
          <p:nvPr/>
        </p:nvSpPr>
        <p:spPr>
          <a:xfrm>
            <a:off x="1276525" y="2416030"/>
            <a:ext cx="2985081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B7560A4-7883-4F18-8029-54B3D3E48F65}"/>
              </a:ext>
            </a:extLst>
          </p:cNvPr>
          <p:cNvSpPr/>
          <p:nvPr/>
        </p:nvSpPr>
        <p:spPr>
          <a:xfrm>
            <a:off x="720000" y="2656495"/>
            <a:ext cx="1385637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4931F7A0-148D-4CAC-95EB-920458B70B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0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451">
        <p:fade/>
      </p:transition>
    </mc:Choice>
    <mc:Fallback xmlns="">
      <p:transition spd="med" advTm="25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Практикум.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58C07-C3DF-41A9-82F6-AED6343DF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1080000"/>
            <a:ext cx="6736360" cy="23625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E9F18C-7902-462A-97B4-5C421C6EE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21" y="3196206"/>
            <a:ext cx="3126157" cy="323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0F1D84-F12D-4219-831C-5893B3A7A0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4FD992-88C1-4C25-BA93-9D75FFE63BE6}"/>
              </a:ext>
            </a:extLst>
          </p:cNvPr>
          <p:cNvSpPr/>
          <p:nvPr/>
        </p:nvSpPr>
        <p:spPr>
          <a:xfrm>
            <a:off x="1276525" y="2033484"/>
            <a:ext cx="2674690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707EE0D-3149-4073-8D6F-C5336AE1C344}"/>
              </a:ext>
            </a:extLst>
          </p:cNvPr>
          <p:cNvSpPr/>
          <p:nvPr/>
        </p:nvSpPr>
        <p:spPr>
          <a:xfrm>
            <a:off x="719999" y="2282608"/>
            <a:ext cx="5655633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4079C69-CDF0-4D7B-8D8E-176C0407BDBE}"/>
              </a:ext>
            </a:extLst>
          </p:cNvPr>
          <p:cNvSpPr/>
          <p:nvPr/>
        </p:nvSpPr>
        <p:spPr>
          <a:xfrm>
            <a:off x="719998" y="2797752"/>
            <a:ext cx="6200919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FA0EAF4-6716-4121-A72E-0A54377C647C}"/>
              </a:ext>
            </a:extLst>
          </p:cNvPr>
          <p:cNvSpPr/>
          <p:nvPr/>
        </p:nvSpPr>
        <p:spPr>
          <a:xfrm>
            <a:off x="719999" y="2548401"/>
            <a:ext cx="3390607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11657F1-5C38-4675-A330-814568CA1F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8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387">
        <p:fade/>
      </p:transition>
    </mc:Choice>
    <mc:Fallback xmlns="">
      <p:transition spd="med" advTm="52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Практикум.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623BB7-28D0-467F-B3CF-FAAEB602F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1080000"/>
            <a:ext cx="6736360" cy="23625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44872D-5E87-4842-8EDC-B3ECEFBB76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3369">
            <a:off x="3125673" y="3695290"/>
            <a:ext cx="2892653" cy="28926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C7E48C-441C-4DEE-8C88-9C1E7314C64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2F10C4-6BD7-45CF-A282-733046FC8C18}"/>
              </a:ext>
            </a:extLst>
          </p:cNvPr>
          <p:cNvSpPr/>
          <p:nvPr/>
        </p:nvSpPr>
        <p:spPr>
          <a:xfrm>
            <a:off x="1260364" y="2030938"/>
            <a:ext cx="5356774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75E53C-1CBB-41D9-A289-7C11E063E428}"/>
              </a:ext>
            </a:extLst>
          </p:cNvPr>
          <p:cNvSpPr/>
          <p:nvPr/>
        </p:nvSpPr>
        <p:spPr>
          <a:xfrm>
            <a:off x="720001" y="2310294"/>
            <a:ext cx="540364" cy="718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B0476F2-1162-4064-B3DD-873BC3DAD1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35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258">
        <p:fade/>
      </p:transition>
    </mc:Choice>
    <mc:Fallback xmlns="">
      <p:transition spd="med" advTm="32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2957F7-9C71-4399-A3A7-819A222D8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999" y="1088204"/>
            <a:ext cx="6738108" cy="3701725"/>
          </a:xfrm>
          <a:prstGeom prst="rect">
            <a:avLst/>
          </a:prstGeom>
        </p:spPr>
      </p:pic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Практикум.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90F833-A70F-479C-9BF6-68CD4A5DC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3369">
            <a:off x="5652537" y="4027810"/>
            <a:ext cx="2892653" cy="28926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14DD43-4F76-4131-9999-30B49F7AEB6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BDAF31-1842-4935-A511-0729CF7CD723}"/>
              </a:ext>
            </a:extLst>
          </p:cNvPr>
          <p:cNvSpPr/>
          <p:nvPr/>
        </p:nvSpPr>
        <p:spPr>
          <a:xfrm>
            <a:off x="1259562" y="2416832"/>
            <a:ext cx="1794031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D38BDB-073E-45E9-8372-5EF56032B47E}"/>
              </a:ext>
            </a:extLst>
          </p:cNvPr>
          <p:cNvSpPr/>
          <p:nvPr/>
        </p:nvSpPr>
        <p:spPr>
          <a:xfrm>
            <a:off x="1259562" y="2940138"/>
            <a:ext cx="1794031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9471744-C43D-444F-8BA7-F8A051E0C504}"/>
              </a:ext>
            </a:extLst>
          </p:cNvPr>
          <p:cNvSpPr/>
          <p:nvPr/>
        </p:nvSpPr>
        <p:spPr>
          <a:xfrm>
            <a:off x="1259561" y="3450695"/>
            <a:ext cx="1794031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4064C6F-49FA-4734-9DD1-42897D3B205F}"/>
              </a:ext>
            </a:extLst>
          </p:cNvPr>
          <p:cNvSpPr/>
          <p:nvPr/>
        </p:nvSpPr>
        <p:spPr>
          <a:xfrm>
            <a:off x="1259560" y="3944856"/>
            <a:ext cx="1794031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78CCDE9-0B86-4B01-96EF-E33E81F81F65}"/>
              </a:ext>
            </a:extLst>
          </p:cNvPr>
          <p:cNvSpPr/>
          <p:nvPr/>
        </p:nvSpPr>
        <p:spPr>
          <a:xfrm>
            <a:off x="720001" y="2665956"/>
            <a:ext cx="378958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AB5C3B-C80D-4E99-9638-455C35658759}"/>
              </a:ext>
            </a:extLst>
          </p:cNvPr>
          <p:cNvSpPr/>
          <p:nvPr/>
        </p:nvSpPr>
        <p:spPr>
          <a:xfrm>
            <a:off x="719999" y="3162979"/>
            <a:ext cx="378958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1299B2-BFBA-4907-BC6F-96000983AC1C}"/>
              </a:ext>
            </a:extLst>
          </p:cNvPr>
          <p:cNvSpPr/>
          <p:nvPr/>
        </p:nvSpPr>
        <p:spPr>
          <a:xfrm>
            <a:off x="719999" y="3681613"/>
            <a:ext cx="630628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0CBB48E-264C-4A4B-B21C-4AF359DB9083}"/>
              </a:ext>
            </a:extLst>
          </p:cNvPr>
          <p:cNvSpPr/>
          <p:nvPr/>
        </p:nvSpPr>
        <p:spPr>
          <a:xfrm>
            <a:off x="719998" y="4184368"/>
            <a:ext cx="630629" cy="26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E6142CB-46E1-4780-BBD5-46A9960189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77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934">
        <p:fade/>
      </p:transition>
    </mc:Choice>
    <mc:Fallback xmlns="">
      <p:transition spd="med" advTm="58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Тапсырма.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14DD43-4F76-4131-9999-30B49F7AEB6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C7FAFE-5EEA-4CAD-A846-797155C3C25A}"/>
              </a:ext>
            </a:extLst>
          </p:cNvPr>
          <p:cNvSpPr txBox="1"/>
          <p:nvPr/>
        </p:nvSpPr>
        <p:spPr>
          <a:xfrm>
            <a:off x="720000" y="1080000"/>
            <a:ext cx="6664415" cy="1021556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№1-тапсырма.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Кез келген екі санның қосындысын табу программасын жазыңыз.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417CC8-A1F8-4886-BB1F-69F3BB87A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00" y="2232790"/>
            <a:ext cx="6696000" cy="3386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36B3EA-8055-4444-A735-1F8797588D77}"/>
              </a:ext>
            </a:extLst>
          </p:cNvPr>
          <p:cNvSpPr txBox="1"/>
          <p:nvPr/>
        </p:nvSpPr>
        <p:spPr>
          <a:xfrm>
            <a:off x="1119314" y="3476206"/>
            <a:ext cx="1896673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50">
                <a:solidFill>
                  <a:srgbClr val="99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US" sz="1850">
                <a:latin typeface="Courier New" panose="02070309020205020404" pitchFamily="49" charset="0"/>
                <a:cs typeface="Courier New" panose="02070309020205020404" pitchFamily="49" charset="0"/>
              </a:rPr>
              <a:t>(50+10</a:t>
            </a:r>
            <a:r>
              <a:rPr lang="kk-KZ" sz="185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185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F412C4-1184-4625-90B1-E60340C51889}"/>
              </a:ext>
            </a:extLst>
          </p:cNvPr>
          <p:cNvSpPr txBox="1"/>
          <p:nvPr/>
        </p:nvSpPr>
        <p:spPr>
          <a:xfrm>
            <a:off x="691259" y="3737759"/>
            <a:ext cx="470000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5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60</a:t>
            </a:r>
            <a:endParaRPr lang="ru-RU" sz="1850">
              <a:solidFill>
                <a:srgbClr val="00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F39BCBB-CD8B-4E04-A51C-E4FC04CE92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8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178">
        <p:fade/>
      </p:transition>
    </mc:Choice>
    <mc:Fallback xmlns="">
      <p:transition spd="med" advTm="311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Тапсырма.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14DD43-4F76-4131-9999-30B49F7AEB6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C7FAFE-5EEA-4CAD-A846-797155C3C25A}"/>
              </a:ext>
            </a:extLst>
          </p:cNvPr>
          <p:cNvSpPr txBox="1"/>
          <p:nvPr/>
        </p:nvSpPr>
        <p:spPr>
          <a:xfrm>
            <a:off x="720000" y="1080000"/>
            <a:ext cx="6664415" cy="1021556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№2-тапсырма.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«Менің Отаным – Қазақстан!» сөйлемін экранға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шығару программасын құрыңыз.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93F4CE-593B-480F-A4ED-AD89CDF7D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00" y="2232790"/>
            <a:ext cx="6696000" cy="3386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B0DEEF-86B5-4D56-AC3F-7C17B0ADE168}"/>
              </a:ext>
            </a:extLst>
          </p:cNvPr>
          <p:cNvSpPr txBox="1"/>
          <p:nvPr/>
        </p:nvSpPr>
        <p:spPr>
          <a:xfrm>
            <a:off x="1119314" y="3476206"/>
            <a:ext cx="5096267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50">
                <a:solidFill>
                  <a:srgbClr val="99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US" sz="185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>
                <a:solidFill>
                  <a:srgbClr val="00B050"/>
                </a:solidFill>
              </a:rPr>
              <a:t>'</a:t>
            </a:r>
            <a:r>
              <a:rPr lang="en-US" sz="1850" b="1">
                <a:solidFill>
                  <a:srgbClr val="00B050"/>
                </a:solidFill>
                <a:latin typeface="Corbel" panose="020B0503020204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5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Mening Otanym – Qazaqstan!</a:t>
            </a:r>
            <a:r>
              <a:rPr lang="ru-RU">
                <a:solidFill>
                  <a:srgbClr val="00B050"/>
                </a:solidFill>
              </a:rPr>
              <a:t>'</a:t>
            </a:r>
            <a:r>
              <a:rPr lang="kk-KZ" sz="185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185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60292F-DB01-4E29-9F2D-9BAF6B5E20B1}"/>
              </a:ext>
            </a:extLst>
          </p:cNvPr>
          <p:cNvSpPr txBox="1"/>
          <p:nvPr/>
        </p:nvSpPr>
        <p:spPr>
          <a:xfrm>
            <a:off x="691259" y="3737759"/>
            <a:ext cx="3894015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5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Mening Otanym – Qazaqstan!</a:t>
            </a:r>
            <a:endParaRPr lang="ru-RU" sz="1850">
              <a:solidFill>
                <a:srgbClr val="00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3D9B7A1B-82E9-4377-A5CF-D82F6E8195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95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383">
        <p:fade/>
      </p:transition>
    </mc:Choice>
    <mc:Fallback xmlns="">
      <p:transition spd="med" advTm="25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Тапсырма.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14DD43-4F76-4131-9999-30B49F7AEB6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C7FAFE-5EEA-4CAD-A846-797155C3C25A}"/>
              </a:ext>
            </a:extLst>
          </p:cNvPr>
          <p:cNvSpPr txBox="1"/>
          <p:nvPr/>
        </p:nvSpPr>
        <p:spPr>
          <a:xfrm>
            <a:off x="720000" y="1080000"/>
            <a:ext cx="6664415" cy="1021556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-тапсырма.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«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Qazaq Eli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сөзін экранға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рет шығару программасын құрыңыз.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938998-610F-4E4B-8AC4-6988F20F7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00" y="2232790"/>
            <a:ext cx="6696000" cy="3386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362842-ED39-4B05-B9EA-39BF9D86BCC2}"/>
              </a:ext>
            </a:extLst>
          </p:cNvPr>
          <p:cNvSpPr txBox="1"/>
          <p:nvPr/>
        </p:nvSpPr>
        <p:spPr>
          <a:xfrm>
            <a:off x="1119314" y="3434261"/>
            <a:ext cx="3065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50">
                <a:solidFill>
                  <a:srgbClr val="99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US" sz="185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000">
                <a:solidFill>
                  <a:srgbClr val="00B050"/>
                </a:solidFill>
              </a:rPr>
              <a:t>'</a:t>
            </a:r>
            <a:r>
              <a:rPr lang="en-US" sz="185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Qazaq</a:t>
            </a:r>
            <a:r>
              <a:rPr lang="kk-KZ" sz="185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5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Eli </a:t>
            </a:r>
            <a:r>
              <a:rPr lang="ru-RU">
                <a:solidFill>
                  <a:srgbClr val="00B050"/>
                </a:solidFill>
              </a:rPr>
              <a:t>' </a:t>
            </a:r>
            <a:r>
              <a:rPr lang="en-US" sz="185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*</a:t>
            </a:r>
            <a:r>
              <a:rPr lang="kk-KZ" sz="185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3</a:t>
            </a:r>
            <a:r>
              <a:rPr lang="kk-KZ" sz="185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sz="185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060244-DE27-4C4F-844D-DB4AC76BB868}"/>
              </a:ext>
            </a:extLst>
          </p:cNvPr>
          <p:cNvSpPr/>
          <p:nvPr/>
        </p:nvSpPr>
        <p:spPr>
          <a:xfrm>
            <a:off x="3397541" y="3556932"/>
            <a:ext cx="125835" cy="19294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5D4E9B-084B-4166-9A30-396D5C33D429}"/>
              </a:ext>
            </a:extLst>
          </p:cNvPr>
          <p:cNvSpPr txBox="1"/>
          <p:nvPr/>
        </p:nvSpPr>
        <p:spPr>
          <a:xfrm>
            <a:off x="691260" y="3737759"/>
            <a:ext cx="435052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5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Qazaq Eli Qazaq Eli Qazaq Eli</a:t>
            </a:r>
            <a:endParaRPr lang="ru-RU" sz="1850">
              <a:solidFill>
                <a:srgbClr val="00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sz="1850">
              <a:solidFill>
                <a:srgbClr val="00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5CEEA2C0-5E79-48EF-B288-7708DD37C5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43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963">
        <p:fade/>
      </p:transition>
    </mc:Choice>
    <mc:Fallback xmlns="">
      <p:transition spd="med" advTm="33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4" grpId="0" animBg="1"/>
      <p:bldP spid="4" grpId="1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4"/>
          <p:cNvSpPr>
            <a:spLocks noChangeArrowheads="1"/>
          </p:cNvSpPr>
          <p:nvPr/>
        </p:nvSpPr>
        <p:spPr bwMode="auto">
          <a:xfrm>
            <a:off x="720000" y="2445715"/>
            <a:ext cx="4680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4283" indent="-214283">
              <a:buFont typeface="Wingdings" panose="05000000000000000000" pitchFamily="2" charset="2"/>
              <a:buChar char="§"/>
            </a:pP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ПРОГРАММА ҚҰРУДЫҢ КІРІКТІРІЛГЕН ОРТАСЫМЕН ТАНЫСТЫҚ;</a:t>
            </a:r>
          </a:p>
          <a:p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214283" indent="-214283">
              <a:buFont typeface="Wingdings" panose="05000000000000000000" pitchFamily="2" charset="2"/>
              <a:buChar char="§"/>
            </a:pP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PYTHON 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ПРОГРАММАЛАУ ТІЛІНДЕ АЛҒАШҚЫ ПРОГРАММА ЖАЗУДЫ ҮЙРЕНДІК.</a:t>
            </a:r>
            <a:endParaRPr lang="kk-KZ" altLang="ru-RU" sz="1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AE86A3-7B9A-41E5-ACFD-C4743258E2C1}"/>
              </a:ext>
            </a:extLst>
          </p:cNvPr>
          <p:cNvSpPr txBox="1"/>
          <p:nvPr/>
        </p:nvSpPr>
        <p:spPr>
          <a:xfrm>
            <a:off x="720000" y="1440000"/>
            <a:ext cx="7166000" cy="851297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Қорытынды</a:t>
            </a:r>
            <a:endParaRPr lang="kk-KZ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51B44A-4C3F-4FF3-B252-A40F8B212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080000"/>
            <a:ext cx="3512556" cy="372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E6FB51D-AC61-480D-A1A9-2DDDA8219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3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68">
        <p:fade/>
      </p:transition>
    </mc:Choice>
    <mc:Fallback xmlns="">
      <p:transition spd="med" advTm="17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1B94290D-AD99-4941-8C88-E3B61CC20B8C}"/>
              </a:ext>
            </a:extLst>
          </p:cNvPr>
          <p:cNvSpPr/>
          <p:nvPr/>
        </p:nvSpPr>
        <p:spPr>
          <a:xfrm>
            <a:off x="3903091" y="1558260"/>
            <a:ext cx="4639111" cy="3682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7EBF9FE3-46B8-491E-8467-2B20DF221478}"/>
              </a:ext>
            </a:extLst>
          </p:cNvPr>
          <p:cNvSpPr txBox="1"/>
          <p:nvPr/>
        </p:nvSpPr>
        <p:spPr>
          <a:xfrm>
            <a:off x="3997483" y="1845373"/>
            <a:ext cx="44503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«ӘРБІР АДАМ ПРОГРАММАЛАУДЫ ҮЙРЕНУІ КЕРЕК, ӨЙТКЕНІ ОЛ БІЗДІ ОЙЛАУҒА ҮЙРЕТЕДІ» </a:t>
            </a:r>
          </a:p>
          <a:p>
            <a:pPr algn="ctr"/>
            <a:endParaRPr lang="en-US" sz="2800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STEVE JOBS</a:t>
            </a:r>
            <a:endParaRPr lang="ru-RU" sz="4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2E4DFC78-9043-4973-9A2D-666CE91F6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5" y="1186730"/>
            <a:ext cx="2981439" cy="4425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8DE77EF-88B3-4D05-8081-25C079856F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4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977">
        <p:fade/>
      </p:transition>
    </mc:Choice>
    <mc:Fallback xmlns="">
      <p:transition spd="med" advTm="29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" grpId="0" animBg="1"/>
      <p:bldP spid="2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4"/>
          <p:cNvSpPr>
            <a:spLocks noChangeArrowheads="1"/>
          </p:cNvSpPr>
          <p:nvPr/>
        </p:nvSpPr>
        <p:spPr bwMode="auto">
          <a:xfrm>
            <a:off x="720000" y="2445715"/>
            <a:ext cx="4680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4283" indent="-214283">
              <a:buFont typeface="Wingdings" panose="05000000000000000000" pitchFamily="2" charset="2"/>
              <a:buChar char="§"/>
            </a:pP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ПРОГРАММА ҚҰРУДЫҢ КІРІКТІРІЛГЕН ОРТАСЫМЕН ТАНЫСАСЫЗ;</a:t>
            </a:r>
          </a:p>
          <a:p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214283" indent="-214283">
              <a:buFont typeface="Wingdings" panose="05000000000000000000" pitchFamily="2" charset="2"/>
              <a:buChar char="§"/>
            </a:pP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PYTHON 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ПРОГРАММАЛАУ ТІЛІНДЕ АЛҒАШҚЫ ПРОГРАММА ЖАЗУДЫ ҮЙРЕНЕСІЗ.</a:t>
            </a:r>
            <a:endParaRPr lang="kk-KZ" altLang="ru-RU" sz="1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AE86A3-7B9A-41E5-ACFD-C4743258E2C1}"/>
              </a:ext>
            </a:extLst>
          </p:cNvPr>
          <p:cNvSpPr txBox="1"/>
          <p:nvPr/>
        </p:nvSpPr>
        <p:spPr>
          <a:xfrm>
            <a:off x="720000" y="1440000"/>
            <a:ext cx="7166000" cy="851297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Бүгінгі сабақта:</a:t>
            </a:r>
            <a:endParaRPr lang="kk-KZ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51B44A-4C3F-4FF3-B252-A40F8B212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080000"/>
            <a:ext cx="3512556" cy="372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F5EFB0A-3192-4C1B-99D9-CCC5DD7B9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828">
        <p:fade/>
      </p:transition>
    </mc:Choice>
    <mc:Fallback xmlns="">
      <p:transition spd="med" advTm="118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4"/>
          <p:cNvSpPr>
            <a:spLocks noChangeArrowheads="1"/>
          </p:cNvSpPr>
          <p:nvPr/>
        </p:nvSpPr>
        <p:spPr bwMode="auto">
          <a:xfrm>
            <a:off x="720000" y="2460044"/>
            <a:ext cx="468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IDE 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IDLE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) ДЕГЕНІМІЗ НЕ?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ТРАНСЛЯТОР ҚАНДАЙ ҚЫЗМЕТ АТҚАРАДЫ?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E3DCB-D5D6-4EE6-86C6-A2DE743C7CA7}"/>
              </a:ext>
            </a:extLst>
          </p:cNvPr>
          <p:cNvSpPr txBox="1"/>
          <p:nvPr/>
        </p:nvSpPr>
        <p:spPr>
          <a:xfrm>
            <a:off x="720000" y="1440000"/>
            <a:ext cx="7166000" cy="776383"/>
          </a:xfrm>
          <a:prstGeom prst="roundRect">
            <a:avLst/>
          </a:prstGeom>
          <a:solidFill>
            <a:srgbClr val="E11FC5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kk-KZ" alt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Ойтүрткі</a:t>
            </a:r>
            <a:endParaRPr lang="en-ID" alt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0BD863-7605-46ED-80C6-7D1187957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080000"/>
            <a:ext cx="3512556" cy="372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8590DB3-E5E3-4766-B649-E9A080836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23">
        <p:fade/>
      </p:transition>
    </mc:Choice>
    <mc:Fallback xmlns="">
      <p:transition spd="med" advTm="115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6664415" cy="163449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 sz="135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компьютер түсінетін тілде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жазылған командалар мен нұсқаулар жиынтығы.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Компьютерлік программа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компьютерді басқаруға арналған логикалық құрылымы мен реттілігі бар командалар жиынтығы.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Программа дегеніміз не?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268F18-442F-468A-B019-9E8AD846B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78" y="2539767"/>
            <a:ext cx="5662569" cy="339754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44CE6F5-3ED7-4402-8076-DC76E444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2000"/>
            <a:ext cx="1516932" cy="18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5C42FCC-9BCB-4046-9054-A8A6B88F9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544">
        <p:fade/>
      </p:transition>
    </mc:Choice>
    <mc:Fallback xmlns="">
      <p:transition spd="med" advTm="35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6664415" cy="163449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 sz="135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Программалау тілі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деректерді белгіленген ережелер бойынша өңдейтін адам мен компьютерді байланыстыратын формальды (жасанды) тіл.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Программалау тілдері сөздік қорының аздығымен және жазу ережесінің қатаң сақталуымен ерекшеленеді.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Программалау тілі дегеніміз не?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77810C2-3C05-4AC2-9DEF-3EC26DD00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2000"/>
            <a:ext cx="1516932" cy="18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A550B6-396F-4412-B9DA-C3F7486F1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78" y="2539767"/>
            <a:ext cx="5662569" cy="3397541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4A2301F7-9C2D-4AC4-B58F-FC078B716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056">
        <p:fade/>
      </p:transition>
    </mc:Choice>
    <mc:Fallback xmlns="">
      <p:transition spd="med" advTm="42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6664415" cy="3166824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 sz="135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Программаларды процессор тіліне (екілік кодқа) аударатын программа 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транслятор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(аударғыш) деп аталады.</a:t>
            </a:r>
          </a:p>
          <a:p>
            <a:endParaRPr lang="kk-KZ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Транслятордың 2 түрі бар:</a:t>
            </a:r>
          </a:p>
          <a:p>
            <a:pPr marL="342848" indent="-342848">
              <a:buAutoNum type="arabicParenR"/>
            </a:pP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Компилятор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программаны машиналық кодқа толық аударып, орындайтын транслятор;</a:t>
            </a:r>
          </a:p>
          <a:p>
            <a:pPr marL="342848" indent="-342848">
              <a:buAutoNum type="arabicParenR"/>
            </a:pP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Интерпретатор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программаны машиналық кодқа қадам бойынша (кезең – кезеңімен) талдай отырып, аударып, одан кейін орындайтын транслятор.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Транслятордың қызметі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2F9291-3632-4FF1-85F5-9D591A47EB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14" y="4085438"/>
            <a:ext cx="5713572" cy="25507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B8785A-04E0-4C92-9510-2EEA79BAEE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09" y="2381074"/>
            <a:ext cx="1571890" cy="20958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B05EB3-67D7-4F32-9E8F-3D7E873D28D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6839914-FEF3-45C6-9C06-9F53B73455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00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173">
        <p:fade/>
      </p:transition>
    </mc:Choice>
    <mc:Fallback xmlns="">
      <p:transition spd="med" advTm="34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6CD341-9333-4B91-A127-F22E85D26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0" y="342900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8389" y="1080000"/>
            <a:ext cx="6664415" cy="2860358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 sz="135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құрып, оны жүзеге асыратын барлық программалау тілінің өзіндік ортасы бар.</a:t>
            </a:r>
            <a:endParaRPr lang="kk-KZ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Development Environment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(IDE)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программа құрудың кіріктілген ортасы – программалық жасақтама әзірлеуге арналған программалық құралдар кешені. 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Программа құрудың кіріктірілген ортасындағы танымал заманауи программалау тілдеріне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C++, Java, Python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тілдері жатады.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Программа құрудың кіріктірілген ортасы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1281D7-209E-463F-98F5-A1F7DA64F58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54" y="1136440"/>
            <a:ext cx="1571890" cy="20958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B14430-0713-4E66-BA63-97A94EF1E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2409" y="3722910"/>
            <a:ext cx="4460108" cy="27750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AFBCB0-EB66-4980-8E9D-351A1F6C6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00" y="1010876"/>
            <a:ext cx="7273933" cy="45258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9EEC1E-5AC3-4349-8279-A6C6E57B613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68" y="180000"/>
            <a:ext cx="1217461" cy="12174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974828-5EC9-4DF3-B1C8-2C5FF5D82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389" y="1010876"/>
            <a:ext cx="7265544" cy="45258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120DB9-AAC9-4AEB-AFDD-36D0E0A9C3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389" y="1010875"/>
            <a:ext cx="7273931" cy="45258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351615-67B4-4A75-8840-81DCEA4E01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389" y="1010875"/>
            <a:ext cx="7273931" cy="45258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50E5DF9-11DB-45A2-B410-7A5774B705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8389" y="1010875"/>
            <a:ext cx="7273931" cy="45258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1DF51B1-564D-489B-804E-0C22D86D50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8389" y="1010875"/>
            <a:ext cx="7273931" cy="45258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AAE114E-CBBD-4366-AD16-74CA3EFD96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389" y="1010875"/>
            <a:ext cx="7273931" cy="45258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FC5BDAF-FDB8-4E8A-9C0B-A65F151667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0000" y="1010874"/>
            <a:ext cx="7282320" cy="4551027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35715FC-0CD4-4F96-B1D0-535CB95D4B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2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4862">
        <p:fade/>
      </p:transition>
    </mc:Choice>
    <mc:Fallback xmlns="">
      <p:transition spd="med" advTm="1648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6664415" cy="5005626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Python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программалау тілін үйренуге ыңғайлы, жеңіл етіп әзірлеген;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Программаны жазу мен оқу басқа тілдерге қарағанда оңай;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Интерпретаторы тегін – басқа қосымшалармен бірге қолданғанда тегін;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Python-</a:t>
            </a:r>
            <a:r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ны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ң программалық жасақтамасының коды ашық – қолданушы өз қалауынша әрі қарай жетілдіре алады;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Қазіргі таңда әлемдегі мыңдаған кәсіпқой программалаушылар (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NASA, Google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өз программаларын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Python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тілінде жазып жатыр;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Windows, Mac OS, Linux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операциялық жүйелерінде еш кедергісіз жұмыс жасайды;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Компьютерде ойын жасау ыңғайлы – графика кірістіріп, дыбыспен сүйемелдеуге болады.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Неліктен </a:t>
            </a:r>
            <a:r>
              <a:rPr lang="en-US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Python</a:t>
            </a: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-ды таңдаймыз?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33676-549B-4606-89E0-00D306C30A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3663" r="17997"/>
          <a:stretch/>
        </p:blipFill>
        <p:spPr>
          <a:xfrm>
            <a:off x="6820248" y="134224"/>
            <a:ext cx="1484851" cy="2462378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976EDE76-8A39-4013-9FDF-67C89F376F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8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135">
        <p:fade/>
      </p:transition>
    </mc:Choice>
    <mc:Fallback xmlns="">
      <p:transition spd="med" advTm="62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6|1.6|3.5|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4|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7.6|3.7|3.8|5.2|8.9|3.1|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7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9|1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.6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82.9|30.4|3|3.8|3.3|3.5|3.5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.3|5.5|7.9|11.6|13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8.6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39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8|17.1|8.4"/>
</p:tagLst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10362</TotalTime>
  <Words>244</Words>
  <Application>Microsoft Office PowerPoint</Application>
  <PresentationFormat>Экран (4:3)</PresentationFormat>
  <Paragraphs>80</Paragraphs>
  <Slides>19</Slides>
  <Notes>17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Courier New</vt:lpstr>
      <vt:lpstr>Tahoma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832</cp:revision>
  <dcterms:created xsi:type="dcterms:W3CDTF">2017-01-10T11:09:36Z</dcterms:created>
  <dcterms:modified xsi:type="dcterms:W3CDTF">2025-03-02T13:28:37Z</dcterms:modified>
</cp:coreProperties>
</file>