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1" r:id="rId4"/>
    <p:sldMasterId id="2147483652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1E538ED-D984-41A4-812C-1DB7985ED81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6"/>
          <p:cNvGrpSpPr/>
          <p:nvPr/>
        </p:nvGrpSpPr>
        <p:grpSpPr>
          <a:xfrm>
            <a:off x="0" y="-7920"/>
            <a:ext cx="12192120" cy="6865920"/>
            <a:chOff x="0" y="-7920"/>
            <a:chExt cx="12192120" cy="6865920"/>
          </a:xfrm>
        </p:grpSpPr>
        <p:sp>
          <p:nvSpPr>
            <p:cNvPr id="1" name="Straight Connector 19"/>
            <p:cNvSpPr/>
            <p:nvPr/>
          </p:nvSpPr>
          <p:spPr>
            <a:xfrm>
              <a:off x="9371160" y="0"/>
              <a:ext cx="1218960" cy="6858000"/>
            </a:xfrm>
            <a:prstGeom prst="line">
              <a:avLst/>
            </a:prstGeom>
            <a:ln cap="rnd" w="9360">
              <a:solidFill>
                <a:srgbClr val="bfbfb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2" name="Straight Connector 20"/>
            <p:cNvSpPr/>
            <p:nvPr/>
          </p:nvSpPr>
          <p:spPr>
            <a:xfrm flipH="1">
              <a:off x="7425000" y="3681360"/>
              <a:ext cx="4764240" cy="3176640"/>
            </a:xfrm>
            <a:prstGeom prst="line">
              <a:avLst/>
            </a:prstGeom>
            <a:ln cap="rnd" w="9360">
              <a:solidFill>
                <a:srgbClr val="d9d9d9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3" name="Rectangle 23"/>
            <p:cNvSpPr/>
            <p:nvPr/>
          </p:nvSpPr>
          <p:spPr>
            <a:xfrm>
              <a:off x="9182160" y="-7920"/>
              <a:ext cx="3006720" cy="686592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4" name="Rectangle 25"/>
            <p:cNvSpPr/>
            <p:nvPr/>
          </p:nvSpPr>
          <p:spPr>
            <a:xfrm>
              <a:off x="9603000" y="-7920"/>
              <a:ext cx="2589120" cy="686592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5" name="Isosceles Triangle 23"/>
            <p:cNvSpPr/>
            <p:nvPr/>
          </p:nvSpPr>
          <p:spPr>
            <a:xfrm>
              <a:off x="8933040" y="3048120"/>
              <a:ext cx="3259080" cy="3809880"/>
            </a:xfrm>
            <a:prstGeom prst="triangle">
              <a:avLst>
                <a:gd name="adj" fmla="val 100000"/>
              </a:avLst>
            </a:prstGeom>
            <a:solidFill>
              <a:srgbClr val="54a021">
                <a:alpha val="72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6" name="Rectangle 27"/>
            <p:cNvSpPr/>
            <p:nvPr/>
          </p:nvSpPr>
          <p:spPr>
            <a:xfrm>
              <a:off x="9334800" y="-7920"/>
              <a:ext cx="2854080" cy="686592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7" name="Rectangle 28"/>
            <p:cNvSpPr/>
            <p:nvPr/>
          </p:nvSpPr>
          <p:spPr>
            <a:xfrm>
              <a:off x="10898280" y="-7920"/>
              <a:ext cx="1290600" cy="686592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8" name="Rectangle 29"/>
            <p:cNvSpPr/>
            <p:nvPr/>
          </p:nvSpPr>
          <p:spPr>
            <a:xfrm>
              <a:off x="10939680" y="-7920"/>
              <a:ext cx="1249200" cy="686592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9" name="Isosceles Triangle 27"/>
            <p:cNvSpPr/>
            <p:nvPr/>
          </p:nvSpPr>
          <p:spPr>
            <a:xfrm>
              <a:off x="10371240" y="3589200"/>
              <a:ext cx="1817640" cy="3268800"/>
            </a:xfrm>
            <a:prstGeom prst="triangle">
              <a:avLst>
                <a:gd name="adj" fmla="val 100000"/>
              </a:avLst>
            </a:prstGeom>
            <a:solidFill>
              <a:srgbClr val="90c226">
                <a:alpha val="8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10" name="Isosceles Triangle 28"/>
            <p:cNvSpPr/>
            <p:nvPr/>
          </p:nvSpPr>
          <p:spPr>
            <a:xfrm>
              <a:off x="0" y="4013280"/>
              <a:ext cx="449280" cy="2844720"/>
            </a:xfrm>
            <a:prstGeom prst="triangle">
              <a:avLst>
                <a:gd name="adj" fmla="val 0"/>
              </a:avLst>
            </a:prstGeom>
            <a:solidFill>
              <a:srgbClr val="90c226">
                <a:alpha val="8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</p:grpSp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77520" y="609120"/>
            <a:ext cx="8596440" cy="1320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3600" strike="noStrike" u="none">
                <a:solidFill>
                  <a:srgbClr val="90c226"/>
                </a:solidFill>
                <a:uFillTx/>
                <a:latin typeface="Trebuchet MS"/>
              </a:rPr>
              <a:t>Click to edit the title text format</a:t>
            </a:r>
            <a:endParaRPr b="0" lang="ru-RU" sz="3600" strike="noStrike" u="none">
              <a:solidFill>
                <a:srgbClr val="90c226"/>
              </a:solidFill>
              <a:uFillTx/>
              <a:latin typeface="Trebuchet MS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77520" y="2160360"/>
            <a:ext cx="8596440" cy="3881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Click to edit the outline text format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1" marL="743040" indent="-28584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Second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2" marL="1143000" indent="-22860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Third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3" marL="1600200" indent="-22860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Fourth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4" marL="2057400" indent="-22860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Fifth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Sixth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Seventh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dt" idx="1"/>
          </p:nvPr>
        </p:nvSpPr>
        <p:spPr>
          <a:xfrm>
            <a:off x="7205400" y="6041520"/>
            <a:ext cx="91116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rebuchet MS"/>
              </a:rPr>
              <a:t>&lt;date/time&gt;</a:t>
            </a:r>
            <a:endParaRPr b="0" lang="ru-RU" sz="9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ftr" idx="2"/>
          </p:nvPr>
        </p:nvSpPr>
        <p:spPr>
          <a:xfrm>
            <a:off x="677520" y="6041520"/>
            <a:ext cx="62974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15" name="PlaceHolder 5"/>
          <p:cNvSpPr>
            <a:spLocks noGrp="1"/>
          </p:cNvSpPr>
          <p:nvPr>
            <p:ph type="sldNum" idx="3"/>
          </p:nvPr>
        </p:nvSpPr>
        <p:spPr>
          <a:xfrm>
            <a:off x="8589600" y="6041520"/>
            <a:ext cx="68436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900" strike="noStrike" u="none">
                <a:solidFill>
                  <a:srgbClr val="90c226"/>
                </a:solidFill>
                <a:uFillTx/>
                <a:latin typeface="Trebuchet MS"/>
              </a:defRPr>
            </a:lvl1pPr>
          </a:lstStyle>
          <a:p>
            <a: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AA69DF47-8C97-4054-8DDA-A9824C7F7F07}" type="slidenum">
              <a:rPr b="0" lang="ru-RU" sz="900" strike="noStrike" u="none">
                <a:solidFill>
                  <a:srgbClr val="90c226"/>
                </a:solidFill>
                <a:uFillTx/>
                <a:latin typeface="Trebuchet MS"/>
              </a:rPr>
              <a:t>&lt;number&gt;</a:t>
            </a:fld>
            <a:endParaRPr b="0" lang="ru-RU" sz="9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6"/>
          <p:cNvGrpSpPr/>
          <p:nvPr/>
        </p:nvGrpSpPr>
        <p:grpSpPr>
          <a:xfrm>
            <a:off x="-360" y="-7920"/>
            <a:ext cx="12192480" cy="6865920"/>
            <a:chOff x="-360" y="-7920"/>
            <a:chExt cx="12192480" cy="6865920"/>
          </a:xfrm>
        </p:grpSpPr>
        <p:sp>
          <p:nvSpPr>
            <p:cNvPr id="17" name="Straight Connector 31"/>
            <p:cNvSpPr/>
            <p:nvPr/>
          </p:nvSpPr>
          <p:spPr>
            <a:xfrm>
              <a:off x="9371160" y="0"/>
              <a:ext cx="1218960" cy="6858000"/>
            </a:xfrm>
            <a:prstGeom prst="line">
              <a:avLst/>
            </a:prstGeom>
            <a:ln cap="rnd" w="9360">
              <a:solidFill>
                <a:srgbClr val="bfbfb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18" name="Straight Connector 20"/>
            <p:cNvSpPr/>
            <p:nvPr/>
          </p:nvSpPr>
          <p:spPr>
            <a:xfrm flipH="1">
              <a:off x="7425000" y="3681360"/>
              <a:ext cx="4764240" cy="3176640"/>
            </a:xfrm>
            <a:prstGeom prst="line">
              <a:avLst/>
            </a:prstGeom>
            <a:ln cap="rnd" w="9360">
              <a:solidFill>
                <a:srgbClr val="d9d9d9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19" name="Rectangle 23"/>
            <p:cNvSpPr/>
            <p:nvPr/>
          </p:nvSpPr>
          <p:spPr>
            <a:xfrm>
              <a:off x="9182160" y="-7920"/>
              <a:ext cx="3006720" cy="686592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20" name="Rectangle 25"/>
            <p:cNvSpPr/>
            <p:nvPr/>
          </p:nvSpPr>
          <p:spPr>
            <a:xfrm>
              <a:off x="9603000" y="-7920"/>
              <a:ext cx="2589120" cy="686592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21" name="Isosceles Triangle 26"/>
            <p:cNvSpPr/>
            <p:nvPr/>
          </p:nvSpPr>
          <p:spPr>
            <a:xfrm>
              <a:off x="8933040" y="3048120"/>
              <a:ext cx="3259080" cy="3809880"/>
            </a:xfrm>
            <a:prstGeom prst="triangle">
              <a:avLst>
                <a:gd name="adj" fmla="val 100000"/>
              </a:avLst>
            </a:prstGeom>
            <a:solidFill>
              <a:srgbClr val="54a021">
                <a:alpha val="72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22" name="Rectangle 27"/>
            <p:cNvSpPr/>
            <p:nvPr/>
          </p:nvSpPr>
          <p:spPr>
            <a:xfrm>
              <a:off x="9334800" y="-7920"/>
              <a:ext cx="2854080" cy="686592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23" name="Rectangle 28"/>
            <p:cNvSpPr/>
            <p:nvPr/>
          </p:nvSpPr>
          <p:spPr>
            <a:xfrm>
              <a:off x="10898280" y="-7920"/>
              <a:ext cx="1290600" cy="686592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24" name="Rectangle 29"/>
            <p:cNvSpPr/>
            <p:nvPr/>
          </p:nvSpPr>
          <p:spPr>
            <a:xfrm>
              <a:off x="10939680" y="-7920"/>
              <a:ext cx="1249200" cy="686592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25" name="Isosceles Triangle 30"/>
            <p:cNvSpPr/>
            <p:nvPr/>
          </p:nvSpPr>
          <p:spPr>
            <a:xfrm>
              <a:off x="10371240" y="3589200"/>
              <a:ext cx="1817640" cy="3268800"/>
            </a:xfrm>
            <a:prstGeom prst="triangle">
              <a:avLst>
                <a:gd name="adj" fmla="val 100000"/>
              </a:avLst>
            </a:prstGeom>
            <a:solidFill>
              <a:srgbClr val="90c226">
                <a:alpha val="8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26" name="Isosceles Triangle 18"/>
            <p:cNvSpPr/>
            <p:nvPr/>
          </p:nvSpPr>
          <p:spPr>
            <a:xfrm rot="10800000">
              <a:off x="0" y="-360"/>
              <a:ext cx="842760" cy="5666040"/>
            </a:xfrm>
            <a:prstGeom prst="triangle">
              <a:avLst>
                <a:gd name="adj" fmla="val 100000"/>
              </a:avLst>
            </a:prstGeom>
            <a:solidFill>
              <a:srgbClr val="90c226">
                <a:alpha val="8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</p:grpSp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77520" y="609120"/>
            <a:ext cx="8596440" cy="1320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3600" strike="noStrike" u="none">
                <a:solidFill>
                  <a:srgbClr val="90c226"/>
                </a:solidFill>
                <a:uFillTx/>
                <a:latin typeface="Trebuchet MS"/>
              </a:rPr>
              <a:t>Click to edit the title text format</a:t>
            </a:r>
            <a:endParaRPr b="0" lang="ru-RU" sz="3600" strike="noStrike" u="none">
              <a:solidFill>
                <a:srgbClr val="90c226"/>
              </a:solidFill>
              <a:uFillTx/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77520" y="2160360"/>
            <a:ext cx="8596440" cy="3881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Click to edit the outline text format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1" marL="743040" indent="-28584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Second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2" marL="1143000" indent="-22860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Third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3" marL="1600200" indent="-22860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Fourth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4" marL="2057400" indent="-22860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Fifth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Sixth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Seventh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dt" idx="4"/>
          </p:nvPr>
        </p:nvSpPr>
        <p:spPr>
          <a:xfrm>
            <a:off x="7205400" y="6041520"/>
            <a:ext cx="91116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rebuchet MS"/>
              </a:rPr>
              <a:t>&lt;date/time&gt;</a:t>
            </a:r>
            <a:endParaRPr b="0" lang="ru-RU" sz="9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ftr" idx="5"/>
          </p:nvPr>
        </p:nvSpPr>
        <p:spPr>
          <a:xfrm>
            <a:off x="677520" y="6041520"/>
            <a:ext cx="62974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sldNum" idx="6"/>
          </p:nvPr>
        </p:nvSpPr>
        <p:spPr>
          <a:xfrm>
            <a:off x="8589600" y="6041520"/>
            <a:ext cx="68436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900" strike="noStrike" u="none">
                <a:solidFill>
                  <a:srgbClr val="90c226"/>
                </a:solidFill>
                <a:uFillTx/>
                <a:latin typeface="Trebuchet MS"/>
              </a:defRPr>
            </a:lvl1pPr>
          </a:lstStyle>
          <a:p>
            <a: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1F4143F7-DABD-425D-9D72-2621374A281C}" type="slidenum">
              <a:rPr b="0" lang="ru-RU" sz="900" strike="noStrike" u="none">
                <a:solidFill>
                  <a:srgbClr val="90c226"/>
                </a:solidFill>
                <a:uFillTx/>
                <a:latin typeface="Trebuchet MS"/>
              </a:rPr>
              <a:t>&lt;number&gt;</a:t>
            </a:fld>
            <a:endParaRPr b="0" lang="ru-RU" sz="9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6"/>
          <p:cNvGrpSpPr/>
          <p:nvPr/>
        </p:nvGrpSpPr>
        <p:grpSpPr>
          <a:xfrm>
            <a:off x="0" y="-7920"/>
            <a:ext cx="12192120" cy="6865920"/>
            <a:chOff x="0" y="-7920"/>
            <a:chExt cx="12192120" cy="6865920"/>
          </a:xfrm>
        </p:grpSpPr>
        <p:sp>
          <p:nvSpPr>
            <p:cNvPr id="33" name="Straight Connector 19"/>
            <p:cNvSpPr/>
            <p:nvPr/>
          </p:nvSpPr>
          <p:spPr>
            <a:xfrm>
              <a:off x="9371160" y="0"/>
              <a:ext cx="1218960" cy="6858000"/>
            </a:xfrm>
            <a:prstGeom prst="line">
              <a:avLst/>
            </a:prstGeom>
            <a:ln cap="rnd" w="9360">
              <a:solidFill>
                <a:srgbClr val="bfbfb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34" name="Straight Connector 20"/>
            <p:cNvSpPr/>
            <p:nvPr/>
          </p:nvSpPr>
          <p:spPr>
            <a:xfrm flipH="1">
              <a:off x="7425000" y="3681360"/>
              <a:ext cx="4764240" cy="3176640"/>
            </a:xfrm>
            <a:prstGeom prst="line">
              <a:avLst/>
            </a:prstGeom>
            <a:ln cap="rnd" w="9360">
              <a:solidFill>
                <a:srgbClr val="d9d9d9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35" name="Rectangle 23"/>
            <p:cNvSpPr/>
            <p:nvPr/>
          </p:nvSpPr>
          <p:spPr>
            <a:xfrm>
              <a:off x="9182160" y="-7920"/>
              <a:ext cx="3006720" cy="686592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36" name="Rectangle 25"/>
            <p:cNvSpPr/>
            <p:nvPr/>
          </p:nvSpPr>
          <p:spPr>
            <a:xfrm>
              <a:off x="9603000" y="-7920"/>
              <a:ext cx="2589120" cy="686592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37" name="Isosceles Triangle 23"/>
            <p:cNvSpPr/>
            <p:nvPr/>
          </p:nvSpPr>
          <p:spPr>
            <a:xfrm>
              <a:off x="8933040" y="3048120"/>
              <a:ext cx="3259080" cy="3809880"/>
            </a:xfrm>
            <a:prstGeom prst="triangle">
              <a:avLst>
                <a:gd name="adj" fmla="val 100000"/>
              </a:avLst>
            </a:prstGeom>
            <a:solidFill>
              <a:srgbClr val="54a021">
                <a:alpha val="72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38" name="Rectangle 27"/>
            <p:cNvSpPr/>
            <p:nvPr/>
          </p:nvSpPr>
          <p:spPr>
            <a:xfrm>
              <a:off x="9334800" y="-7920"/>
              <a:ext cx="2854080" cy="686592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39" name="Rectangle 28"/>
            <p:cNvSpPr/>
            <p:nvPr/>
          </p:nvSpPr>
          <p:spPr>
            <a:xfrm>
              <a:off x="10898280" y="-7920"/>
              <a:ext cx="1290600" cy="686592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40" name="Rectangle 29"/>
            <p:cNvSpPr/>
            <p:nvPr/>
          </p:nvSpPr>
          <p:spPr>
            <a:xfrm>
              <a:off x="10939680" y="-7920"/>
              <a:ext cx="1249200" cy="686592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41" name="Isosceles Triangle 27"/>
            <p:cNvSpPr/>
            <p:nvPr/>
          </p:nvSpPr>
          <p:spPr>
            <a:xfrm>
              <a:off x="10371240" y="3589200"/>
              <a:ext cx="1817640" cy="3268800"/>
            </a:xfrm>
            <a:prstGeom prst="triangle">
              <a:avLst>
                <a:gd name="adj" fmla="val 100000"/>
              </a:avLst>
            </a:prstGeom>
            <a:solidFill>
              <a:srgbClr val="90c226">
                <a:alpha val="8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42" name="Isosceles Triangle 28"/>
            <p:cNvSpPr/>
            <p:nvPr/>
          </p:nvSpPr>
          <p:spPr>
            <a:xfrm>
              <a:off x="0" y="4013280"/>
              <a:ext cx="449280" cy="2844720"/>
            </a:xfrm>
            <a:prstGeom prst="triangle">
              <a:avLst>
                <a:gd name="adj" fmla="val 0"/>
              </a:avLst>
            </a:prstGeom>
            <a:solidFill>
              <a:srgbClr val="90c226">
                <a:alpha val="8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</p:grpSp>
      <p:sp>
        <p:nvSpPr>
          <p:cNvPr id="43" name="TextBox 17"/>
          <p:cNvSpPr/>
          <p:nvPr/>
        </p:nvSpPr>
        <p:spPr>
          <a:xfrm>
            <a:off x="541440" y="790560"/>
            <a:ext cx="609480" cy="58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8000" strike="noStrike" u="none">
                <a:solidFill>
                  <a:srgbClr val="c0e474"/>
                </a:solidFill>
                <a:uFillTx/>
                <a:latin typeface="Arial"/>
              </a:rPr>
              <a:t>“</a:t>
            </a:r>
            <a:endParaRPr b="0" lang="ru-RU" sz="80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44" name="TextBox 18"/>
          <p:cNvSpPr/>
          <p:nvPr/>
        </p:nvSpPr>
        <p:spPr>
          <a:xfrm>
            <a:off x="8893080" y="2886120"/>
            <a:ext cx="609840" cy="58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8000" strike="noStrike" u="none">
                <a:solidFill>
                  <a:srgbClr val="c0e474"/>
                </a:solidFill>
                <a:uFillTx/>
                <a:latin typeface="Arial"/>
              </a:rPr>
              <a:t>”</a:t>
            </a:r>
            <a:endParaRPr b="0" lang="ru-RU" sz="80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77520" y="609120"/>
            <a:ext cx="8596440" cy="1320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3600" strike="noStrike" u="none">
                <a:solidFill>
                  <a:srgbClr val="90c226"/>
                </a:solidFill>
                <a:uFillTx/>
                <a:latin typeface="Trebuchet MS"/>
              </a:rPr>
              <a:t>Click to edit the title text format</a:t>
            </a:r>
            <a:endParaRPr b="0" lang="ru-RU" sz="3600" strike="noStrike" u="none">
              <a:solidFill>
                <a:srgbClr val="90c226"/>
              </a:solidFill>
              <a:uFillTx/>
              <a:latin typeface="Trebuchet MS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77520" y="2160360"/>
            <a:ext cx="8596440" cy="3881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Click to edit the outline text format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1" marL="743040" indent="-28584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Second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2" marL="1143000" indent="-22860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Third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3" marL="1600200" indent="-22860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Fourth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4" marL="2057400" indent="-22860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Fifth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Sixth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Seventh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dt" idx="7"/>
          </p:nvPr>
        </p:nvSpPr>
        <p:spPr>
          <a:xfrm>
            <a:off x="7205400" y="6041520"/>
            <a:ext cx="91116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rebuchet MS"/>
              </a:rPr>
              <a:t>&lt;date/time&gt;</a:t>
            </a:r>
            <a:endParaRPr b="0" lang="ru-RU" sz="9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ftr" idx="8"/>
          </p:nvPr>
        </p:nvSpPr>
        <p:spPr>
          <a:xfrm>
            <a:off x="677520" y="6041520"/>
            <a:ext cx="62974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sldNum" idx="9"/>
          </p:nvPr>
        </p:nvSpPr>
        <p:spPr>
          <a:xfrm>
            <a:off x="8589600" y="6041520"/>
            <a:ext cx="68436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900" strike="noStrike" u="none">
                <a:solidFill>
                  <a:srgbClr val="90c226"/>
                </a:solidFill>
                <a:uFillTx/>
                <a:latin typeface="Trebuchet MS"/>
              </a:defRPr>
            </a:lvl1pPr>
          </a:lstStyle>
          <a:p>
            <a: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CD590752-A6A6-4B8E-8C91-17C0134B777B}" type="slidenum">
              <a:rPr b="0" lang="ru-RU" sz="900" strike="noStrike" u="none">
                <a:solidFill>
                  <a:srgbClr val="90c226"/>
                </a:solidFill>
                <a:uFillTx/>
                <a:latin typeface="Trebuchet MS"/>
              </a:rPr>
              <a:t>&lt;number&gt;</a:t>
            </a:fld>
            <a:endParaRPr b="0" lang="ru-RU" sz="9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6"/>
          <p:cNvGrpSpPr/>
          <p:nvPr/>
        </p:nvGrpSpPr>
        <p:grpSpPr>
          <a:xfrm>
            <a:off x="0" y="-7920"/>
            <a:ext cx="12192120" cy="6865920"/>
            <a:chOff x="0" y="-7920"/>
            <a:chExt cx="12192120" cy="6865920"/>
          </a:xfrm>
        </p:grpSpPr>
        <p:sp>
          <p:nvSpPr>
            <p:cNvPr id="51" name="Straight Connector 19"/>
            <p:cNvSpPr/>
            <p:nvPr/>
          </p:nvSpPr>
          <p:spPr>
            <a:xfrm>
              <a:off x="9371160" y="0"/>
              <a:ext cx="1218960" cy="6858000"/>
            </a:xfrm>
            <a:prstGeom prst="line">
              <a:avLst/>
            </a:prstGeom>
            <a:ln cap="rnd" w="9360">
              <a:solidFill>
                <a:srgbClr val="bfbfb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52" name="Straight Connector 20"/>
            <p:cNvSpPr/>
            <p:nvPr/>
          </p:nvSpPr>
          <p:spPr>
            <a:xfrm flipH="1">
              <a:off x="7425000" y="3681360"/>
              <a:ext cx="4764240" cy="3176640"/>
            </a:xfrm>
            <a:prstGeom prst="line">
              <a:avLst/>
            </a:prstGeom>
            <a:ln cap="rnd" w="9360">
              <a:solidFill>
                <a:srgbClr val="d9d9d9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53" name="Rectangle 23"/>
            <p:cNvSpPr/>
            <p:nvPr/>
          </p:nvSpPr>
          <p:spPr>
            <a:xfrm>
              <a:off x="9182160" y="-7920"/>
              <a:ext cx="3006720" cy="686592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54" name="Rectangle 25"/>
            <p:cNvSpPr/>
            <p:nvPr/>
          </p:nvSpPr>
          <p:spPr>
            <a:xfrm>
              <a:off x="9603000" y="-7920"/>
              <a:ext cx="2589120" cy="686592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55" name="Isosceles Triangle 23"/>
            <p:cNvSpPr/>
            <p:nvPr/>
          </p:nvSpPr>
          <p:spPr>
            <a:xfrm>
              <a:off x="8933040" y="3048120"/>
              <a:ext cx="3259080" cy="3809880"/>
            </a:xfrm>
            <a:prstGeom prst="triangle">
              <a:avLst>
                <a:gd name="adj" fmla="val 100000"/>
              </a:avLst>
            </a:prstGeom>
            <a:solidFill>
              <a:srgbClr val="54a021">
                <a:alpha val="72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56" name="Rectangle 27"/>
            <p:cNvSpPr/>
            <p:nvPr/>
          </p:nvSpPr>
          <p:spPr>
            <a:xfrm>
              <a:off x="9334800" y="-7920"/>
              <a:ext cx="2854080" cy="686592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57" name="Rectangle 28"/>
            <p:cNvSpPr/>
            <p:nvPr/>
          </p:nvSpPr>
          <p:spPr>
            <a:xfrm>
              <a:off x="10898280" y="-7920"/>
              <a:ext cx="1290600" cy="686592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58" name="Rectangle 29"/>
            <p:cNvSpPr/>
            <p:nvPr/>
          </p:nvSpPr>
          <p:spPr>
            <a:xfrm>
              <a:off x="10939680" y="-7920"/>
              <a:ext cx="1249200" cy="686592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59" name="Isosceles Triangle 27"/>
            <p:cNvSpPr/>
            <p:nvPr/>
          </p:nvSpPr>
          <p:spPr>
            <a:xfrm>
              <a:off x="10371240" y="3589200"/>
              <a:ext cx="1817640" cy="3268800"/>
            </a:xfrm>
            <a:prstGeom prst="triangle">
              <a:avLst>
                <a:gd name="adj" fmla="val 100000"/>
              </a:avLst>
            </a:prstGeom>
            <a:solidFill>
              <a:srgbClr val="90c226">
                <a:alpha val="8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  <p:sp>
          <p:nvSpPr>
            <p:cNvPr id="60" name="Isosceles Triangle 28"/>
            <p:cNvSpPr/>
            <p:nvPr/>
          </p:nvSpPr>
          <p:spPr>
            <a:xfrm>
              <a:off x="0" y="4013280"/>
              <a:ext cx="449280" cy="2844720"/>
            </a:xfrm>
            <a:prstGeom prst="triangle">
              <a:avLst>
                <a:gd name="adj" fmla="val 0"/>
              </a:avLst>
            </a:prstGeom>
            <a:solidFill>
              <a:srgbClr val="90c226">
                <a:alpha val="8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ru-RU" sz="1800" strike="noStrike" u="none">
                <a:solidFill>
                  <a:srgbClr val="000000"/>
                </a:solidFill>
                <a:uFillTx/>
                <a:latin typeface="Trebuchet MS"/>
              </a:endParaRPr>
            </a:p>
          </p:txBody>
        </p:sp>
      </p:grpSp>
      <p:sp>
        <p:nvSpPr>
          <p:cNvPr id="61" name="TextBox 17"/>
          <p:cNvSpPr/>
          <p:nvPr/>
        </p:nvSpPr>
        <p:spPr>
          <a:xfrm>
            <a:off x="541440" y="790560"/>
            <a:ext cx="609480" cy="58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8000" strike="noStrike" u="none">
                <a:solidFill>
                  <a:srgbClr val="c0e474"/>
                </a:solidFill>
                <a:uFillTx/>
                <a:latin typeface="Arial"/>
              </a:rPr>
              <a:t>“</a:t>
            </a:r>
            <a:endParaRPr b="0" lang="ru-RU" sz="80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62" name="TextBox 18"/>
          <p:cNvSpPr/>
          <p:nvPr/>
        </p:nvSpPr>
        <p:spPr>
          <a:xfrm>
            <a:off x="8893080" y="2886120"/>
            <a:ext cx="609840" cy="58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8000" strike="noStrike" u="none">
                <a:solidFill>
                  <a:srgbClr val="c0e474"/>
                </a:solidFill>
                <a:uFillTx/>
                <a:latin typeface="Arial"/>
              </a:rPr>
              <a:t>”</a:t>
            </a:r>
            <a:endParaRPr b="0" lang="ru-RU" sz="80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77520" y="609120"/>
            <a:ext cx="8596440" cy="1320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3600" strike="noStrike" u="none">
                <a:solidFill>
                  <a:srgbClr val="90c226"/>
                </a:solidFill>
                <a:uFillTx/>
                <a:latin typeface="Trebuchet MS"/>
              </a:rPr>
              <a:t>Click to edit the title text format</a:t>
            </a:r>
            <a:endParaRPr b="0" lang="ru-RU" sz="3600" strike="noStrike" u="none">
              <a:solidFill>
                <a:srgbClr val="90c226"/>
              </a:solidFill>
              <a:uFillTx/>
              <a:latin typeface="Trebuchet MS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77520" y="2160360"/>
            <a:ext cx="8596440" cy="3881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Click to edit the outline text format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1" marL="743040" indent="-28584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Second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2" marL="1143000" indent="-22860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Third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3" marL="1600200" indent="-22860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Fourth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4" marL="2057400" indent="-228600"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Fifth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Sixth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SzPct val="80000"/>
              <a:buFont typeface="Wingdings 3" charset="2"/>
              <a:buChar char="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404040"/>
                </a:solidFill>
                <a:uFillTx/>
                <a:latin typeface="Trebuchet MS"/>
              </a:rPr>
              <a:t>Seventh Outline Level</a:t>
            </a:r>
            <a:endParaRPr b="0" lang="ru-RU" sz="1800" strike="noStrike" u="none">
              <a:solidFill>
                <a:srgbClr val="404040"/>
              </a:solidFill>
              <a:uFillTx/>
              <a:latin typeface="Trebuchet MS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dt" idx="10"/>
          </p:nvPr>
        </p:nvSpPr>
        <p:spPr>
          <a:xfrm>
            <a:off x="7205400" y="6041520"/>
            <a:ext cx="91116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rebuchet MS"/>
              </a:rPr>
              <a:t>&lt;date/time&gt;</a:t>
            </a:r>
            <a:endParaRPr b="0" lang="ru-RU" sz="9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ftr" idx="11"/>
          </p:nvPr>
        </p:nvSpPr>
        <p:spPr>
          <a:xfrm>
            <a:off x="677520" y="6041520"/>
            <a:ext cx="62974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67" name="PlaceHolder 5"/>
          <p:cNvSpPr>
            <a:spLocks noGrp="1"/>
          </p:cNvSpPr>
          <p:nvPr>
            <p:ph type="sldNum" idx="12"/>
          </p:nvPr>
        </p:nvSpPr>
        <p:spPr>
          <a:xfrm>
            <a:off x="8589600" y="6041520"/>
            <a:ext cx="68436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900" strike="noStrike" u="none">
                <a:solidFill>
                  <a:srgbClr val="90c226"/>
                </a:solidFill>
                <a:uFillTx/>
                <a:latin typeface="Trebuchet MS"/>
              </a:defRPr>
            </a:lvl1pPr>
          </a:lstStyle>
          <a:p>
            <a: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03E40855-FF4A-4528-9592-AEB75BA5955C}" type="slidenum">
              <a:rPr b="0" lang="ru-RU" sz="900" strike="noStrike" u="none">
                <a:solidFill>
                  <a:srgbClr val="90c226"/>
                </a:solidFill>
                <a:uFillTx/>
                <a:latin typeface="Trebuchet MS"/>
              </a:rPr>
              <a:t>&lt;number&gt;</a:t>
            </a:fld>
            <a:endParaRPr b="0" lang="ru-RU" sz="9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"/>
          <p:cNvGraphicFramePr/>
          <p:nvPr/>
        </p:nvGraphicFramePr>
        <p:xfrm>
          <a:off x="474840" y="434880"/>
          <a:ext cx="8947080" cy="3110040"/>
        </p:xfrm>
        <a:graphic>
          <a:graphicData uri="http://schemas.openxmlformats.org/drawingml/2006/table">
            <a:tbl>
              <a:tblPr/>
              <a:tblGrid>
                <a:gridCol w="8947080"/>
              </a:tblGrid>
              <a:tr h="3110040">
                <a:tc>
                  <a:txBody>
                    <a:bodyPr lIns="64080" rIns="64080" tIns="0" bIns="0" anchor="t">
                      <a:noAutofit/>
                    </a:bodyPr>
                    <a:p>
                      <a:pPr>
                        <a:tabLst>
                          <a:tab algn="l" pos="0"/>
                          <a:tab algn="l" pos="457200"/>
                          <a:tab algn="l" pos="914400"/>
                          <a:tab algn="l" pos="1371600"/>
                          <a:tab algn="l" pos="1828800"/>
                          <a:tab algn="l" pos="2286000"/>
                          <a:tab algn="l" pos="2743200"/>
                          <a:tab algn="l" pos="3200400"/>
                          <a:tab algn="l" pos="3657600"/>
                          <a:tab algn="l" pos="4114800"/>
                          <a:tab algn="l" pos="4572000"/>
                          <a:tab algn="l" pos="5029200"/>
                          <a:tab algn="l" pos="5486400"/>
                          <a:tab algn="l" pos="5943600"/>
                          <a:tab algn="l" pos="6400800"/>
                          <a:tab algn="l" pos="6858000"/>
                          <a:tab algn="l" pos="7315200"/>
                          <a:tab algn="l" pos="7772400"/>
                          <a:tab algn="l" pos="8229600"/>
                          <a:tab algn="l" pos="8686800"/>
                          <a:tab algn="l" pos="91440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rebuchet MS"/>
                        </a:rPr>
                        <a:t>Қазақстандағы  көрікті жерлер.</a:t>
                      </a:r>
                      <a:r>
                        <a:rPr b="1" lang="ru-RU" sz="1800" strike="noStrike" u="none">
                          <a:solidFill>
                            <a:srgbClr val="ffffff"/>
                          </a:solidFill>
                          <a:uFillTx/>
                          <a:latin typeface="Trebuchet MS"/>
                        </a:rPr>
                        <a:t> 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Trebuchet MS"/>
                      </a:endParaRPr>
                    </a:p>
                    <a:p>
                      <a:pPr>
                        <a:tabLst>
                          <a:tab algn="l" pos="0"/>
                          <a:tab algn="l" pos="457200"/>
                          <a:tab algn="l" pos="914400"/>
                          <a:tab algn="l" pos="1371600"/>
                          <a:tab algn="l" pos="1828800"/>
                          <a:tab algn="l" pos="2286000"/>
                          <a:tab algn="l" pos="2743200"/>
                          <a:tab algn="l" pos="3200400"/>
                          <a:tab algn="l" pos="3657600"/>
                          <a:tab algn="l" pos="4114800"/>
                          <a:tab algn="l" pos="4572000"/>
                          <a:tab algn="l" pos="5029200"/>
                          <a:tab algn="l" pos="5486400"/>
                          <a:tab algn="l" pos="5943600"/>
                          <a:tab algn="l" pos="6400800"/>
                          <a:tab algn="l" pos="6858000"/>
                          <a:tab algn="l" pos="7315200"/>
                          <a:tab algn="l" pos="7772400"/>
                          <a:tab algn="l" pos="8229600"/>
                          <a:tab algn="l" pos="8686800"/>
                          <a:tab algn="l" pos="91440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Trebuchet MS"/>
                      </a:endParaRPr>
                    </a:p>
                    <a:p>
                      <a:pPr>
                        <a:tabLst>
                          <a:tab algn="l" pos="0"/>
                          <a:tab algn="l" pos="457200"/>
                          <a:tab algn="l" pos="914400"/>
                          <a:tab algn="l" pos="1371600"/>
                          <a:tab algn="l" pos="1828800"/>
                          <a:tab algn="l" pos="2286000"/>
                          <a:tab algn="l" pos="2743200"/>
                          <a:tab algn="l" pos="3200400"/>
                          <a:tab algn="l" pos="3657600"/>
                          <a:tab algn="l" pos="4114800"/>
                          <a:tab algn="l" pos="4572000"/>
                          <a:tab algn="l" pos="5029200"/>
                          <a:tab algn="l" pos="5486400"/>
                          <a:tab algn="l" pos="5943600"/>
                          <a:tab algn="l" pos="6400800"/>
                          <a:tab algn="l" pos="6858000"/>
                          <a:tab algn="l" pos="7315200"/>
                          <a:tab algn="l" pos="7772400"/>
                          <a:tab algn="l" pos="8229600"/>
                          <a:tab algn="l" pos="8686800"/>
                          <a:tab algn="l" pos="9144000"/>
                        </a:tabLst>
                      </a:pPr>
                      <a:r>
                        <a:rPr b="1" lang="ru-RU" sz="1800" strike="noStrike" u="none">
                          <a:solidFill>
                            <a:srgbClr val="ff0000"/>
                          </a:solidFill>
                          <a:uFillTx/>
                          <a:latin typeface="Trebuchet MS"/>
                        </a:rPr>
                        <a:t>                                                     </a:t>
                      </a:r>
                      <a:r>
                        <a:rPr b="1" lang="en-US" sz="2000" strike="noStrike" u="none">
                          <a:solidFill>
                            <a:srgbClr val="ff0000"/>
                          </a:solidFill>
                          <a:uFillTx/>
                          <a:latin typeface="Times New Roman"/>
                          <a:ea typeface="Times New Roman"/>
                        </a:rPr>
                        <a:t>II</a:t>
                      </a:r>
                      <a:r>
                        <a:rPr b="1" lang="kk-KZ" sz="2000" strike="noStrike" u="none">
                          <a:solidFill>
                            <a:srgbClr val="ff0000"/>
                          </a:solidFill>
                          <a:uFillTx/>
                          <a:latin typeface="Times New Roman"/>
                          <a:ea typeface="Times New Roman"/>
                        </a:rPr>
                        <a:t> БӨЛІМ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Trebuchet MS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457200"/>
                          <a:tab algn="l" pos="914400"/>
                          <a:tab algn="l" pos="1371600"/>
                          <a:tab algn="l" pos="1828800"/>
                          <a:tab algn="l" pos="2286000"/>
                          <a:tab algn="l" pos="2743200"/>
                          <a:tab algn="l" pos="3200400"/>
                          <a:tab algn="l" pos="3657600"/>
                          <a:tab algn="l" pos="4114800"/>
                          <a:tab algn="l" pos="4572000"/>
                          <a:tab algn="l" pos="5029200"/>
                          <a:tab algn="l" pos="5486400"/>
                          <a:tab algn="l" pos="5943600"/>
                          <a:tab algn="l" pos="6400800"/>
                          <a:tab algn="l" pos="6858000"/>
                          <a:tab algn="l" pos="7315200"/>
                          <a:tab algn="l" pos="7772400"/>
                          <a:tab algn="l" pos="8229600"/>
                          <a:tab algn="l" pos="8686800"/>
                          <a:tab algn="l" pos="914400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Trebuchet MS"/>
                      </a:endParaRPr>
                    </a:p>
                    <a:p>
                      <a:pPr algn="ctr">
                        <a:tabLst>
                          <a:tab algn="l" pos="0"/>
                          <a:tab algn="l" pos="457200"/>
                          <a:tab algn="l" pos="914400"/>
                          <a:tab algn="l" pos="1371600"/>
                          <a:tab algn="l" pos="1828800"/>
                          <a:tab algn="l" pos="2286000"/>
                          <a:tab algn="l" pos="2743200"/>
                          <a:tab algn="l" pos="3200400"/>
                          <a:tab algn="l" pos="3657600"/>
                          <a:tab algn="l" pos="4114800"/>
                          <a:tab algn="l" pos="4572000"/>
                          <a:tab algn="l" pos="5029200"/>
                          <a:tab algn="l" pos="5486400"/>
                          <a:tab algn="l" pos="5943600"/>
                          <a:tab algn="l" pos="6400800"/>
                          <a:tab algn="l" pos="6858000"/>
                          <a:tab algn="l" pos="7315200"/>
                          <a:tab algn="l" pos="7772400"/>
                          <a:tab algn="l" pos="8229600"/>
                          <a:tab algn="l" pos="8686800"/>
                          <a:tab algn="l" pos="91440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rebuchet MS"/>
                        </a:rPr>
                        <a:t>Ұлттық және отбасылық </a:t>
                      </a:r>
                      <a:r>
                        <a:rPr b="1" lang="en-US" sz="1800" strike="noStrike" u="none">
                          <a:solidFill>
                            <a:srgbClr val="ffffff"/>
                          </a:solidFill>
                          <a:uFillTx/>
                          <a:latin typeface="Trebuchet MS"/>
                        </a:rPr>
                        <a:t>((</a:t>
                      </a: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rebuchet MS"/>
                        </a:rPr>
                        <a:t>Ұлттық және отбасылық құндылықтар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Trebuchet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457200"/>
                          <a:tab algn="l" pos="914400"/>
                          <a:tab algn="l" pos="1371600"/>
                          <a:tab algn="l" pos="1828800"/>
                          <a:tab algn="l" pos="2286000"/>
                          <a:tab algn="l" pos="2743200"/>
                          <a:tab algn="l" pos="3200400"/>
                          <a:tab algn="l" pos="3657600"/>
                          <a:tab algn="l" pos="4114800"/>
                          <a:tab algn="l" pos="4572000"/>
                          <a:tab algn="l" pos="5029200"/>
                          <a:tab algn="l" pos="5486400"/>
                          <a:tab algn="l" pos="5943600"/>
                          <a:tab algn="l" pos="6400800"/>
                          <a:tab algn="l" pos="6858000"/>
                          <a:tab algn="l" pos="7315200"/>
                          <a:tab algn="l" pos="7772400"/>
                          <a:tab algn="l" pos="8229600"/>
                          <a:tab algn="l" pos="8686800"/>
                          <a:tab algn="l" pos="9144000"/>
                        </a:tabLst>
                      </a:pP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Trebuchet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457200"/>
                          <a:tab algn="l" pos="914400"/>
                          <a:tab algn="l" pos="1371600"/>
                          <a:tab algn="l" pos="1828800"/>
                          <a:tab algn="l" pos="2286000"/>
                          <a:tab algn="l" pos="2743200"/>
                          <a:tab algn="l" pos="3200400"/>
                          <a:tab algn="l" pos="3657600"/>
                          <a:tab algn="l" pos="4114800"/>
                          <a:tab algn="l" pos="4572000"/>
                          <a:tab algn="l" pos="5029200"/>
                          <a:tab algn="l" pos="5486400"/>
                          <a:tab algn="l" pos="5943600"/>
                          <a:tab algn="l" pos="6400800"/>
                          <a:tab algn="l" pos="6858000"/>
                          <a:tab algn="l" pos="7315200"/>
                          <a:tab algn="l" pos="7772400"/>
                          <a:tab algn="l" pos="8229600"/>
                          <a:tab algn="l" pos="8686800"/>
                          <a:tab algn="l" pos="9144000"/>
                        </a:tabLst>
                      </a:pPr>
                      <a:r>
                        <a:rPr b="1" lang="kk-KZ" sz="2400" strike="noStrike" u="none">
                          <a:solidFill>
                            <a:srgbClr val="ff0000"/>
                          </a:solidFill>
                          <a:uFillTx/>
                          <a:latin typeface="Times New Roman"/>
                          <a:ea typeface="Times New Roman"/>
                        </a:rPr>
                        <a:t>Сабақтың тақырыбы: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Trebuchet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457200"/>
                          <a:tab algn="l" pos="914400"/>
                          <a:tab algn="l" pos="1371600"/>
                          <a:tab algn="l" pos="1828800"/>
                          <a:tab algn="l" pos="2286000"/>
                          <a:tab algn="l" pos="2743200"/>
                          <a:tab algn="l" pos="3200400"/>
                          <a:tab algn="l" pos="3657600"/>
                          <a:tab algn="l" pos="4114800"/>
                          <a:tab algn="l" pos="4572000"/>
                          <a:tab algn="l" pos="5029200"/>
                          <a:tab algn="l" pos="5486400"/>
                          <a:tab algn="l" pos="5943600"/>
                          <a:tab algn="l" pos="6400800"/>
                          <a:tab algn="l" pos="6858000"/>
                          <a:tab algn="l" pos="7315200"/>
                          <a:tab algn="l" pos="7772400"/>
                          <a:tab algn="l" pos="8229600"/>
                          <a:tab algn="l" pos="8686800"/>
                          <a:tab algn="l" pos="9144000"/>
                        </a:tabLst>
                      </a:pP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Trebuchet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457200"/>
                          <a:tab algn="l" pos="914400"/>
                          <a:tab algn="l" pos="1371600"/>
                          <a:tab algn="l" pos="1828800"/>
                          <a:tab algn="l" pos="2286000"/>
                          <a:tab algn="l" pos="2743200"/>
                          <a:tab algn="l" pos="3200400"/>
                          <a:tab algn="l" pos="3657600"/>
                          <a:tab algn="l" pos="4114800"/>
                          <a:tab algn="l" pos="4572000"/>
                          <a:tab algn="l" pos="5029200"/>
                          <a:tab algn="l" pos="5486400"/>
                          <a:tab algn="l" pos="5943600"/>
                          <a:tab algn="l" pos="6400800"/>
                          <a:tab algn="l" pos="6858000"/>
                          <a:tab algn="l" pos="7315200"/>
                          <a:tab algn="l" pos="7772400"/>
                          <a:tab algn="l" pos="8229600"/>
                          <a:tab algn="l" pos="8686800"/>
                          <a:tab algn="l" pos="9144000"/>
                        </a:tabLst>
                      </a:pPr>
                      <a:r>
                        <a:rPr b="1" i="1" lang="ru-RU" sz="2400" strike="noStrike" u="none">
                          <a:solidFill>
                            <a:srgbClr val="002060"/>
                          </a:solidFill>
                          <a:uFillTx/>
                          <a:latin typeface="Times New Roman"/>
                          <a:ea typeface="Times New Roman"/>
                        </a:rPr>
                        <a:t>№</a:t>
                      </a:r>
                      <a:r>
                        <a:rPr b="1" i="1" lang="en-US" sz="2400" strike="noStrike" u="none">
                          <a:solidFill>
                            <a:srgbClr val="002060"/>
                          </a:solidFill>
                          <a:uFillTx/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b="1" i="1" lang="ru-RU" sz="2400" strike="noStrike" u="none">
                          <a:solidFill>
                            <a:srgbClr val="002060"/>
                          </a:solidFill>
                          <a:uFillTx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b="1" i="1" lang="kk-KZ" sz="2400" strike="noStrike" u="none">
                          <a:solidFill>
                            <a:srgbClr val="002060"/>
                          </a:solidFill>
                          <a:uFillTx/>
                          <a:latin typeface="Times New Roman"/>
                          <a:ea typeface="Times New Roman"/>
                        </a:rPr>
                        <a:t>Ынтымақты отбасы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Trebuchet MS"/>
                      </a:endParaRPr>
                    </a:p>
                    <a:p>
                      <a:pPr>
                        <a:lnSpc>
                          <a:spcPts val="1298"/>
                        </a:lnSpc>
                        <a:tabLst>
                          <a:tab algn="l" pos="0"/>
                          <a:tab algn="l" pos="457200"/>
                          <a:tab algn="l" pos="914400"/>
                          <a:tab algn="l" pos="1371600"/>
                          <a:tab algn="l" pos="1828800"/>
                          <a:tab algn="l" pos="2286000"/>
                          <a:tab algn="l" pos="2743200"/>
                          <a:tab algn="l" pos="3200400"/>
                          <a:tab algn="l" pos="3657600"/>
                          <a:tab algn="l" pos="4114800"/>
                          <a:tab algn="l" pos="4572000"/>
                          <a:tab algn="l" pos="5029200"/>
                          <a:tab algn="l" pos="5486400"/>
                          <a:tab algn="l" pos="5943600"/>
                          <a:tab algn="l" pos="6400800"/>
                          <a:tab algn="l" pos="6858000"/>
                          <a:tab algn="l" pos="7315200"/>
                          <a:tab algn="l" pos="7772400"/>
                          <a:tab algn="l" pos="8229600"/>
                          <a:tab algn="l" pos="8686800"/>
                          <a:tab algn="l" pos="9144000"/>
                        </a:tabLst>
                      </a:pPr>
                      <a:r>
                        <a:rPr b="1" lang="en-US" sz="1000" strike="noStrike" u="none">
                          <a:solidFill>
                            <a:srgbClr val="002060"/>
                          </a:solidFill>
                          <a:uFillTx/>
                          <a:latin typeface="Arial"/>
                          <a:ea typeface="Times New Roman"/>
                        </a:rPr>
                        <a:t> 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Trebuchet MS"/>
                      </a:endParaRPr>
                    </a:p>
                  </a:txBody>
                  <a:tcPr anchor="t" marL="64080" marR="64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9" name="TextBox 1"/>
          <p:cNvSpPr/>
          <p:nvPr/>
        </p:nvSpPr>
        <p:spPr>
          <a:xfrm>
            <a:off x="8335800" y="5407200"/>
            <a:ext cx="164340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Қазақ тілі 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en-US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6-</a:t>
            </a:r>
            <a:r>
              <a:rPr b="1" lang="ru-RU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сынып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70" name="TextBox 2"/>
          <p:cNvSpPr/>
          <p:nvPr/>
        </p:nvSpPr>
        <p:spPr>
          <a:xfrm>
            <a:off x="2322720" y="1589040"/>
            <a:ext cx="56973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Ұлттық және отбасылық құндылықтар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Прямоугольник 1"/>
          <p:cNvSpPr/>
          <p:nvPr/>
        </p:nvSpPr>
        <p:spPr>
          <a:xfrm>
            <a:off x="946080" y="806400"/>
            <a:ext cx="8417160" cy="338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2- тапсырма</a:t>
            </a: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. 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Берілген мәтіндегі ақсақалға мінездеме жаз. Ол үшін оның бойындағы ең жақсы қасиеттерді тізіп шық. Содан кейін оның жетістіктерін қос.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мәтіндегі ақсақалға мінездеме жазады;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мінездемеге оның жақсы қасиеттері мен жетістіктерін қосады;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мінездеме жазудың құрылымын сақтайды</a:t>
            </a:r>
            <a:r>
              <a:rPr b="1" i="1" lang="en-US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5"/>
          <p:cNvSpPr/>
          <p:nvPr/>
        </p:nvSpPr>
        <p:spPr>
          <a:xfrm>
            <a:off x="2109600" y="750960"/>
            <a:ext cx="16336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Өзіңді тексер!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102" name="Прямоугольник 1"/>
          <p:cNvSpPr/>
          <p:nvPr/>
        </p:nvSpPr>
        <p:spPr>
          <a:xfrm>
            <a:off x="357120" y="1434960"/>
            <a:ext cx="9728280" cy="475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85840" indent="-285840">
              <a:lnSpc>
                <a:spcPct val="100000"/>
              </a:lnSpc>
              <a:buClr>
                <a:srgbClr val="ff000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2- тапсырма. 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285840" indent="-285840">
              <a:lnSpc>
                <a:spcPct val="100000"/>
              </a:lnSpc>
              <a:buClr>
                <a:srgbClr val="00206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Берілген мәтіндегі ақсақалға мінездеме жаз. Ол үшін оның бойындағы ең жақсы қасиеттерді тізіп шық. Содан кейін оның жетістіктерін қос.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285840" indent="-285840">
              <a:lnSpc>
                <a:spcPct val="100000"/>
              </a:lnSpc>
              <a:buClr>
                <a:srgbClr val="ff000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ru-RU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285840" indent="-285840"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мәтіндегі ақсақалға мінездеме жазады;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285840" indent="-285840"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мінездемеге оның жақсы қасиеттері мен жетістіктерін қосады;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285840" indent="-285840"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мінездеме жазудың құрылымын сақтайды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	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Жауап үлгісі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Мінездеме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Ақсақал –  ауылдың ақылшысы, берекесі. Өмірден түйгені көп, үнемі елді татуластырып отырады. Кез келген жағдайда төзімділік танытады, барлық адамға сүйіспеншілікпен қарайды. Жүрегі </a:t>
            </a:r>
            <a:r>
              <a:rPr b="0" lang="ru-RU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- </a:t>
            </a: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жұмсақ, мейірімге толы. Оның үйреткен ақылының, тәрбиесінің арқасында сол ауыл тұрғындары бүкіл ел таңданатын халге жетті. </a:t>
            </a:r>
            <a:r>
              <a:rPr b="0" lang="ru-RU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Олар </a:t>
            </a: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қарияның өмірге деген құштарлығының арқасында осындай жетістікке жетті.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Прямоугольник 1"/>
          <p:cNvSpPr/>
          <p:nvPr/>
        </p:nvSpPr>
        <p:spPr>
          <a:xfrm>
            <a:off x="1465200" y="912960"/>
            <a:ext cx="7364520" cy="466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Сабақты бекіту: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3-тапсырма. 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Берілген мәтіндегі ақпараттарды өз пікіріңмен дәлелде.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берілген мәтіндегі ақпараттарды өз пікірімен дәлелдейді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Бірінші сөйлем. </a:t>
            </a:r>
            <a:r>
              <a:rPr b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«</a:t>
            </a:r>
            <a:r>
              <a:rPr b="1" i="1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Менің ойымша</a:t>
            </a:r>
            <a:r>
              <a:rPr b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, ... »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Екінші сөйлем. «</a:t>
            </a:r>
            <a:r>
              <a:rPr b="1" i="1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Себебі, мен оны ... түсіндіремін</a:t>
            </a:r>
            <a:r>
              <a:rPr b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»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Үшінші сөйлем. </a:t>
            </a:r>
            <a:r>
              <a:rPr b="1" i="1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«Оны мен ... деген деректермен, мысалдармен дәлелдей аламын»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Төртінші сөйлем. </a:t>
            </a:r>
            <a:r>
              <a:rPr b="1" i="1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«Осыған байланысты мен ... деген қорытынды шешімге келдім»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"/>
          <p:cNvSpPr/>
          <p:nvPr/>
        </p:nvSpPr>
        <p:spPr>
          <a:xfrm>
            <a:off x="662040" y="768240"/>
            <a:ext cx="8959680" cy="521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Бүгінгі сабақта: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мәтін мазмұнына сай өз ойымызды дәйектеп жаздық;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стильдік, жанрлық ерекшелігін ескере отырып, мінездеме құрастырдық;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мәтіндегі ақпаратты «</a:t>
            </a:r>
            <a:r>
              <a:rPr b="0" lang="en-US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4</a:t>
            </a: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сөйлем» әдісі бойынша өз ойымызды тұжырымдадық.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Қосымша  тапсырма: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Өзіңнің отбасыңдағы аға, әпке немесе өзіңнен кіші бауырыңа мінездеме жаз. Ол үшін оның бойындағы ең жақсы қасиеттерді тізіп шық. Содан кейін оның жетістіктерін қос.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1"/>
          <p:cNvSpPr/>
          <p:nvPr/>
        </p:nvSpPr>
        <p:spPr>
          <a:xfrm>
            <a:off x="2700360" y="1106640"/>
            <a:ext cx="285264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Оқу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мақсаттары</a:t>
            </a:r>
            <a:r>
              <a:rPr b="1" lang="ru-RU" sz="20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: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72" name="TextBox 3"/>
          <p:cNvSpPr/>
          <p:nvPr/>
        </p:nvSpPr>
        <p:spPr>
          <a:xfrm>
            <a:off x="2584440" y="3441600"/>
            <a:ext cx="308772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Сабақтың мақсаттары: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73" name="TextBox 4"/>
          <p:cNvSpPr/>
          <p:nvPr/>
        </p:nvSpPr>
        <p:spPr>
          <a:xfrm>
            <a:off x="1133640" y="4267080"/>
            <a:ext cx="834228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343080" indent="-343080">
              <a:lnSpc>
                <a:spcPct val="100000"/>
              </a:lnSpc>
              <a:buClr>
                <a:srgbClr val="00206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мінездеме жазудың жанрлық және стильдік ерекшелігін ажыратады;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343080" indent="-343080">
              <a:lnSpc>
                <a:spcPct val="100000"/>
              </a:lnSpc>
              <a:buClr>
                <a:srgbClr val="00206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тапсырма бойынша мінездеме жазады.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74" name="Прямоугольник 6"/>
          <p:cNvSpPr/>
          <p:nvPr/>
        </p:nvSpPr>
        <p:spPr>
          <a:xfrm>
            <a:off x="1006560" y="1744560"/>
            <a:ext cx="903924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Ж6.3.2.1</a:t>
            </a:r>
            <a:r>
              <a:rPr b="0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Жанрлық және стильдік ерекшеліктеріне сай құрылымын сақтай отырып, мінездеме құрастырып жазу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Прямоугольник 1"/>
          <p:cNvSpPr/>
          <p:nvPr/>
        </p:nvSpPr>
        <p:spPr>
          <a:xfrm>
            <a:off x="1419480" y="873000"/>
            <a:ext cx="32644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76" name="Прямоугольник 2"/>
          <p:cNvSpPr/>
          <p:nvPr/>
        </p:nvSpPr>
        <p:spPr>
          <a:xfrm>
            <a:off x="795240" y="2127240"/>
            <a:ext cx="8202600" cy="155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343080" indent="-343080">
              <a:lnSpc>
                <a:spcPct val="100000"/>
              </a:lnSpc>
              <a:buClr>
                <a:srgbClr val="002060"/>
              </a:buClr>
              <a:buSzPct val="80000"/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мінездеме жазудың жанрлық және стильдік ерекшелігін ажырату;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343080" indent="-343080">
              <a:lnSpc>
                <a:spcPct val="100000"/>
              </a:lnSpc>
              <a:buClr>
                <a:srgbClr val="002060"/>
              </a:buClr>
              <a:buSzPct val="80000"/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343080" indent="-343080">
              <a:lnSpc>
                <a:spcPct val="100000"/>
              </a:lnSpc>
              <a:buClr>
                <a:srgbClr val="002060"/>
              </a:buClr>
              <a:buSzPct val="80000"/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мәтін кейіпкеріне мінездеме жазу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1"/>
          <p:cNvSpPr/>
          <p:nvPr/>
        </p:nvSpPr>
        <p:spPr>
          <a:xfrm>
            <a:off x="1112760" y="1006560"/>
            <a:ext cx="26686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Тілдік мақсаттар</a:t>
            </a:r>
            <a:r>
              <a:rPr b="1" lang="kk-KZ" sz="2000" strike="noStrike" u="none">
                <a:solidFill>
                  <a:srgbClr val="ff0000"/>
                </a:solidFill>
                <a:uFillTx/>
                <a:latin typeface="Trebuchet MS"/>
              </a:rPr>
              <a:t>: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78" name="Прямоугольник 2"/>
          <p:cNvSpPr/>
          <p:nvPr/>
        </p:nvSpPr>
        <p:spPr>
          <a:xfrm>
            <a:off x="1206360" y="1996920"/>
            <a:ext cx="8401320" cy="411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Пән лексикасы және терминология: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i="1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ынтымақ, отбасы, сүйіспеншілік, сыйластық, кешірім,  шыдамдылық, патша, мінездеме т.б</a:t>
            </a: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Талқылауға арналған сұрақтар: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1. </a:t>
            </a: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Отбасының берекесі не?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2. </a:t>
            </a:r>
            <a:r>
              <a:rPr b="0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Сүйіспеншілік пен сыйластық бірлікке әкеле ме?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3"/>
          <p:cNvSpPr/>
          <p:nvPr/>
        </p:nvSpPr>
        <p:spPr>
          <a:xfrm>
            <a:off x="4776120" y="463680"/>
            <a:ext cx="16189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Мінездеме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cxnSp>
        <p:nvCxnSpPr>
          <p:cNvPr id="80" name="Прямая со стрелкой 5"/>
          <p:cNvCxnSpPr/>
          <p:nvPr/>
        </p:nvCxnSpPr>
        <p:spPr>
          <a:xfrm flipH="1">
            <a:off x="3273120" y="833400"/>
            <a:ext cx="1405440" cy="766080"/>
          </a:xfrm>
          <a:prstGeom prst="straightConnector1">
            <a:avLst/>
          </a:prstGeom>
          <a:ln cap="rnd" w="12600">
            <a:solidFill>
              <a:srgbClr val="90c226"/>
            </a:solidFill>
            <a:miter/>
            <a:tailEnd len="med" type="triangle" w="med"/>
          </a:ln>
        </p:spPr>
      </p:cxnSp>
      <p:pic>
        <p:nvPicPr>
          <p:cNvPr id="81" name="Рисунок 7" descr=""/>
          <p:cNvPicPr/>
          <p:nvPr/>
        </p:nvPicPr>
        <p:blipFill>
          <a:blip r:embed="rId1"/>
          <a:stretch/>
        </p:blipFill>
        <p:spPr>
          <a:xfrm rot="14166600">
            <a:off x="6119280" y="753480"/>
            <a:ext cx="1568520" cy="923760"/>
          </a:xfrm>
          <a:prstGeom prst="rect">
            <a:avLst/>
          </a:prstGeom>
          <a:ln w="0">
            <a:noFill/>
          </a:ln>
        </p:spPr>
      </p:pic>
      <p:cxnSp>
        <p:nvCxnSpPr>
          <p:cNvPr id="82" name="Прямая со стрелкой 8"/>
          <p:cNvCxnSpPr/>
          <p:nvPr/>
        </p:nvCxnSpPr>
        <p:spPr>
          <a:xfrm>
            <a:off x="5287680" y="985320"/>
            <a:ext cx="1080" cy="1056600"/>
          </a:xfrm>
          <a:prstGeom prst="straightConnector1">
            <a:avLst/>
          </a:prstGeom>
          <a:ln cap="rnd" w="12600">
            <a:solidFill>
              <a:srgbClr val="90c226"/>
            </a:solidFill>
            <a:miter/>
            <a:tailEnd len="med" type="triangle" w="med"/>
          </a:ln>
        </p:spPr>
      </p:cxnSp>
      <p:sp>
        <p:nvSpPr>
          <p:cNvPr id="83" name="TextBox 14"/>
          <p:cNvSpPr/>
          <p:nvPr/>
        </p:nvSpPr>
        <p:spPr>
          <a:xfrm>
            <a:off x="1967040" y="1697040"/>
            <a:ext cx="22410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Қызметтік мінездеме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84" name="TextBox 15"/>
          <p:cNvSpPr/>
          <p:nvPr/>
        </p:nvSpPr>
        <p:spPr>
          <a:xfrm>
            <a:off x="3981600" y="2165400"/>
            <a:ext cx="34146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Жеке </a:t>
            </a:r>
            <a:r>
              <a:rPr b="0" lang="en-US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(</a:t>
            </a: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функционалды</a:t>
            </a:r>
            <a:r>
              <a:rPr b="0" lang="en-US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)</a:t>
            </a: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мінездеме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85" name="TextBox 16"/>
          <p:cNvSpPr/>
          <p:nvPr/>
        </p:nvSpPr>
        <p:spPr>
          <a:xfrm>
            <a:off x="6490800" y="1598760"/>
            <a:ext cx="27216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Аттестациялық мінездеме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86" name="Прямоугольник 17"/>
          <p:cNvSpPr/>
          <p:nvPr/>
        </p:nvSpPr>
        <p:spPr>
          <a:xfrm>
            <a:off x="2606760" y="3333600"/>
            <a:ext cx="6095880" cy="283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Мінездеменің мазмұндық-құрылымдық жүйесі: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1) тақырыбы;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2) мінездеме берілетін адам туралы қысқаша мәлімет;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3) негізгі мәтін;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4) қорытынды;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5) мінездемені талап етуші ұйымның аты;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6) мінездеме берілген күн, ай, жыл;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7) мінездеме берушінің аты-жөні, фамилиясы, қолы;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8) қосымша (егер болса).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Прямая со стрелкой 7"/>
          <p:cNvCxnSpPr/>
          <p:nvPr/>
        </p:nvCxnSpPr>
        <p:spPr>
          <a:xfrm>
            <a:off x="2306160" y="1828440"/>
            <a:ext cx="1080" cy="1080"/>
          </a:xfrm>
          <a:prstGeom prst="straightConnector1">
            <a:avLst/>
          </a:prstGeom>
          <a:ln cap="rnd" w="12600">
            <a:solidFill>
              <a:srgbClr val="90c226"/>
            </a:solidFill>
            <a:miter/>
            <a:tailEnd len="med" type="triangle" w="med"/>
          </a:ln>
        </p:spPr>
      </p:cxnSp>
      <p:sp>
        <p:nvSpPr>
          <p:cNvPr id="88" name="Прямоугольник 3"/>
          <p:cNvSpPr/>
          <p:nvPr/>
        </p:nvSpPr>
        <p:spPr>
          <a:xfrm>
            <a:off x="1703520" y="4324320"/>
            <a:ext cx="753264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343080" indent="-343080">
              <a:lnSpc>
                <a:spcPct val="100000"/>
              </a:lnSpc>
              <a:buClr>
                <a:srgbClr val="002060"/>
              </a:buClr>
              <a:buSzPct val="80000"/>
              <a:buFont typeface="Times New Roman"/>
              <a:buAutoNum type="arabicPeriod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Отбасының берекесі не?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343080" indent="-343080">
              <a:lnSpc>
                <a:spcPct val="100000"/>
              </a:lnSpc>
              <a:buClr>
                <a:srgbClr val="002060"/>
              </a:buClr>
              <a:buSzPct val="80000"/>
              <a:buFont typeface="Times New Roman"/>
              <a:buAutoNum type="arabicPeriod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marL="343080" indent="-343080">
              <a:lnSpc>
                <a:spcPct val="100000"/>
              </a:lnSpc>
              <a:buClr>
                <a:srgbClr val="002060"/>
              </a:buClr>
              <a:buSzPct val="80000"/>
              <a:buFont typeface="Times New Roman"/>
              <a:buAutoNum type="arabicPeriod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Сүйіспеншілік пен сыйластық бірлікке әкеле ме</a:t>
            </a: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?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89" name="TextBox 4"/>
          <p:cNvSpPr/>
          <p:nvPr/>
        </p:nvSpPr>
        <p:spPr>
          <a:xfrm>
            <a:off x="530280" y="1103400"/>
            <a:ext cx="870588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Cуреттегі «</a:t>
            </a:r>
            <a:r>
              <a:rPr b="1" i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адасқан әріптерді</a:t>
            </a: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» орнына қойыңыз, дұрыс шыққан сөз тіркесін оқыңыз. Бүгінгі тақырыппен байланыстырып, сұрақтарға жауап беріңіз.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90" name="TextBox 5"/>
          <p:cNvSpPr/>
          <p:nvPr/>
        </p:nvSpPr>
        <p:spPr>
          <a:xfrm>
            <a:off x="1955880" y="636480"/>
            <a:ext cx="16156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Ой</a:t>
            </a:r>
            <a:r>
              <a:rPr b="1" lang="ru-RU" sz="2400" strike="noStrike" u="none">
                <a:solidFill>
                  <a:srgbClr val="ff0000"/>
                </a:solidFill>
                <a:uFillTx/>
                <a:latin typeface="Trebuchet MS"/>
              </a:rPr>
              <a:t> 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rebuchet MS"/>
              </a:rPr>
              <a:t>қозғау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pic>
        <p:nvPicPr>
          <p:cNvPr id="91" name="Рисунок 1" descr=""/>
          <p:cNvPicPr/>
          <p:nvPr/>
        </p:nvPicPr>
        <p:blipFill>
          <a:blip r:embed="rId1"/>
          <a:stretch/>
        </p:blipFill>
        <p:spPr>
          <a:xfrm>
            <a:off x="1703520" y="2197080"/>
            <a:ext cx="6360840" cy="1071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Box 1"/>
          <p:cNvSpPr/>
          <p:nvPr/>
        </p:nvSpPr>
        <p:spPr>
          <a:xfrm>
            <a:off x="1240560" y="966960"/>
            <a:ext cx="20923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Өзіңді тексер</a:t>
            </a: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!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93" name="Прямоугольник 4"/>
          <p:cNvSpPr/>
          <p:nvPr/>
        </p:nvSpPr>
        <p:spPr>
          <a:xfrm>
            <a:off x="807840" y="3048120"/>
            <a:ext cx="8494920" cy="3569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800" strike="noStrike" u="none">
                <a:solidFill>
                  <a:srgbClr val="0070c0"/>
                </a:solidFill>
                <a:uFillTx/>
                <a:latin typeface="Times New Roman"/>
                <a:ea typeface="DengXian"/>
              </a:rPr>
              <a:t>«</a:t>
            </a:r>
            <a:r>
              <a:rPr b="1" i="1" lang="kk-KZ" sz="1800" strike="noStrike" u="none">
                <a:solidFill>
                  <a:srgbClr val="0070c0"/>
                </a:solidFill>
                <a:uFillTx/>
                <a:latin typeface="Times New Roman"/>
                <a:ea typeface="DengXian"/>
              </a:rPr>
              <a:t>Адасқан</a:t>
            </a:r>
            <a:r>
              <a:rPr b="1" lang="kk-KZ" sz="1800" strike="noStrike" u="none">
                <a:solidFill>
                  <a:srgbClr val="0070c0"/>
                </a:solidFill>
                <a:uFillTx/>
                <a:latin typeface="Times New Roman"/>
                <a:ea typeface="DengXian"/>
              </a:rPr>
              <a:t> </a:t>
            </a:r>
            <a:r>
              <a:rPr b="1" i="1" lang="kk-KZ" sz="1800" strike="noStrike" u="none">
                <a:solidFill>
                  <a:srgbClr val="0070c0"/>
                </a:solidFill>
                <a:uFillTx/>
                <a:latin typeface="Times New Roman"/>
                <a:ea typeface="DengXian"/>
              </a:rPr>
              <a:t>әріптерден</a:t>
            </a:r>
            <a:r>
              <a:rPr b="1" lang="kk-KZ" sz="1800" strike="noStrike" u="none">
                <a:solidFill>
                  <a:srgbClr val="0070c0"/>
                </a:solidFill>
                <a:uFillTx/>
                <a:latin typeface="Times New Roman"/>
                <a:ea typeface="DengXian"/>
              </a:rPr>
              <a:t>» шығатын сөз: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DengXian"/>
              </a:rPr>
              <a:t>Ынтымақты отбасы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DengXian"/>
              </a:rPr>
              <a:t>Сұрақтың жауап үлгісі:</a:t>
            </a:r>
            <a:endParaRPr b="0" lang="ru-RU" sz="24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en-US" sz="1800" strike="noStrike" u="none">
                <a:solidFill>
                  <a:srgbClr val="002060"/>
                </a:solidFill>
                <a:uFillTx/>
                <a:latin typeface="Times New Roman"/>
                <a:ea typeface="DengXian"/>
              </a:rPr>
              <a:t>1</a:t>
            </a:r>
            <a:r>
              <a:rPr b="1" i="1" lang="en-US" sz="2000" strike="noStrike" u="none">
                <a:solidFill>
                  <a:srgbClr val="002060"/>
                </a:solidFill>
                <a:uFillTx/>
                <a:latin typeface="Times New Roman"/>
                <a:ea typeface="DengXian"/>
              </a:rPr>
              <a:t>. </a:t>
            </a: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DengXian"/>
              </a:rPr>
              <a:t>Отбасының берекесі </a:t>
            </a:r>
            <a:r>
              <a:rPr b="1" lang="ru-RU" sz="2000" strike="noStrike" u="none">
                <a:solidFill>
                  <a:srgbClr val="002060"/>
                </a:solidFill>
                <a:uFillTx/>
                <a:latin typeface="Times New Roman"/>
                <a:ea typeface="DengXian"/>
              </a:rPr>
              <a:t>– ынтымақ</a:t>
            </a: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DengXian"/>
              </a:rPr>
              <a:t>. Бірлік бар жерде бақыт пен бақ бар..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en-US" sz="2000" strike="noStrike" u="none">
                <a:solidFill>
                  <a:srgbClr val="002060"/>
                </a:solidFill>
                <a:uFillTx/>
                <a:latin typeface="Times New Roman"/>
                <a:ea typeface="DengXian"/>
              </a:rPr>
              <a:t>2.</a:t>
            </a: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DengXian"/>
              </a:rPr>
              <a:t> Отбасында бір</a:t>
            </a:r>
            <a:r>
              <a:rPr b="1" i="1" lang="en-US" sz="2000" strike="noStrike" u="none">
                <a:solidFill>
                  <a:srgbClr val="002060"/>
                </a:solidFill>
                <a:uFillTx/>
                <a:latin typeface="Times New Roman"/>
                <a:ea typeface="DengXian"/>
              </a:rPr>
              <a:t>-</a:t>
            </a: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DengXian"/>
              </a:rPr>
              <a:t>біріне деген сүйіспеншілік болмаса, қадірі кетеді. 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DengXian"/>
              </a:rPr>
              <a:t>Жақсы көрген адам кешіре біледі. 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94" name="Прямоугольник 5"/>
          <p:cNvSpPr/>
          <p:nvPr/>
        </p:nvSpPr>
        <p:spPr>
          <a:xfrm>
            <a:off x="901800" y="1625760"/>
            <a:ext cx="6095880" cy="143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600" strike="noStrike" u="none">
                <a:solidFill>
                  <a:srgbClr val="0070c0"/>
                </a:solidFill>
                <a:uFillTx/>
                <a:latin typeface="Times New Roman"/>
                <a:ea typeface="DengXian"/>
              </a:rPr>
              <a:t>Дескриптор: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70c0"/>
              </a:buClr>
              <a:buSzPct val="80000"/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800" strike="noStrike" u="none">
                <a:solidFill>
                  <a:srgbClr val="0070c0"/>
                </a:solidFill>
                <a:uFillTx/>
                <a:latin typeface="Times New Roman"/>
                <a:ea typeface="DengXian"/>
              </a:rPr>
              <a:t>«адасқан әріптерді» тез орнына қойып, сөз тіркесін құрайды;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70c0"/>
              </a:buClr>
              <a:buSzPct val="80000"/>
              <a:buFont typeface="Symbol" charset="2"/>
              <a:buChar char="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800" strike="noStrike" u="none">
                <a:solidFill>
                  <a:srgbClr val="0070c0"/>
                </a:solidFill>
                <a:uFillTx/>
                <a:latin typeface="Times New Roman"/>
                <a:ea typeface="DengXian"/>
              </a:rPr>
              <a:t>тақырыппен байланыстырады;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70c0"/>
              </a:buClr>
              <a:buSzPct val="80000"/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800" strike="noStrike" u="none">
                <a:solidFill>
                  <a:srgbClr val="0070c0"/>
                </a:solidFill>
                <a:uFillTx/>
                <a:latin typeface="Times New Roman"/>
                <a:ea typeface="DengXian"/>
              </a:rPr>
              <a:t>сұрақтарға жауап береді.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Прямоугольник 5"/>
          <p:cNvSpPr/>
          <p:nvPr/>
        </p:nvSpPr>
        <p:spPr>
          <a:xfrm>
            <a:off x="477720" y="285840"/>
            <a:ext cx="10180800" cy="569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6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1-тапсырма. </a:t>
            </a:r>
            <a:r>
              <a:rPr b="1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Мәтінді мұқият оқы. Өз ойыңды дәйектеп айт.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6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6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i="1" lang="kk-KZ" sz="16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мәтінді түсініп оқиды;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6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i="1" lang="kk-KZ" sz="16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өз ойын тұжырымдап айтады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i="1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 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Ынтымақты отбасы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i="1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(өсиет әңгіме)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Өткен замандарда бір үлкен отбасы өмір сүріпті. Отбасындағы адамдар саны өте көп екен, олар бір қауым ел болып бірге тұрыпты. Бұл отбасының өзара татулықта өмір сүруі елді таңғалдырады. Оларда ұрыс-керіс, дау-жанжал деген атымен болмайды екен. Бірде бұл отбасы жайлы патшаның құлағына да жетеді. Патша естігенін анықтау үшін, сол ауылға келеді.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Ауыл тап-таза, барлығы да жеткілікті, тыныштық пен береке қонған</a:t>
            </a:r>
            <a:r>
              <a:rPr b="1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. </a:t>
            </a: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Патшаның көңілі толып, ерекше бір шаттыққа бөленеді. Сыйластығы жарасқан ынтымақты отбасында қариялардың орны төрде, уайым-қайғысыз, балалары бақытты, мәз-мейрам екен. Бұған патша таң-тамаша болады. Отбасының қалайша бақытты, тату- тәтті өмір сүруінің мәнін білгісі келеді.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Ауыл ақсақалына келіп, отбасындағы татулық пен бірлікке қалай жеткендерін айтуын өтінеді. Қарт үнсіз ғана жүз рет </a:t>
            </a:r>
            <a:r>
              <a:rPr b="1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«сүйіспеншілік», </a:t>
            </a: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жүз рет </a:t>
            </a:r>
            <a:r>
              <a:rPr b="1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«кешірім», </a:t>
            </a: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жүз рет </a:t>
            </a:r>
            <a:r>
              <a:rPr b="1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«бірлік</a:t>
            </a: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» деп қағазға мұқият жазып шығады.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     </a:t>
            </a: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Үш сөзді оқыған патша таңғалып: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– </a:t>
            </a: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Бәрі осы ғана ма? </a:t>
            </a:r>
            <a:r>
              <a:rPr b="0" lang="ru-RU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– </a:t>
            </a: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деп сұрайды.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– </a:t>
            </a: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Иә. Барлық ынтымақты отбасылар тек осы қасиеттерден құралады,- деді де, сәл ойланып </a:t>
            </a:r>
            <a:r>
              <a:rPr b="1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«шыдамдылық</a:t>
            </a:r>
            <a:r>
              <a:rPr b="0" lang="kk-KZ" sz="16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» деген сөзді қосып қойды.</a:t>
            </a: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Box 1"/>
          <p:cNvSpPr/>
          <p:nvPr/>
        </p:nvSpPr>
        <p:spPr>
          <a:xfrm>
            <a:off x="1373040" y="501480"/>
            <a:ext cx="16333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Өзіңді тексер</a:t>
            </a: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!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97" name="Прямоугольник 4"/>
          <p:cNvSpPr/>
          <p:nvPr/>
        </p:nvSpPr>
        <p:spPr>
          <a:xfrm>
            <a:off x="1255680" y="1006560"/>
            <a:ext cx="6291360" cy="146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i="1" lang="ru-RU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• </a:t>
            </a:r>
            <a:r>
              <a:rPr b="0" i="1" lang="ru-RU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мәтінді түсініп оқиды;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i="1" lang="ru-RU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өз ойын тұжырымдап айтады</a:t>
            </a:r>
            <a:r>
              <a:rPr b="0" i="1" lang="ru-RU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rebuchet MS"/>
              </a:rPr>
              <a:t>  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i="1" lang="ru-RU" sz="1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18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98" name="Rectangle 1"/>
          <p:cNvSpPr/>
          <p:nvPr/>
        </p:nvSpPr>
        <p:spPr>
          <a:xfrm>
            <a:off x="-6603840" y="2206440"/>
            <a:ext cx="2844468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200" strike="noStrike" u="none">
                <a:solidFill>
                  <a:srgbClr val="000000"/>
                </a:solidFill>
                <a:uFillTx/>
                <a:latin typeface="Times New Roman"/>
                <a:ea typeface="DengXian"/>
              </a:rPr>
              <a:t>INSERT әдісі</a:t>
            </a:r>
            <a:endParaRPr b="0" lang="ru-RU" sz="12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  <p:sp>
        <p:nvSpPr>
          <p:cNvPr id="99" name="Прямоугольник 5"/>
          <p:cNvSpPr/>
          <p:nvPr/>
        </p:nvSpPr>
        <p:spPr>
          <a:xfrm>
            <a:off x="1255680" y="3156120"/>
            <a:ext cx="7369200" cy="222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20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Жауап  үлгісі: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Мәтінде ынтымағы жарасқан отбасы туралы айтылады. Ырыс бақ-береке бірлігі бар жерге барады.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Өзара сыйластық, сүйіспеншілік бар жерде, үнемі кешірім де бар. Кешіре білген адам бар қателігіне шыдайды.</a:t>
            </a: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1845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2020-06-24T23:02:40Z</dcterms:created>
  <dc:creator>balzhan</dc:creator>
  <dc:description/>
  <dc:language>ru-RU</dc:language>
  <cp:lastModifiedBy>balzhan</cp:lastModifiedBy>
  <dcterms:modified xsi:type="dcterms:W3CDTF">2021-02-11T18:37:14Z</dcterms:modified>
  <cp:revision>111</cp:revision>
  <dc:subject/>
  <dc:title>Презентация PowerPoint</dc:title>
</cp:coreProperties>
</file>