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1"/>
  </p:notesMasterIdLst>
  <p:sldIdLst>
    <p:sldId id="260" r:id="rId2"/>
    <p:sldId id="266" r:id="rId3"/>
    <p:sldId id="286" r:id="rId4"/>
    <p:sldId id="290" r:id="rId5"/>
    <p:sldId id="293" r:id="rId6"/>
    <p:sldId id="294" r:id="rId7"/>
    <p:sldId id="295" r:id="rId8"/>
    <p:sldId id="305" r:id="rId9"/>
    <p:sldId id="288" r:id="rId10"/>
    <p:sldId id="297" r:id="rId11"/>
    <p:sldId id="296" r:id="rId12"/>
    <p:sldId id="298" r:id="rId13"/>
    <p:sldId id="302" r:id="rId14"/>
    <p:sldId id="301" r:id="rId15"/>
    <p:sldId id="303" r:id="rId16"/>
    <p:sldId id="300" r:id="rId17"/>
    <p:sldId id="304" r:id="rId18"/>
    <p:sldId id="291" r:id="rId19"/>
    <p:sldId id="29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FAFA"/>
    <a:srgbClr val="F9D1A5"/>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68" d="100"/>
          <a:sy n="68" d="100"/>
        </p:scale>
        <p:origin x="-7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55CD4-48D5-4D5E-9FE1-5FE1134A0A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272132B8-06F8-42F5-8739-BAFF1B5B4686}">
      <dgm:prSet phldrT="[Текст]" custT="1"/>
      <dgm:spPr/>
      <dgm:t>
        <a:bodyPr/>
        <a:lstStyle/>
        <a:p>
          <a:r>
            <a:rPr lang="kk-KZ"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Негізгі сұрақты сұраулы сөйлем</a:t>
          </a:r>
          <a:r>
            <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бір нәрсе, оқиға, іс туралы мәлімет алу үшін қойылған бастапқы сұрақты сөйлем. </a:t>
          </a:r>
          <a:endParaRPr lang="ru-RU" sz="2800" dirty="0">
            <a:solidFill>
              <a:schemeClr val="tx1"/>
            </a:solidFill>
            <a:latin typeface="Times New Roman" panose="02020603050405020304" pitchFamily="18" charset="0"/>
            <a:cs typeface="Times New Roman" panose="02020603050405020304" pitchFamily="18" charset="0"/>
          </a:endParaRPr>
        </a:p>
      </dgm:t>
    </dgm:pt>
    <dgm:pt modelId="{7DFC517A-F5BC-41F8-8F42-D2A94666C144}" type="parTrans" cxnId="{68A91DDD-0A85-405C-9A83-CAACA36016D9}">
      <dgm:prSet/>
      <dgm:spPr/>
      <dgm:t>
        <a:bodyPr/>
        <a:lstStyle/>
        <a:p>
          <a:endParaRPr lang="ru-RU"/>
        </a:p>
      </dgm:t>
    </dgm:pt>
    <dgm:pt modelId="{95D05F27-E17E-4D8F-ADEC-FF7AD56FAD83}" type="sibTrans" cxnId="{68A91DDD-0A85-405C-9A83-CAACA36016D9}">
      <dgm:prSet/>
      <dgm:spPr/>
      <dgm:t>
        <a:bodyPr/>
        <a:lstStyle/>
        <a:p>
          <a:endParaRPr lang="ru-RU"/>
        </a:p>
      </dgm:t>
    </dgm:pt>
    <dgm:pt modelId="{B2587A9A-CF11-488D-B153-2D9508E33523}">
      <dgm:prSet phldrT="[Текст]" custT="1"/>
      <dgm:spPr/>
      <dgm:t>
        <a:bodyPr/>
        <a:lstStyle/>
        <a:p>
          <a:r>
            <a:rPr lang="kk-KZ"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Анықтауыш сұрақты сөйлем – </a:t>
          </a:r>
          <a:r>
            <a:rPr lang="kk-KZ" sz="2800" b="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екінші жақтың сөзін анықтап алу үшін қойылған сұрақты сөйлем.</a:t>
          </a:r>
          <a:endParaRPr lang="ru-RU" sz="2800" b="0" dirty="0">
            <a:solidFill>
              <a:schemeClr val="tx1"/>
            </a:solidFill>
            <a:latin typeface="Times New Roman" panose="02020603050405020304" pitchFamily="18" charset="0"/>
            <a:cs typeface="Times New Roman" panose="02020603050405020304" pitchFamily="18" charset="0"/>
          </a:endParaRPr>
        </a:p>
      </dgm:t>
    </dgm:pt>
    <dgm:pt modelId="{4801AD32-DDED-43FB-8F76-5D82EE07C1CE}" type="parTrans" cxnId="{82E5CF2F-B51A-43FC-9DEC-82C0AF5386AD}">
      <dgm:prSet/>
      <dgm:spPr/>
      <dgm:t>
        <a:bodyPr/>
        <a:lstStyle/>
        <a:p>
          <a:endParaRPr lang="ru-RU"/>
        </a:p>
      </dgm:t>
    </dgm:pt>
    <dgm:pt modelId="{F25F01E6-892B-4300-8343-FE6176FC6342}" type="sibTrans" cxnId="{82E5CF2F-B51A-43FC-9DEC-82C0AF5386AD}">
      <dgm:prSet/>
      <dgm:spPr/>
      <dgm:t>
        <a:bodyPr/>
        <a:lstStyle/>
        <a:p>
          <a:endParaRPr lang="ru-RU"/>
        </a:p>
      </dgm:t>
    </dgm:pt>
    <dgm:pt modelId="{01197A82-1FAF-4B44-AB2A-3AAF3A3197A4}">
      <dgm:prSet custT="1"/>
      <dgm:spPr/>
      <dgm:t>
        <a:bodyPr/>
        <a:lstStyle/>
        <a:p>
          <a:r>
            <a:rPr lang="kk-KZ"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Жетек сұрақты сұраулы сөйлем </a:t>
          </a:r>
          <a:r>
            <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негізгі сұраққа жауап алу үстінде қосымша туған ойға байланысты сөйлем. </a:t>
          </a:r>
          <a:endParaRPr lang="ru-RU"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dgm:t>
    </dgm:pt>
    <dgm:pt modelId="{ADEE2D9A-FB84-4A5A-BB00-911F163851F8}" type="parTrans" cxnId="{90DBBDD0-7D67-4A09-9034-F0364A0AB63D}">
      <dgm:prSet/>
      <dgm:spPr/>
      <dgm:t>
        <a:bodyPr/>
        <a:lstStyle/>
        <a:p>
          <a:endParaRPr lang="ru-RU"/>
        </a:p>
      </dgm:t>
    </dgm:pt>
    <dgm:pt modelId="{912D1B8A-9DD5-47AC-9719-460C8823D27F}" type="sibTrans" cxnId="{90DBBDD0-7D67-4A09-9034-F0364A0AB63D}">
      <dgm:prSet/>
      <dgm:spPr/>
      <dgm:t>
        <a:bodyPr/>
        <a:lstStyle/>
        <a:p>
          <a:endParaRPr lang="ru-RU"/>
        </a:p>
      </dgm:t>
    </dgm:pt>
    <dgm:pt modelId="{49CECD80-F83F-4B12-A29C-218A753B99B9}" type="pres">
      <dgm:prSet presAssocID="{57455CD4-48D5-4D5E-9FE1-5FE1134A0A7E}" presName="Name0" presStyleCnt="0">
        <dgm:presLayoutVars>
          <dgm:chMax val="7"/>
          <dgm:chPref val="7"/>
          <dgm:dir/>
        </dgm:presLayoutVars>
      </dgm:prSet>
      <dgm:spPr/>
      <dgm:t>
        <a:bodyPr/>
        <a:lstStyle/>
        <a:p>
          <a:endParaRPr lang="ru-RU"/>
        </a:p>
      </dgm:t>
    </dgm:pt>
    <dgm:pt modelId="{7CE29625-2A4C-4D34-92A5-6518CBB99C98}" type="pres">
      <dgm:prSet presAssocID="{57455CD4-48D5-4D5E-9FE1-5FE1134A0A7E}" presName="Name1" presStyleCnt="0"/>
      <dgm:spPr/>
    </dgm:pt>
    <dgm:pt modelId="{6D962789-7B1F-4D20-88C3-42A2B1F31EDA}" type="pres">
      <dgm:prSet presAssocID="{57455CD4-48D5-4D5E-9FE1-5FE1134A0A7E}" presName="cycle" presStyleCnt="0"/>
      <dgm:spPr/>
    </dgm:pt>
    <dgm:pt modelId="{2F297D4C-E70A-446F-B0E6-EE324806B873}" type="pres">
      <dgm:prSet presAssocID="{57455CD4-48D5-4D5E-9FE1-5FE1134A0A7E}" presName="srcNode" presStyleLbl="node1" presStyleIdx="0" presStyleCnt="3"/>
      <dgm:spPr/>
    </dgm:pt>
    <dgm:pt modelId="{0C97F758-D405-4504-BDA8-5E83B3B84DF2}" type="pres">
      <dgm:prSet presAssocID="{57455CD4-48D5-4D5E-9FE1-5FE1134A0A7E}" presName="conn" presStyleLbl="parChTrans1D2" presStyleIdx="0" presStyleCnt="1"/>
      <dgm:spPr/>
      <dgm:t>
        <a:bodyPr/>
        <a:lstStyle/>
        <a:p>
          <a:endParaRPr lang="ru-RU"/>
        </a:p>
      </dgm:t>
    </dgm:pt>
    <dgm:pt modelId="{913FCB26-8D2D-492A-AF1D-ADA448CBF3D8}" type="pres">
      <dgm:prSet presAssocID="{57455CD4-48D5-4D5E-9FE1-5FE1134A0A7E}" presName="extraNode" presStyleLbl="node1" presStyleIdx="0" presStyleCnt="3"/>
      <dgm:spPr/>
    </dgm:pt>
    <dgm:pt modelId="{9590175F-D1BB-476E-A8A3-282BBCB6E888}" type="pres">
      <dgm:prSet presAssocID="{57455CD4-48D5-4D5E-9FE1-5FE1134A0A7E}" presName="dstNode" presStyleLbl="node1" presStyleIdx="0" presStyleCnt="3"/>
      <dgm:spPr/>
    </dgm:pt>
    <dgm:pt modelId="{BFF43BEB-AD45-4170-88A2-3517847C17E6}" type="pres">
      <dgm:prSet presAssocID="{272132B8-06F8-42F5-8739-BAFF1B5B4686}" presName="text_1" presStyleLbl="node1" presStyleIdx="0" presStyleCnt="3">
        <dgm:presLayoutVars>
          <dgm:bulletEnabled val="1"/>
        </dgm:presLayoutVars>
      </dgm:prSet>
      <dgm:spPr/>
      <dgm:t>
        <a:bodyPr/>
        <a:lstStyle/>
        <a:p>
          <a:endParaRPr lang="ru-RU"/>
        </a:p>
      </dgm:t>
    </dgm:pt>
    <dgm:pt modelId="{C4A77365-D081-41A1-9213-895256C88FA7}" type="pres">
      <dgm:prSet presAssocID="{272132B8-06F8-42F5-8739-BAFF1B5B4686}" presName="accent_1" presStyleCnt="0"/>
      <dgm:spPr/>
    </dgm:pt>
    <dgm:pt modelId="{5A341192-492B-4E2A-80D3-B20AC82550EB}" type="pres">
      <dgm:prSet presAssocID="{272132B8-06F8-42F5-8739-BAFF1B5B4686}" presName="accentRepeatNode" presStyleLbl="solidFgAcc1" presStyleIdx="0" presStyleCnt="3"/>
      <dgm:spPr/>
    </dgm:pt>
    <dgm:pt modelId="{AC772F7F-DB5E-49B7-8533-31FA4C9827ED}" type="pres">
      <dgm:prSet presAssocID="{01197A82-1FAF-4B44-AB2A-3AAF3A3197A4}" presName="text_2" presStyleLbl="node1" presStyleIdx="1" presStyleCnt="3">
        <dgm:presLayoutVars>
          <dgm:bulletEnabled val="1"/>
        </dgm:presLayoutVars>
      </dgm:prSet>
      <dgm:spPr/>
      <dgm:t>
        <a:bodyPr/>
        <a:lstStyle/>
        <a:p>
          <a:endParaRPr lang="ru-RU"/>
        </a:p>
      </dgm:t>
    </dgm:pt>
    <dgm:pt modelId="{7A7D63D6-CC07-488D-B0C0-EF0E079850A7}" type="pres">
      <dgm:prSet presAssocID="{01197A82-1FAF-4B44-AB2A-3AAF3A3197A4}" presName="accent_2" presStyleCnt="0"/>
      <dgm:spPr/>
    </dgm:pt>
    <dgm:pt modelId="{48D39FC5-3A50-4B79-9BC3-E1F4F1117460}" type="pres">
      <dgm:prSet presAssocID="{01197A82-1FAF-4B44-AB2A-3AAF3A3197A4}" presName="accentRepeatNode" presStyleLbl="solidFgAcc1" presStyleIdx="1" presStyleCnt="3"/>
      <dgm:spPr/>
    </dgm:pt>
    <dgm:pt modelId="{6D2C9DD2-1F4C-426E-A380-1C30AF08D1AF}" type="pres">
      <dgm:prSet presAssocID="{B2587A9A-CF11-488D-B153-2D9508E33523}" presName="text_3" presStyleLbl="node1" presStyleIdx="2" presStyleCnt="3">
        <dgm:presLayoutVars>
          <dgm:bulletEnabled val="1"/>
        </dgm:presLayoutVars>
      </dgm:prSet>
      <dgm:spPr/>
      <dgm:t>
        <a:bodyPr/>
        <a:lstStyle/>
        <a:p>
          <a:endParaRPr lang="ru-RU"/>
        </a:p>
      </dgm:t>
    </dgm:pt>
    <dgm:pt modelId="{EEA67A64-DC6D-486C-9934-A976AD3A012E}" type="pres">
      <dgm:prSet presAssocID="{B2587A9A-CF11-488D-B153-2D9508E33523}" presName="accent_3" presStyleCnt="0"/>
      <dgm:spPr/>
    </dgm:pt>
    <dgm:pt modelId="{66C33363-5503-43E6-A37E-3621B15A55A7}" type="pres">
      <dgm:prSet presAssocID="{B2587A9A-CF11-488D-B153-2D9508E33523}" presName="accentRepeatNode" presStyleLbl="solidFgAcc1" presStyleIdx="2" presStyleCnt="3" custLinFactNeighborX="-7162" custLinFactNeighborY="-2960"/>
      <dgm:spPr/>
    </dgm:pt>
  </dgm:ptLst>
  <dgm:cxnLst>
    <dgm:cxn modelId="{82E5CF2F-B51A-43FC-9DEC-82C0AF5386AD}" srcId="{57455CD4-48D5-4D5E-9FE1-5FE1134A0A7E}" destId="{B2587A9A-CF11-488D-B153-2D9508E33523}" srcOrd="2" destOrd="0" parTransId="{4801AD32-DDED-43FB-8F76-5D82EE07C1CE}" sibTransId="{F25F01E6-892B-4300-8343-FE6176FC6342}"/>
    <dgm:cxn modelId="{F7E5C34E-71BC-4B0B-A31E-A83505CEB218}" type="presOf" srcId="{272132B8-06F8-42F5-8739-BAFF1B5B4686}" destId="{BFF43BEB-AD45-4170-88A2-3517847C17E6}" srcOrd="0" destOrd="0" presId="urn:microsoft.com/office/officeart/2008/layout/VerticalCurvedList"/>
    <dgm:cxn modelId="{90DBBDD0-7D67-4A09-9034-F0364A0AB63D}" srcId="{57455CD4-48D5-4D5E-9FE1-5FE1134A0A7E}" destId="{01197A82-1FAF-4B44-AB2A-3AAF3A3197A4}" srcOrd="1" destOrd="0" parTransId="{ADEE2D9A-FB84-4A5A-BB00-911F163851F8}" sibTransId="{912D1B8A-9DD5-47AC-9719-460C8823D27F}"/>
    <dgm:cxn modelId="{3E643932-C15E-428A-B061-65EEE95ED778}" type="presOf" srcId="{95D05F27-E17E-4D8F-ADEC-FF7AD56FAD83}" destId="{0C97F758-D405-4504-BDA8-5E83B3B84DF2}" srcOrd="0" destOrd="0" presId="urn:microsoft.com/office/officeart/2008/layout/VerticalCurvedList"/>
    <dgm:cxn modelId="{68A91DDD-0A85-405C-9A83-CAACA36016D9}" srcId="{57455CD4-48D5-4D5E-9FE1-5FE1134A0A7E}" destId="{272132B8-06F8-42F5-8739-BAFF1B5B4686}" srcOrd="0" destOrd="0" parTransId="{7DFC517A-F5BC-41F8-8F42-D2A94666C144}" sibTransId="{95D05F27-E17E-4D8F-ADEC-FF7AD56FAD83}"/>
    <dgm:cxn modelId="{9195FB0A-5C6A-4E61-AB30-814866D24440}" type="presOf" srcId="{57455CD4-48D5-4D5E-9FE1-5FE1134A0A7E}" destId="{49CECD80-F83F-4B12-A29C-218A753B99B9}" srcOrd="0" destOrd="0" presId="urn:microsoft.com/office/officeart/2008/layout/VerticalCurvedList"/>
    <dgm:cxn modelId="{4A26DC34-7B71-45DF-B91C-AD7720D71BA3}" type="presOf" srcId="{01197A82-1FAF-4B44-AB2A-3AAF3A3197A4}" destId="{AC772F7F-DB5E-49B7-8533-31FA4C9827ED}" srcOrd="0" destOrd="0" presId="urn:microsoft.com/office/officeart/2008/layout/VerticalCurvedList"/>
    <dgm:cxn modelId="{B123E142-78D4-4B84-AD08-63CA478F8A6F}" type="presOf" srcId="{B2587A9A-CF11-488D-B153-2D9508E33523}" destId="{6D2C9DD2-1F4C-426E-A380-1C30AF08D1AF}" srcOrd="0" destOrd="0" presId="urn:microsoft.com/office/officeart/2008/layout/VerticalCurvedList"/>
    <dgm:cxn modelId="{691EB544-247C-4F27-8C25-622DCB461C5D}" type="presParOf" srcId="{49CECD80-F83F-4B12-A29C-218A753B99B9}" destId="{7CE29625-2A4C-4D34-92A5-6518CBB99C98}" srcOrd="0" destOrd="0" presId="urn:microsoft.com/office/officeart/2008/layout/VerticalCurvedList"/>
    <dgm:cxn modelId="{7EF11B0C-3711-47EE-81DC-720A2D69EB44}" type="presParOf" srcId="{7CE29625-2A4C-4D34-92A5-6518CBB99C98}" destId="{6D962789-7B1F-4D20-88C3-42A2B1F31EDA}" srcOrd="0" destOrd="0" presId="urn:microsoft.com/office/officeart/2008/layout/VerticalCurvedList"/>
    <dgm:cxn modelId="{94EDB996-B487-4DB6-8FE5-800BBE8B85FF}" type="presParOf" srcId="{6D962789-7B1F-4D20-88C3-42A2B1F31EDA}" destId="{2F297D4C-E70A-446F-B0E6-EE324806B873}" srcOrd="0" destOrd="0" presId="urn:microsoft.com/office/officeart/2008/layout/VerticalCurvedList"/>
    <dgm:cxn modelId="{74385248-5708-45BE-A7CE-664AAAAF7CCA}" type="presParOf" srcId="{6D962789-7B1F-4D20-88C3-42A2B1F31EDA}" destId="{0C97F758-D405-4504-BDA8-5E83B3B84DF2}" srcOrd="1" destOrd="0" presId="urn:microsoft.com/office/officeart/2008/layout/VerticalCurvedList"/>
    <dgm:cxn modelId="{5F04BD98-AD2D-4E93-8C38-3D240DB62A1A}" type="presParOf" srcId="{6D962789-7B1F-4D20-88C3-42A2B1F31EDA}" destId="{913FCB26-8D2D-492A-AF1D-ADA448CBF3D8}" srcOrd="2" destOrd="0" presId="urn:microsoft.com/office/officeart/2008/layout/VerticalCurvedList"/>
    <dgm:cxn modelId="{945B032B-BEAA-425E-A3B7-78B3281B07DC}" type="presParOf" srcId="{6D962789-7B1F-4D20-88C3-42A2B1F31EDA}" destId="{9590175F-D1BB-476E-A8A3-282BBCB6E888}" srcOrd="3" destOrd="0" presId="urn:microsoft.com/office/officeart/2008/layout/VerticalCurvedList"/>
    <dgm:cxn modelId="{470B0657-E790-4BE7-A178-2B3A35AE87C1}" type="presParOf" srcId="{7CE29625-2A4C-4D34-92A5-6518CBB99C98}" destId="{BFF43BEB-AD45-4170-88A2-3517847C17E6}" srcOrd="1" destOrd="0" presId="urn:microsoft.com/office/officeart/2008/layout/VerticalCurvedList"/>
    <dgm:cxn modelId="{EC8ED582-0074-4BA6-BE5A-11F7A6696919}" type="presParOf" srcId="{7CE29625-2A4C-4D34-92A5-6518CBB99C98}" destId="{C4A77365-D081-41A1-9213-895256C88FA7}" srcOrd="2" destOrd="0" presId="urn:microsoft.com/office/officeart/2008/layout/VerticalCurvedList"/>
    <dgm:cxn modelId="{5099CFF0-0CCC-4D97-993F-26D65342F9D6}" type="presParOf" srcId="{C4A77365-D081-41A1-9213-895256C88FA7}" destId="{5A341192-492B-4E2A-80D3-B20AC82550EB}" srcOrd="0" destOrd="0" presId="urn:microsoft.com/office/officeart/2008/layout/VerticalCurvedList"/>
    <dgm:cxn modelId="{0F646D0B-5C02-4FA9-B673-68362DCA5A2C}" type="presParOf" srcId="{7CE29625-2A4C-4D34-92A5-6518CBB99C98}" destId="{AC772F7F-DB5E-49B7-8533-31FA4C9827ED}" srcOrd="3" destOrd="0" presId="urn:microsoft.com/office/officeart/2008/layout/VerticalCurvedList"/>
    <dgm:cxn modelId="{0C8D80D4-DA9A-48C3-AC76-66E171DB435E}" type="presParOf" srcId="{7CE29625-2A4C-4D34-92A5-6518CBB99C98}" destId="{7A7D63D6-CC07-488D-B0C0-EF0E079850A7}" srcOrd="4" destOrd="0" presId="urn:microsoft.com/office/officeart/2008/layout/VerticalCurvedList"/>
    <dgm:cxn modelId="{4BB88540-0AF3-438C-9B53-EE12233F4C60}" type="presParOf" srcId="{7A7D63D6-CC07-488D-B0C0-EF0E079850A7}" destId="{48D39FC5-3A50-4B79-9BC3-E1F4F1117460}" srcOrd="0" destOrd="0" presId="urn:microsoft.com/office/officeart/2008/layout/VerticalCurvedList"/>
    <dgm:cxn modelId="{59216C07-0B81-4DEC-8C1D-F66EEC449432}" type="presParOf" srcId="{7CE29625-2A4C-4D34-92A5-6518CBB99C98}" destId="{6D2C9DD2-1F4C-426E-A380-1C30AF08D1AF}" srcOrd="5" destOrd="0" presId="urn:microsoft.com/office/officeart/2008/layout/VerticalCurvedList"/>
    <dgm:cxn modelId="{1D9B99C2-1072-4A11-B4A9-3015544FB928}" type="presParOf" srcId="{7CE29625-2A4C-4D34-92A5-6518CBB99C98}" destId="{EEA67A64-DC6D-486C-9934-A976AD3A012E}" srcOrd="6" destOrd="0" presId="urn:microsoft.com/office/officeart/2008/layout/VerticalCurvedList"/>
    <dgm:cxn modelId="{500914B1-B89A-498E-86BC-9B1FA4ECB834}" type="presParOf" srcId="{EEA67A64-DC6D-486C-9934-A976AD3A012E}" destId="{66C33363-5503-43E6-A37E-3621B15A55A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97F758-D405-4504-BDA8-5E83B3B84DF2}">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43BEB-AD45-4170-88A2-3517847C17E6}">
      <dsp:nvSpPr>
        <dsp:cNvPr id="0" name=""/>
        <dsp:cNvSpPr/>
      </dsp:nvSpPr>
      <dsp:spPr>
        <a:xfrm>
          <a:off x="752110" y="541866"/>
          <a:ext cx="8890317" cy="10837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Негізгі сұрақты сұраулы сөйлем</a:t>
          </a:r>
          <a:r>
            <a:rPr lang="kk-KZ" sz="28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бір нәрсе, оқиға, іс туралы мәлімет алу үшін қойылған бастапқы сұрақты сөйлем. </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752110" y="541866"/>
        <a:ext cx="8890317" cy="1083733"/>
      </dsp:txXfrm>
    </dsp:sp>
    <dsp:sp modelId="{5A341192-492B-4E2A-80D3-B20AC82550EB}">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72F7F-DB5E-49B7-8533-31FA4C9827ED}">
      <dsp:nvSpPr>
        <dsp:cNvPr id="0" name=""/>
        <dsp:cNvSpPr/>
      </dsp:nvSpPr>
      <dsp:spPr>
        <a:xfrm>
          <a:off x="1146048" y="2167466"/>
          <a:ext cx="8496380" cy="10837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Жетек сұрақты сұраулы сөйлем </a:t>
          </a:r>
          <a:r>
            <a:rPr lang="kk-KZ" sz="28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негізгі сұраққа жауап алу үстінде қосымша туған ойға байланысты сөйлем. </a:t>
          </a:r>
          <a:endParaRPr lang="ru-RU" sz="28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dsp:txBody>
      <dsp:txXfrm>
        <a:off x="1146048" y="2167466"/>
        <a:ext cx="8496380" cy="1083733"/>
      </dsp:txXfrm>
    </dsp:sp>
    <dsp:sp modelId="{48D39FC5-3A50-4B79-9BC3-E1F4F1117460}">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C9DD2-1F4C-426E-A380-1C30AF08D1AF}">
      <dsp:nvSpPr>
        <dsp:cNvPr id="0" name=""/>
        <dsp:cNvSpPr/>
      </dsp:nvSpPr>
      <dsp:spPr>
        <a:xfrm>
          <a:off x="752110" y="3793066"/>
          <a:ext cx="8890317" cy="10837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Анықтауыш сұрақты сөйлем – </a:t>
          </a:r>
          <a:r>
            <a:rPr lang="kk-KZ" sz="2800" b="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екінші жақтың сөзін анықтап алу үшін қойылған сұрақты сөйлем.</a:t>
          </a:r>
          <a:endParaRPr lang="ru-RU" sz="2800" b="0" kern="1200" dirty="0">
            <a:solidFill>
              <a:schemeClr val="tx1"/>
            </a:solidFill>
            <a:latin typeface="Times New Roman" panose="02020603050405020304" pitchFamily="18" charset="0"/>
            <a:cs typeface="Times New Roman" panose="02020603050405020304" pitchFamily="18" charset="0"/>
          </a:endParaRPr>
        </a:p>
      </dsp:txBody>
      <dsp:txXfrm>
        <a:off x="752110" y="3793066"/>
        <a:ext cx="8890317" cy="1083733"/>
      </dsp:txXfrm>
    </dsp:sp>
    <dsp:sp modelId="{66C33363-5503-43E6-A37E-3621B15A55A7}">
      <dsp:nvSpPr>
        <dsp:cNvPr id="0" name=""/>
        <dsp:cNvSpPr/>
      </dsp:nvSpPr>
      <dsp:spPr>
        <a:xfrm>
          <a:off x="0" y="3617502"/>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20.07.2020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5619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3234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8353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135855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278828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49820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145531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9466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137721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45387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87276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16303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248675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072100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5716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615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666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3849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7318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938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433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657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451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08945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9086320" y="1962615"/>
            <a:ext cx="1854377" cy="1851103"/>
          </a:xfrm>
          <a:prstGeom prst="ellipse">
            <a:avLst/>
          </a:prstGeom>
          <a:solidFill>
            <a:schemeClr val="bg1">
              <a:lumMod val="95000"/>
            </a:schemeClr>
          </a:solidFill>
        </p:spPr>
        <p:txBody>
          <a:bodyPr>
            <a:normAutofit/>
          </a:bodyPr>
          <a:lstStyle>
            <a:lvl1pPr>
              <a:defRPr sz="10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6476258" y="1962615"/>
            <a:ext cx="1854377" cy="1851103"/>
          </a:xfrm>
          <a:prstGeom prst="ellipse">
            <a:avLst/>
          </a:prstGeom>
          <a:solidFill>
            <a:schemeClr val="bg1">
              <a:lumMod val="95000"/>
            </a:schemeClr>
          </a:solidFill>
        </p:spPr>
        <p:txBody>
          <a:bodyPr>
            <a:normAutofit/>
          </a:bodyPr>
          <a:lstStyle>
            <a:lvl1pPr>
              <a:defRPr sz="10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3866197" y="1962615"/>
            <a:ext cx="1854377" cy="1851103"/>
          </a:xfrm>
          <a:prstGeom prst="ellipse">
            <a:avLst/>
          </a:prstGeom>
          <a:solidFill>
            <a:schemeClr val="bg1">
              <a:lumMod val="95000"/>
            </a:schemeClr>
          </a:solidFill>
        </p:spPr>
        <p:txBody>
          <a:bodyPr>
            <a:normAutofit/>
          </a:bodyPr>
          <a:lstStyle>
            <a:lvl1pPr>
              <a:defRPr sz="10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1256135" y="1962615"/>
            <a:ext cx="1854377" cy="1851103"/>
          </a:xfrm>
          <a:prstGeom prst="ellipse">
            <a:avLst/>
          </a:prstGeom>
          <a:solidFill>
            <a:schemeClr val="bg1">
              <a:lumMod val="95000"/>
            </a:schemeClr>
          </a:solidFill>
        </p:spPr>
        <p:txBody>
          <a:bodyPr>
            <a:normAutofit/>
          </a:bodyPr>
          <a:lstStyle>
            <a:lvl1pPr>
              <a:defRPr sz="100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xmlns="" val="21700643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73192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5731306" y="93"/>
            <a:ext cx="6460694"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1050163" y="1055507"/>
            <a:ext cx="3891513" cy="4814922"/>
          </a:xfrm>
          <a:prstGeom prst="rect">
            <a:avLst/>
          </a:prstGeom>
          <a:noFill/>
          <a:ln>
            <a:noFill/>
          </a:ln>
        </p:spPr>
      </p:pic>
      <p:sp>
        <p:nvSpPr>
          <p:cNvPr id="6" name="Title 1"/>
          <p:cNvSpPr>
            <a:spLocks noGrp="1"/>
          </p:cNvSpPr>
          <p:nvPr>
            <p:ph type="title" hasCustomPrompt="1"/>
          </p:nvPr>
        </p:nvSpPr>
        <p:spPr>
          <a:xfrm>
            <a:off x="6503159" y="682388"/>
            <a:ext cx="5056496" cy="5100954"/>
          </a:xfrm>
          <a:effectLst>
            <a:outerShdw blurRad="50800" dist="38100" dir="5400000" algn="t" rotWithShape="0">
              <a:prstClr val="black">
                <a:alpha val="40000"/>
              </a:prstClr>
            </a:outerShdw>
          </a:effectLst>
        </p:spPr>
        <p:txBody>
          <a:bodyPr>
            <a:normAutofit/>
          </a:bodyPr>
          <a:lstStyle>
            <a:lvl1pPr algn="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8413" y="191381"/>
            <a:ext cx="894711" cy="895361"/>
          </a:xfrm>
          <a:prstGeom prst="rect">
            <a:avLst/>
          </a:prstGeom>
        </p:spPr>
      </p:pic>
      <p:sp>
        <p:nvSpPr>
          <p:cNvPr id="14" name="Текст 13"/>
          <p:cNvSpPr>
            <a:spLocks noGrp="1"/>
          </p:cNvSpPr>
          <p:nvPr>
            <p:ph type="body" sz="quarter" idx="10"/>
          </p:nvPr>
        </p:nvSpPr>
        <p:spPr>
          <a:xfrm>
            <a:off x="1293750" y="2167244"/>
            <a:ext cx="9412919" cy="3847608"/>
          </a:xfrm>
        </p:spPr>
        <p:txBody>
          <a:bodyPr>
            <a:normAutofit/>
          </a:bodyPr>
          <a:lstStyle>
            <a:lvl1pPr marL="457200" indent="-457200">
              <a:buFont typeface="Arial" panose="020B0604020202020204" pitchFamily="34" charset="0"/>
              <a:buChar char="•"/>
              <a:defRPr sz="2400" b="0"/>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1293750" y="1543788"/>
            <a:ext cx="9412919"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8413" y="191381"/>
            <a:ext cx="894711" cy="895361"/>
          </a:xfrm>
          <a:prstGeom prst="rect">
            <a:avLst/>
          </a:prstGeom>
        </p:spPr>
      </p:pic>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1293750" y="2167244"/>
            <a:ext cx="9433390" cy="3847608"/>
          </a:xfrm>
        </p:spPr>
        <p:txBody>
          <a:bodyPr>
            <a:normAutofit/>
          </a:bodyPr>
          <a:lstStyle>
            <a:lvl1pPr marL="0" indent="0">
              <a:lnSpc>
                <a:spcPct val="100000"/>
              </a:lnSpc>
              <a:buFont typeface="Arial" panose="020B0604020202020204" pitchFamily="34" charse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1293750" y="1543788"/>
            <a:ext cx="9433390"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652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190150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5469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773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2339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3752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7800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519078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733" r:id="rId20"/>
    <p:sldLayoutId id="2147483650" r:id="rId21"/>
    <p:sldLayoutId id="2147483721"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2203536" y="940732"/>
            <a:ext cx="7759330" cy="1706749"/>
          </a:xfrm>
          <a:prstGeom prst="rect">
            <a:avLst/>
          </a:prstGeom>
        </p:spPr>
        <p:txBody>
          <a:bodyPr wrap="square">
            <a:spAutoFit/>
          </a:bodyPr>
          <a:lstStyle/>
          <a:p>
            <a:pPr algn="ctr">
              <a:lnSpc>
                <a:spcPct val="107000"/>
              </a:lnSpc>
              <a:spcAft>
                <a:spcPts val="800"/>
              </a:spcAft>
            </a:pPr>
            <a:r>
              <a:rPr lang="kk-KZ"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1-бөлім.</a:t>
            </a:r>
            <a:endParaRPr lang="ru-RU"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Қазақстандағы көрікті жерлер. Лексикография</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05469" y="3312572"/>
            <a:ext cx="9553432" cy="1323439"/>
          </a:xfrm>
          <a:prstGeom prst="rect">
            <a:avLst/>
          </a:prstGeom>
        </p:spPr>
        <p:txBody>
          <a:bodyPr wrap="square">
            <a:spAutoFit/>
          </a:bodyPr>
          <a:lstStyle/>
          <a:p>
            <a:pPr algn="ctr">
              <a:lnSpc>
                <a:spcPct val="150000"/>
              </a:lnSpc>
            </a:pPr>
            <a:r>
              <a:rPr lang="kk-KZ" sz="3200" b="1" dirty="0" smtClean="0">
                <a:solidFill>
                  <a:srgbClr val="002060"/>
                </a:solidFill>
                <a:latin typeface="Times New Roman" panose="02020603050405020304" pitchFamily="18" charset="0"/>
                <a:ea typeface="Calibri" panose="020F0502020204030204" pitchFamily="34" charset="0"/>
              </a:rPr>
              <a:t>Сабақтың тақырыбы: </a:t>
            </a:r>
          </a:p>
          <a:p>
            <a:pPr algn="ctr"/>
            <a:r>
              <a:rPr lang="kk-KZ" sz="3200" b="1" dirty="0">
                <a:solidFill>
                  <a:srgbClr val="002060"/>
                </a:solidFill>
                <a:latin typeface="Times New Roman" panose="02020603050405020304" pitchFamily="18" charset="0"/>
                <a:cs typeface="Times New Roman" panose="02020603050405020304" pitchFamily="18" charset="0"/>
              </a:rPr>
              <a:t>Қазақстанның інжу-маржаны – </a:t>
            </a:r>
            <a:r>
              <a:rPr lang="kk-KZ" sz="3200" b="1" dirty="0" smtClean="0">
                <a:solidFill>
                  <a:srgbClr val="002060"/>
                </a:solidFill>
                <a:latin typeface="Times New Roman" panose="02020603050405020304" pitchFamily="18" charset="0"/>
                <a:cs typeface="Times New Roman" panose="02020603050405020304" pitchFamily="18" charset="0"/>
              </a:rPr>
              <a:t>Бурабай</a:t>
            </a: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336273" y="5454991"/>
            <a:ext cx="1664238" cy="830997"/>
          </a:xfrm>
          <a:prstGeom prst="rect">
            <a:avLst/>
          </a:prstGeom>
        </p:spPr>
        <p:txBody>
          <a:bodyPr wrap="none">
            <a:spAutoFit/>
          </a:bodyPr>
          <a:lstStyle/>
          <a:p>
            <a:pPr algn="r"/>
            <a:r>
              <a:rPr lang="kk-KZ" sz="2400" b="1" dirty="0">
                <a:solidFill>
                  <a:srgbClr val="002060"/>
                </a:solidFill>
                <a:latin typeface="Times New Roman" panose="02020603050405020304" pitchFamily="18" charset="0"/>
                <a:ea typeface="Calibri" panose="020F0502020204030204" pitchFamily="34" charset="0"/>
              </a:rPr>
              <a:t>Қазақ тілі </a:t>
            </a:r>
            <a:endParaRPr lang="ru-RU" sz="2400" b="1" dirty="0">
              <a:solidFill>
                <a:srgbClr val="002060"/>
              </a:solidFill>
            </a:endParaRPr>
          </a:p>
          <a:p>
            <a:pPr algn="r"/>
            <a:r>
              <a:rPr lang="kk-KZ" sz="2400" b="1" dirty="0" smtClean="0">
                <a:solidFill>
                  <a:srgbClr val="002060"/>
                </a:solidFill>
                <a:latin typeface="Times New Roman" panose="02020603050405020304" pitchFamily="18" charset="0"/>
                <a:ea typeface="Calibri" panose="020F0502020204030204" pitchFamily="34" charset="0"/>
              </a:rPr>
              <a:t>6-сынып </a:t>
            </a:r>
            <a:endParaRPr lang="ru-RU" sz="24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096370" y="705592"/>
            <a:ext cx="10340454" cy="461665"/>
          </a:xfrm>
          <a:prstGeom prst="rect">
            <a:avLst/>
          </a:prstGeom>
        </p:spPr>
        <p:txBody>
          <a:bodyPr wrap="square">
            <a:spAutoFit/>
          </a:bodyPr>
          <a:lstStyle/>
          <a:p>
            <a:pPr fontAlgn="base"/>
            <a:r>
              <a:rPr lang="kk-KZ"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Өзіңді тексер!</a:t>
            </a:r>
            <a:endParaRPr lang="ru-RU" sz="22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152548274"/>
              </p:ext>
            </p:extLst>
          </p:nvPr>
        </p:nvGraphicFramePr>
        <p:xfrm>
          <a:off x="1096370" y="1610435"/>
          <a:ext cx="9904566" cy="2905294"/>
        </p:xfrm>
        <a:graphic>
          <a:graphicData uri="http://schemas.openxmlformats.org/drawingml/2006/table">
            <a:tbl>
              <a:tblPr firstRow="1" bandRow="1">
                <a:tableStyleId>{2D5ABB26-0587-4C30-8999-92F81FD0307C}</a:tableStyleId>
              </a:tblPr>
              <a:tblGrid>
                <a:gridCol w="2897474"/>
                <a:gridCol w="3705570"/>
                <a:gridCol w="3301522"/>
              </a:tblGrid>
              <a:tr h="833777">
                <a:tc>
                  <a:txBody>
                    <a:bodyPr/>
                    <a:lstStyle/>
                    <a:p>
                      <a:pPr algn="ctr"/>
                      <a:r>
                        <a:rPr lang="kk-KZ" sz="2200" b="1" dirty="0" smtClean="0">
                          <a:solidFill>
                            <a:srgbClr val="002060"/>
                          </a:solidFill>
                          <a:latin typeface="Times New Roman" panose="02020603050405020304" pitchFamily="18" charset="0"/>
                          <a:cs typeface="Times New Roman" panose="02020603050405020304" pitchFamily="18" charset="0"/>
                        </a:rPr>
                        <a:t>Кіріспе</a:t>
                      </a:r>
                      <a:r>
                        <a:rPr lang="kk-KZ" sz="2200" b="1" baseline="0" dirty="0" smtClean="0">
                          <a:solidFill>
                            <a:srgbClr val="002060"/>
                          </a:solidFill>
                          <a:latin typeface="Times New Roman" panose="02020603050405020304" pitchFamily="18" charset="0"/>
                          <a:cs typeface="Times New Roman" panose="02020603050405020304" pitchFamily="18" charset="0"/>
                        </a:rPr>
                        <a:t> </a:t>
                      </a:r>
                      <a:endParaRPr lang="ru-RU"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smtClean="0">
                          <a:solidFill>
                            <a:srgbClr val="002060"/>
                          </a:solidFill>
                          <a:latin typeface="Times New Roman" panose="02020603050405020304" pitchFamily="18" charset="0"/>
                          <a:cs typeface="Times New Roman" panose="02020603050405020304" pitchFamily="18" charset="0"/>
                        </a:rPr>
                        <a:t>Негізгі бөлім </a:t>
                      </a:r>
                      <a:endParaRPr lang="ru-RU"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smtClean="0">
                          <a:solidFill>
                            <a:srgbClr val="002060"/>
                          </a:solidFill>
                          <a:latin typeface="Times New Roman" panose="02020603050405020304" pitchFamily="18" charset="0"/>
                          <a:cs typeface="Times New Roman" panose="02020603050405020304" pitchFamily="18" charset="0"/>
                        </a:rPr>
                        <a:t>Қорытынды бөлім</a:t>
                      </a:r>
                      <a:endParaRPr lang="ru-RU"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17">
                <a:tc>
                  <a:txBody>
                    <a:bodyPr/>
                    <a:lstStyle/>
                    <a:p>
                      <a:r>
                        <a:rPr lang="kk-KZ" sz="2200" kern="1200" dirty="0" smtClean="0">
                          <a:solidFill>
                            <a:schemeClr val="tx1"/>
                          </a:solidFill>
                          <a:effectLst/>
                          <a:latin typeface="Times New Roman" panose="02020603050405020304" pitchFamily="18" charset="0"/>
                          <a:ea typeface="+mn-ea"/>
                          <a:cs typeface="Times New Roman" panose="02020603050405020304" pitchFamily="18" charset="0"/>
                        </a:rPr>
                        <a:t>Бурабай аңызы. </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200" kern="1200" dirty="0" smtClean="0">
                          <a:solidFill>
                            <a:schemeClr val="tx1"/>
                          </a:solidFill>
                          <a:effectLst/>
                          <a:latin typeface="Times New Roman" panose="02020603050405020304" pitchFamily="18" charset="0"/>
                          <a:ea typeface="+mn-ea"/>
                          <a:cs typeface="Times New Roman" panose="02020603050405020304" pitchFamily="18" charset="0"/>
                        </a:rPr>
                        <a:t>1.Хан тағы тауының аңызы</a:t>
                      </a:r>
                      <a:endParaRPr lang="ru-RU" sz="2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kk-KZ" sz="2200" kern="1200" dirty="0" smtClean="0">
                          <a:solidFill>
                            <a:schemeClr val="tx1"/>
                          </a:solidFill>
                          <a:effectLst/>
                          <a:latin typeface="Times New Roman" panose="02020603050405020304" pitchFamily="18" charset="0"/>
                          <a:ea typeface="+mn-ea"/>
                          <a:cs typeface="Times New Roman" panose="02020603050405020304" pitchFamily="18" charset="0"/>
                        </a:rPr>
                        <a:t>2.Еліне қорған болған ақбура.</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200" kern="1200" dirty="0" smtClean="0">
                          <a:solidFill>
                            <a:schemeClr val="tx1"/>
                          </a:solidFill>
                          <a:effectLst/>
                          <a:latin typeface="Times New Roman" panose="02020603050405020304" pitchFamily="18" charset="0"/>
                          <a:ea typeface="+mn-ea"/>
                          <a:cs typeface="Times New Roman" panose="02020603050405020304" pitchFamily="18" charset="0"/>
                        </a:rPr>
                        <a:t>Киелі мекен – Көкшетау. </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39583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954083" y="1675191"/>
            <a:ext cx="10508776" cy="4000390"/>
          </a:xfrm>
          <a:prstGeom prst="rect">
            <a:avLst/>
          </a:prstGeom>
        </p:spPr>
        <p:txBody>
          <a:bodyPr wrap="square">
            <a:spAutoFit/>
          </a:bodyPr>
          <a:lstStyle/>
          <a:p>
            <a:pPr algn="just">
              <a:spcAft>
                <a:spcPts val="800"/>
              </a:spcAft>
            </a:pPr>
            <a:r>
              <a:rPr lang="kk-KZ"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a:t>
            </a:r>
            <a:r>
              <a:rPr lang="kk-KZ" sz="2000" b="1" dirty="0">
                <a:latin typeface="Times New Roman" panose="02020603050405020304" pitchFamily="18" charset="0"/>
                <a:ea typeface="Calibri" panose="020F0502020204030204" pitchFamily="34" charset="0"/>
                <a:cs typeface="Times New Roman" panose="02020603050405020304" pitchFamily="18" charset="0"/>
              </a:rPr>
              <a:t>Бурабай</a:t>
            </a:r>
            <a:r>
              <a:rPr lang="kk-KZ" sz="2000" dirty="0">
                <a:latin typeface="Times New Roman" panose="02020603050405020304" pitchFamily="18" charset="0"/>
                <a:ea typeface="Calibri" panose="020F0502020204030204" pitchFamily="34" charset="0"/>
                <a:cs typeface="Times New Roman" panose="02020603050405020304" pitchFamily="18" charset="0"/>
              </a:rPr>
              <a:t>» мемлекеттік ұлттық табиғи саябағы </a:t>
            </a:r>
            <a:r>
              <a:rPr lang="kk-KZ" sz="2000" b="1" dirty="0">
                <a:latin typeface="Times New Roman" panose="02020603050405020304" pitchFamily="18" charset="0"/>
                <a:ea typeface="Calibri" panose="020F0502020204030204" pitchFamily="34" charset="0"/>
                <a:cs typeface="Times New Roman" panose="02020603050405020304" pitchFamily="18" charset="0"/>
              </a:rPr>
              <a:t>Ақмола</a:t>
            </a:r>
            <a:r>
              <a:rPr lang="kk-KZ" sz="2000" dirty="0">
                <a:latin typeface="Times New Roman" panose="02020603050405020304" pitchFamily="18" charset="0"/>
                <a:ea typeface="Calibri" panose="020F0502020204030204" pitchFamily="34" charset="0"/>
                <a:cs typeface="Times New Roman" panose="02020603050405020304" pitchFamily="18" charset="0"/>
              </a:rPr>
              <a:t> облысының Щучье ауданында орналасқан. Саябақ аумағына Үлкен және Кішкентай Шабақты, Бурабай, Шортан, </a:t>
            </a:r>
            <a:r>
              <a:rPr lang="kk-KZ" sz="2000" b="1" dirty="0">
                <a:latin typeface="Times New Roman" panose="02020603050405020304" pitchFamily="18" charset="0"/>
                <a:ea typeface="Calibri" panose="020F0502020204030204" pitchFamily="34" charset="0"/>
                <a:cs typeface="Times New Roman" panose="02020603050405020304" pitchFamily="18" charset="0"/>
              </a:rPr>
              <a:t>Қатаркөл, Майбалық</a:t>
            </a:r>
            <a:r>
              <a:rPr lang="kk-KZ" sz="2000" dirty="0">
                <a:latin typeface="Times New Roman" panose="02020603050405020304" pitchFamily="18" charset="0"/>
                <a:ea typeface="Calibri" panose="020F0502020204030204" pitchFamily="34" charset="0"/>
                <a:cs typeface="Times New Roman" panose="02020603050405020304" pitchFamily="18" charset="0"/>
              </a:rPr>
              <a:t> т.с.с. он төрт үлкен-кішілі көлдер кіреді. Көлге құятын Қолшақты, Қылшақты, </a:t>
            </a:r>
            <a:r>
              <a:rPr lang="kk-KZ" sz="2000" b="1" dirty="0">
                <a:latin typeface="Times New Roman" panose="02020603050405020304" pitchFamily="18" charset="0"/>
                <a:ea typeface="Calibri" panose="020F0502020204030204" pitchFamily="34" charset="0"/>
                <a:cs typeface="Times New Roman" panose="02020603050405020304" pitchFamily="18" charset="0"/>
              </a:rPr>
              <a:t>Сарыбұлақ</a:t>
            </a:r>
            <a:r>
              <a:rPr lang="kk-KZ" sz="2000" dirty="0">
                <a:latin typeface="Times New Roman" panose="02020603050405020304" pitchFamily="18" charset="0"/>
                <a:ea typeface="Calibri" panose="020F0502020204030204" pitchFamily="34" charset="0"/>
                <a:cs typeface="Times New Roman" panose="02020603050405020304" pitchFamily="18" charset="0"/>
              </a:rPr>
              <a:t>, Громовая, Иманай сияқты басқа да өзендер бар. Бурабай көлі теңіз деңгейінен 319 метр биіктікте орналасқан. Көл шығанағындағы </a:t>
            </a:r>
            <a:r>
              <a:rPr lang="kk-KZ" sz="2000" b="1" dirty="0">
                <a:latin typeface="Times New Roman" panose="02020603050405020304" pitchFamily="18" charset="0"/>
                <a:ea typeface="Calibri" panose="020F0502020204030204" pitchFamily="34" charset="0"/>
                <a:cs typeface="Times New Roman" panose="02020603050405020304" pitchFamily="18" charset="0"/>
              </a:rPr>
              <a:t>Жұмбақтас</a:t>
            </a:r>
            <a:r>
              <a:rPr lang="kk-KZ" sz="2000" dirty="0">
                <a:latin typeface="Times New Roman" panose="02020603050405020304" pitchFamily="18" charset="0"/>
                <a:ea typeface="Calibri" panose="020F0502020204030204" pitchFamily="34" charset="0"/>
                <a:cs typeface="Times New Roman" panose="02020603050405020304" pitchFamily="18" charset="0"/>
              </a:rPr>
              <a:t> пен </a:t>
            </a:r>
            <a:r>
              <a:rPr lang="kk-KZ" sz="2000" b="1" dirty="0">
                <a:latin typeface="Times New Roman" panose="02020603050405020304" pitchFamily="18" charset="0"/>
                <a:ea typeface="Calibri" panose="020F0502020204030204" pitchFamily="34" charset="0"/>
                <a:cs typeface="Times New Roman" panose="02020603050405020304" pitchFamily="18" charset="0"/>
              </a:rPr>
              <a:t>Оқжетпес</a:t>
            </a:r>
            <a:r>
              <a:rPr lang="kk-KZ" sz="2000" dirty="0">
                <a:latin typeface="Times New Roman" panose="02020603050405020304" pitchFamily="18" charset="0"/>
                <a:ea typeface="Calibri" panose="020F0502020204030204" pitchFamily="34" charset="0"/>
                <a:cs typeface="Times New Roman" panose="02020603050405020304" pitchFamily="18" charset="0"/>
              </a:rPr>
              <a:t> таулары Бурабай нышанына айналған. Өлкенің ең биік тауы </a:t>
            </a:r>
            <a:r>
              <a:rPr lang="kk-KZ" sz="2000" b="1" dirty="0">
                <a:latin typeface="Times New Roman" panose="02020603050405020304" pitchFamily="18" charset="0"/>
                <a:ea typeface="Calibri" panose="020F0502020204030204" pitchFamily="34" charset="0"/>
                <a:cs typeface="Times New Roman" panose="02020603050405020304" pitchFamily="18" charset="0"/>
              </a:rPr>
              <a:t>Көкшетау</a:t>
            </a:r>
            <a:r>
              <a:rPr lang="kk-KZ" sz="2000" dirty="0">
                <a:latin typeface="Times New Roman" panose="02020603050405020304" pitchFamily="18" charset="0"/>
                <a:ea typeface="Calibri" panose="020F0502020204030204" pitchFamily="34" charset="0"/>
                <a:cs typeface="Times New Roman" panose="02020603050405020304" pitchFamily="18" charset="0"/>
              </a:rPr>
              <a:t> теңіз деңгейінен 997 метр биіктікте </a:t>
            </a:r>
            <a:r>
              <a:rPr lang="kk-KZ" sz="2000" dirty="0" smtClean="0">
                <a:latin typeface="Times New Roman" panose="02020603050405020304" pitchFamily="18" charset="0"/>
                <a:ea typeface="Calibri" panose="020F0502020204030204" pitchFamily="34" charset="0"/>
                <a:cs typeface="Times New Roman" panose="02020603050405020304" pitchFamily="18" charset="0"/>
              </a:rPr>
              <a:t>орналасқан</a:t>
            </a:r>
            <a:r>
              <a:rPr lang="kk-KZ"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Бурабай </a:t>
            </a:r>
            <a:r>
              <a:rPr lang="kk-KZ" sz="2000" dirty="0" smtClean="0">
                <a:latin typeface="Times New Roman" panose="02020603050405020304" pitchFamily="18" charset="0"/>
                <a:ea typeface="Calibri" panose="020F0502020204030204" pitchFamily="34" charset="0"/>
                <a:cs typeface="Times New Roman" panose="02020603050405020304" pitchFamily="18" charset="0"/>
              </a:rPr>
              <a:t>табиғаты </a:t>
            </a:r>
            <a:r>
              <a:rPr lang="kk-KZ" sz="2000" dirty="0">
                <a:latin typeface="Times New Roman" panose="02020603050405020304" pitchFamily="18" charset="0"/>
                <a:ea typeface="Calibri" panose="020F0502020204030204" pitchFamily="34" charset="0"/>
                <a:cs typeface="Times New Roman" panose="02020603050405020304" pitchFamily="18" charset="0"/>
              </a:rPr>
              <a:t>көз тартар сұлулығымен, ауасының тазалығымен тартымды. Биік таулар, көгілдір көлдер, қарағай мен қайың ағаштары өлкенің сәнін кіргізеді.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kk-KZ" sz="2000" i="1" dirty="0">
                <a:latin typeface="Times New Roman" panose="02020603050405020304" pitchFamily="18" charset="0"/>
                <a:ea typeface="Calibri" panose="020F0502020204030204" pitchFamily="34" charset="0"/>
                <a:cs typeface="Times New Roman" panose="02020603050405020304" pitchFamily="18" charset="0"/>
              </a:rPr>
              <a:t>https://massaget.kz/layfstayl/alemtanu/Qazaqstanym/</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008569" y="786719"/>
            <a:ext cx="10849970" cy="436402"/>
          </a:xfrm>
          <a:prstGeom prst="rect">
            <a:avLst/>
          </a:prstGeom>
        </p:spPr>
        <p:txBody>
          <a:bodyPr wrap="square">
            <a:spAutoFit/>
          </a:bodyPr>
          <a:lstStyle/>
          <a:p>
            <a:pPr>
              <a:lnSpc>
                <a:spcPct val="107000"/>
              </a:lnSpc>
              <a:spcAft>
                <a:spcPts val="800"/>
              </a:spcAft>
            </a:pPr>
            <a:r>
              <a:rPr lang="kk-KZ" sz="2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3-тапсырма. Мәтіндегі ерекше түспен берілген  жер-су атауларын теріп жаз</a:t>
            </a:r>
            <a:r>
              <a:rPr lang="kk-KZ" sz="2200" b="1" dirty="0">
                <a:solidFill>
                  <a:srgbClr val="000000"/>
                </a:solidFill>
                <a:latin typeface="OpenSans"/>
                <a:ea typeface="Calibri" panose="020F0502020204030204" pitchFamily="34" charset="0"/>
                <a:cs typeface="Times New Roman" panose="02020603050405020304" pitchFamily="18" charset="0"/>
              </a:rPr>
              <a:t>.</a:t>
            </a:r>
            <a:endParaRPr lang="ru-RU"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77580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314734" y="771590"/>
            <a:ext cx="6682854" cy="1722266"/>
          </a:xfrm>
          <a:prstGeom prst="rect">
            <a:avLst/>
          </a:prstGeom>
        </p:spPr>
        <p:txBody>
          <a:bodyPr wrap="square">
            <a:spAutoFit/>
          </a:bodyPr>
          <a:lstStyle/>
          <a:p>
            <a:pPr>
              <a:lnSpc>
                <a:spcPct val="107000"/>
              </a:lnSpc>
              <a:spcAft>
                <a:spcPts val="800"/>
              </a:spcAft>
            </a:pPr>
            <a:r>
              <a:rPr lang="kk-KZ" sz="2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r>
              <a:rPr lang="kk-KZ" sz="2200"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kk-KZ" sz="2200"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Жер-су атаулары: </a:t>
            </a:r>
            <a:endParaRPr lang="ru-RU"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200" dirty="0">
                <a:latin typeface="Times New Roman" panose="02020603050405020304" pitchFamily="18" charset="0"/>
                <a:ea typeface="Calibri" panose="020F0502020204030204" pitchFamily="34" charset="0"/>
                <a:cs typeface="Times New Roman" panose="02020603050405020304" pitchFamily="18" charset="0"/>
              </a:rPr>
              <a:t>Бурабай,  Ақмола, Қатаркөл, Майбалық, Сарыбұлақ, Жұмбақтас,  Оқжетпес, Көкшетау.</a:t>
            </a:r>
            <a:endParaRPr lang="ru-RU"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868816" y="3041580"/>
            <a:ext cx="7429024" cy="1359988"/>
          </a:xfrm>
          <a:prstGeom prst="rect">
            <a:avLst/>
          </a:prstGeom>
        </p:spPr>
        <p:txBody>
          <a:bodyPr wrap="square">
            <a:spAutoFit/>
          </a:bodyPr>
          <a:lstStyle/>
          <a:p>
            <a:pPr>
              <a:lnSpc>
                <a:spcPct val="107000"/>
              </a:lnSpc>
              <a:spcAft>
                <a:spcPts val="800"/>
              </a:spcAft>
            </a:pPr>
            <a:r>
              <a:rPr lang="kk-KZ" sz="2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Жазылу емлесі</a:t>
            </a:r>
          </a:p>
          <a:p>
            <a:pPr>
              <a:lnSpc>
                <a:spcPct val="107000"/>
              </a:lnSpc>
              <a:spcAft>
                <a:spcPts val="800"/>
              </a:spcAft>
            </a:pP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Бура + бай</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Ақ + мола</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Қатар + көл</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Май +балық</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Сары + бұлақ</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Жұмбақ + тас</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 + жетпес</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Көкше + тау</a:t>
            </a:r>
            <a:r>
              <a:rPr lang="kk-KZ"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20018" y="4759235"/>
            <a:ext cx="242374" cy="369332"/>
          </a:xfrm>
          <a:prstGeom prst="rect">
            <a:avLst/>
          </a:prstGeom>
        </p:spPr>
        <p:txBody>
          <a:bodyPr wrap="none">
            <a:spAutoFit/>
          </a:bodyPr>
          <a:lstStyle/>
          <a:p>
            <a:pPr>
              <a:spcAft>
                <a:spcPts val="0"/>
              </a:spcAft>
            </a:pPr>
            <a:r>
              <a:rPr lang="kk-KZ" dirty="0" smtClean="0">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p:txBody>
      </p:sp>
      <p:pic>
        <p:nvPicPr>
          <p:cNvPr id="2050" name="Picture 2" descr="https://img1.liveinternet.ru/images/attach/c/4/78/898/78898459_large_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7588" y="2129052"/>
            <a:ext cx="3718161" cy="333921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rot="620673">
            <a:off x="8765042" y="3031383"/>
            <a:ext cx="2239524" cy="1446550"/>
          </a:xfrm>
          <a:prstGeom prst="rect">
            <a:avLst/>
          </a:prstGeom>
        </p:spPr>
        <p:txBody>
          <a:bodyPr wrap="none">
            <a:spAutoFit/>
          </a:bodyPr>
          <a:lstStyle/>
          <a:p>
            <a:r>
              <a:rPr lang="kk-KZ" sz="2200" dirty="0">
                <a:latin typeface="Times New Roman" panose="02020603050405020304" pitchFamily="18" charset="0"/>
                <a:ea typeface="Times New Roman" panose="02020603050405020304" pitchFamily="18" charset="0"/>
              </a:rPr>
              <a:t>Жер-су аттары </a:t>
            </a:r>
            <a:endParaRPr lang="kk-KZ" sz="2200" dirty="0" smtClean="0">
              <a:latin typeface="Times New Roman" panose="02020603050405020304" pitchFamily="18" charset="0"/>
              <a:ea typeface="Times New Roman" panose="02020603050405020304" pitchFamily="18" charset="0"/>
            </a:endParaRPr>
          </a:p>
          <a:p>
            <a:r>
              <a:rPr lang="kk-KZ" sz="2200" dirty="0" smtClean="0">
                <a:latin typeface="Times New Roman" panose="02020603050405020304" pitchFamily="18" charset="0"/>
                <a:ea typeface="Times New Roman" panose="02020603050405020304" pitchFamily="18" charset="0"/>
              </a:rPr>
              <a:t>түбір </a:t>
            </a:r>
            <a:r>
              <a:rPr lang="kk-KZ" sz="2200" dirty="0">
                <a:latin typeface="Times New Roman" panose="02020603050405020304" pitchFamily="18" charset="0"/>
                <a:ea typeface="Times New Roman" panose="02020603050405020304" pitchFamily="18" charset="0"/>
              </a:rPr>
              <a:t>тұлғалары </a:t>
            </a:r>
            <a:endParaRPr lang="kk-KZ" sz="2200" dirty="0" smtClean="0">
              <a:latin typeface="Times New Roman" panose="02020603050405020304" pitchFamily="18" charset="0"/>
              <a:ea typeface="Times New Roman" panose="02020603050405020304" pitchFamily="18" charset="0"/>
            </a:endParaRPr>
          </a:p>
          <a:p>
            <a:r>
              <a:rPr lang="kk-KZ" sz="2200" dirty="0" smtClean="0">
                <a:latin typeface="Times New Roman" panose="02020603050405020304" pitchFamily="18" charset="0"/>
                <a:ea typeface="Times New Roman" panose="02020603050405020304" pitchFamily="18" charset="0"/>
              </a:rPr>
              <a:t>сақталып</a:t>
            </a:r>
            <a:r>
              <a:rPr lang="kk-KZ" sz="2200" dirty="0">
                <a:latin typeface="Times New Roman" panose="02020603050405020304" pitchFamily="18" charset="0"/>
                <a:ea typeface="Times New Roman" panose="02020603050405020304" pitchFamily="18" charset="0"/>
              </a:rPr>
              <a:t>, </a:t>
            </a:r>
            <a:r>
              <a:rPr lang="kk-KZ" sz="2200" dirty="0" smtClean="0">
                <a:latin typeface="Times New Roman" panose="02020603050405020304" pitchFamily="18" charset="0"/>
                <a:ea typeface="Times New Roman" panose="02020603050405020304" pitchFamily="18" charset="0"/>
              </a:rPr>
              <a:t>бірігіп</a:t>
            </a:r>
          </a:p>
          <a:p>
            <a:r>
              <a:rPr lang="kk-KZ" sz="2200" dirty="0" smtClean="0">
                <a:latin typeface="Times New Roman" panose="02020603050405020304" pitchFamily="18" charset="0"/>
                <a:ea typeface="Times New Roman" panose="02020603050405020304" pitchFamily="18" charset="0"/>
              </a:rPr>
              <a:t> жазылады.</a:t>
            </a:r>
            <a:endParaRPr lang="ru-RU" sz="2200" dirty="0"/>
          </a:p>
        </p:txBody>
      </p:sp>
    </p:spTree>
    <p:extLst>
      <p:ext uri="{BB962C8B-B14F-4D97-AF65-F5344CB8AC3E}">
        <p14:creationId xmlns:p14="http://schemas.microsoft.com/office/powerpoint/2010/main" xmlns="" val="3124637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Овал 21"/>
          <p:cNvSpPr/>
          <p:nvPr/>
        </p:nvSpPr>
        <p:spPr>
          <a:xfrm>
            <a:off x="7752970" y="3355796"/>
            <a:ext cx="4046498" cy="2533462"/>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1600" dirty="0">
                <a:solidFill>
                  <a:srgbClr val="C00000"/>
                </a:solidFill>
                <a:latin typeface="Times New Roman" panose="02020603050405020304" pitchFamily="18" charset="0"/>
                <a:ea typeface="Times New Roman" panose="02020603050405020304" pitchFamily="18" charset="0"/>
              </a:rPr>
              <a:t>4.Екі, кейде үш түбірден құралған аң-құс, жан-жануар, құрт-құмырсқа, өсімдік атаулары түбір тұлғалары сақталып, бірігіп жазылады.  </a:t>
            </a:r>
            <a:endParaRPr lang="ru-RU" sz="160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kk-KZ" sz="1600" dirty="0">
                <a:solidFill>
                  <a:srgbClr val="002060"/>
                </a:solidFill>
                <a:latin typeface="Times New Roman" panose="02020603050405020304" pitchFamily="18" charset="0"/>
                <a:ea typeface="Times New Roman" panose="02020603050405020304" pitchFamily="18" charset="0"/>
              </a:rPr>
              <a:t>Мыс.: қарақұйрық, ақбөкен, тасбақа, бірқазан, аққұтан, көкқұтан, аққу, айдаршөп, қырықаяқ, қаракүйе</a:t>
            </a:r>
            <a:endParaRPr lang="ru-RU" sz="1600" dirty="0">
              <a:solidFill>
                <a:srgbClr val="002060"/>
              </a:solidFill>
              <a:latin typeface="Times New Roman" panose="02020603050405020304" pitchFamily="18" charset="0"/>
              <a:ea typeface="Times New Roman" panose="02020603050405020304" pitchFamily="18" charset="0"/>
            </a:endParaRPr>
          </a:p>
        </p:txBody>
      </p:sp>
      <p:sp>
        <p:nvSpPr>
          <p:cNvPr id="23" name="Овал 22"/>
          <p:cNvSpPr/>
          <p:nvPr/>
        </p:nvSpPr>
        <p:spPr>
          <a:xfrm>
            <a:off x="240638" y="3161603"/>
            <a:ext cx="3701550" cy="3164870"/>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2000" dirty="0">
                <a:solidFill>
                  <a:srgbClr val="C00000"/>
                </a:solidFill>
                <a:latin typeface="Times New Roman" panose="02020603050405020304" pitchFamily="18" charset="0"/>
                <a:ea typeface="Times New Roman" panose="02020603050405020304" pitchFamily="18" charset="0"/>
              </a:rPr>
              <a:t>6.Екінші сыңары </a:t>
            </a:r>
            <a:r>
              <a:rPr lang="kk-KZ" sz="2000" dirty="0" smtClean="0">
                <a:solidFill>
                  <a:srgbClr val="C00000"/>
                </a:solidFill>
                <a:latin typeface="Times New Roman" panose="02020603050405020304" pitchFamily="18" charset="0"/>
                <a:ea typeface="Times New Roman" panose="02020603050405020304" pitchFamily="18" charset="0"/>
              </a:rPr>
              <a:t>да толық мағыналы сөздер мен тіркестер </a:t>
            </a:r>
            <a:r>
              <a:rPr lang="kk-KZ" sz="2000" dirty="0">
                <a:solidFill>
                  <a:srgbClr val="C00000"/>
                </a:solidFill>
                <a:latin typeface="Times New Roman" panose="02020603050405020304" pitchFamily="18" charset="0"/>
                <a:ea typeface="Times New Roman" panose="02020603050405020304" pitchFamily="18" charset="0"/>
              </a:rPr>
              <a:t>бірге жазылады. </a:t>
            </a:r>
            <a:endParaRPr lang="ru-RU" sz="200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kk-KZ" sz="2000" dirty="0">
                <a:solidFill>
                  <a:srgbClr val="002060"/>
                </a:solidFill>
                <a:latin typeface="Times New Roman" panose="02020603050405020304" pitchFamily="18" charset="0"/>
                <a:ea typeface="Times New Roman" panose="02020603050405020304" pitchFamily="18" charset="0"/>
              </a:rPr>
              <a:t>Мыс.:  халықаралық, жаратылыстану, фотосурет, автоқалам, ультракүлгін</a:t>
            </a:r>
            <a:endParaRPr lang="ru-RU" sz="2000" dirty="0">
              <a:solidFill>
                <a:srgbClr val="002060"/>
              </a:solidFill>
              <a:latin typeface="Times New Roman" panose="02020603050405020304" pitchFamily="18" charset="0"/>
              <a:ea typeface="Times New Roman" panose="02020603050405020304" pitchFamily="18" charset="0"/>
            </a:endParaRPr>
          </a:p>
        </p:txBody>
      </p:sp>
      <p:sp>
        <p:nvSpPr>
          <p:cNvPr id="25" name="Овал 24"/>
          <p:cNvSpPr/>
          <p:nvPr/>
        </p:nvSpPr>
        <p:spPr>
          <a:xfrm>
            <a:off x="3337405" y="3549006"/>
            <a:ext cx="5044024" cy="2922932"/>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1600" dirty="0">
                <a:solidFill>
                  <a:srgbClr val="C00000"/>
                </a:solidFill>
                <a:latin typeface="Times New Roman" panose="02020603050405020304" pitchFamily="18" charset="0"/>
                <a:ea typeface="Times New Roman" panose="02020603050405020304" pitchFamily="18" charset="0"/>
              </a:rPr>
              <a:t>5.Екі түбірден құралып, терминге айналған техника, </a:t>
            </a:r>
            <a:r>
              <a:rPr lang="kk-KZ" sz="1600" dirty="0" smtClean="0">
                <a:solidFill>
                  <a:srgbClr val="C00000"/>
                </a:solidFill>
                <a:latin typeface="Times New Roman" panose="02020603050405020304" pitchFamily="18" charset="0"/>
                <a:ea typeface="Times New Roman" panose="02020603050405020304" pitchFamily="18" charset="0"/>
              </a:rPr>
              <a:t>тұрмыс</a:t>
            </a:r>
            <a:r>
              <a:rPr lang="kk-KZ" sz="1600" dirty="0">
                <a:solidFill>
                  <a:srgbClr val="C00000"/>
                </a:solidFill>
                <a:latin typeface="Times New Roman" panose="02020603050405020304" pitchFamily="18" charset="0"/>
                <a:ea typeface="Times New Roman" panose="02020603050405020304" pitchFamily="18" charset="0"/>
              </a:rPr>
              <a:t>, мәдениет</a:t>
            </a:r>
            <a:r>
              <a:rPr lang="kk-KZ" sz="1600" dirty="0" smtClean="0">
                <a:solidFill>
                  <a:srgbClr val="C00000"/>
                </a:solidFill>
                <a:latin typeface="Times New Roman" panose="02020603050405020304" pitchFamily="18" charset="0"/>
                <a:ea typeface="Times New Roman" panose="02020603050405020304" pitchFamily="18" charset="0"/>
              </a:rPr>
              <a:t>,, </a:t>
            </a:r>
            <a:r>
              <a:rPr lang="kk-KZ" sz="1600" dirty="0">
                <a:solidFill>
                  <a:srgbClr val="C00000"/>
                </a:solidFill>
                <a:latin typeface="Times New Roman" panose="02020603050405020304" pitchFamily="18" charset="0"/>
                <a:ea typeface="Times New Roman" panose="02020603050405020304" pitchFamily="18" charset="0"/>
              </a:rPr>
              <a:t>спорт т.б. салаларға қатысты зат, құрал-жабдық, ұғым атаулары мен </a:t>
            </a:r>
            <a:r>
              <a:rPr lang="kk-KZ" sz="1600" dirty="0" smtClean="0">
                <a:solidFill>
                  <a:srgbClr val="C00000"/>
                </a:solidFill>
                <a:latin typeface="Times New Roman" panose="02020603050405020304" pitchFamily="18" charset="0"/>
                <a:ea typeface="Times New Roman" panose="02020603050405020304" pitchFamily="18" charset="0"/>
              </a:rPr>
              <a:t>мамандық</a:t>
            </a:r>
            <a:r>
              <a:rPr lang="kk-KZ" sz="1600" dirty="0">
                <a:solidFill>
                  <a:srgbClr val="C00000"/>
                </a:solidFill>
                <a:latin typeface="Times New Roman" panose="02020603050405020304" pitchFamily="18" charset="0"/>
                <a:ea typeface="Times New Roman" panose="02020603050405020304" pitchFamily="18" charset="0"/>
              </a:rPr>
              <a:t>, кәсіп, қызмет иелерінің аттары бірігіп жазылады. </a:t>
            </a:r>
            <a:endParaRPr lang="ru-RU" sz="160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kk-KZ" sz="1600" dirty="0">
                <a:solidFill>
                  <a:srgbClr val="002060"/>
                </a:solidFill>
                <a:latin typeface="Times New Roman" panose="02020603050405020304" pitchFamily="18" charset="0"/>
                <a:ea typeface="Times New Roman" panose="02020603050405020304" pitchFamily="18" charset="0"/>
              </a:rPr>
              <a:t>Мыс.: шаңсорғыш, өнертапқыш, бессайыс, ақсүйек (ойын), беташар, тоғызқұмалақ, теміржолшы, жолсерік</a:t>
            </a:r>
            <a:endParaRPr lang="ru-RU" sz="1600" dirty="0">
              <a:solidFill>
                <a:srgbClr val="002060"/>
              </a:solidFill>
              <a:latin typeface="Times New Roman" panose="02020603050405020304" pitchFamily="18" charset="0"/>
              <a:ea typeface="Times New Roman" panose="02020603050405020304" pitchFamily="18" charset="0"/>
            </a:endParaRPr>
          </a:p>
        </p:txBody>
      </p:sp>
      <p:sp>
        <p:nvSpPr>
          <p:cNvPr id="27" name="Овал 26"/>
          <p:cNvSpPr/>
          <p:nvPr/>
        </p:nvSpPr>
        <p:spPr>
          <a:xfrm>
            <a:off x="2328326" y="477299"/>
            <a:ext cx="4919528" cy="1745673"/>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1600" dirty="0">
                <a:solidFill>
                  <a:srgbClr val="C00000"/>
                </a:solidFill>
                <a:latin typeface="Times New Roman" panose="02020603050405020304" pitchFamily="18" charset="0"/>
                <a:ea typeface="Times New Roman" panose="02020603050405020304" pitchFamily="18" charset="0"/>
              </a:rPr>
              <a:t>2.Еш, әр, кей, бір, қай, әлде сөздері есімдік, үстеулермен тіркесіп келгенде,  бірге жазылады.  </a:t>
            </a:r>
            <a:endParaRPr lang="ru-RU" sz="160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kk-KZ" sz="1600" dirty="0">
                <a:solidFill>
                  <a:srgbClr val="002060"/>
                </a:solidFill>
                <a:latin typeface="Times New Roman" panose="02020603050405020304" pitchFamily="18" charset="0"/>
                <a:ea typeface="Times New Roman" panose="02020603050405020304" pitchFamily="18" charset="0"/>
              </a:rPr>
              <a:t>Мыс.: әрбір, әлдеқашан, біркелкі, ешкім, кейбір, қайбір</a:t>
            </a:r>
            <a:endParaRPr lang="ru-RU" sz="1600" dirty="0">
              <a:solidFill>
                <a:srgbClr val="002060"/>
              </a:solidFill>
              <a:latin typeface="Times New Roman" panose="02020603050405020304" pitchFamily="18" charset="0"/>
              <a:ea typeface="Times New Roman" panose="02020603050405020304" pitchFamily="18" charset="0"/>
            </a:endParaRPr>
          </a:p>
        </p:txBody>
      </p:sp>
      <p:sp>
        <p:nvSpPr>
          <p:cNvPr id="28" name="Овал 27"/>
          <p:cNvSpPr/>
          <p:nvPr/>
        </p:nvSpPr>
        <p:spPr>
          <a:xfrm>
            <a:off x="7052561" y="409349"/>
            <a:ext cx="4204152" cy="3001717"/>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1400" dirty="0">
                <a:solidFill>
                  <a:srgbClr val="C00000"/>
                </a:solidFill>
                <a:latin typeface="Times New Roman" panose="02020603050405020304" pitchFamily="18" charset="0"/>
                <a:ea typeface="Times New Roman" panose="02020603050405020304" pitchFamily="18" charset="0"/>
              </a:rPr>
              <a:t>3.Екі түбірден құралып, ғылымның әр алуан  саласында (саяси-әлеуметтік, биологиялық, астрономиялық, химиялық т.б.) терминдік мәнге ие болған атаулар бастапқы түбір тұлғаларын </a:t>
            </a:r>
            <a:r>
              <a:rPr lang="kk-KZ" sz="1400" dirty="0" smtClean="0">
                <a:solidFill>
                  <a:srgbClr val="C00000"/>
                </a:solidFill>
                <a:latin typeface="Times New Roman" panose="02020603050405020304" pitchFamily="18" charset="0"/>
                <a:ea typeface="Times New Roman" panose="02020603050405020304" pitchFamily="18" charset="0"/>
              </a:rPr>
              <a:t>сақтап, бірге жазылады. </a:t>
            </a:r>
            <a:endParaRPr lang="ru-RU" sz="1400" dirty="0" smtClean="0">
              <a:solidFill>
                <a:srgbClr val="C00000"/>
              </a:solidFill>
              <a:latin typeface="Times New Roman" panose="02020603050405020304" pitchFamily="18" charset="0"/>
              <a:ea typeface="Times New Roman" panose="02020603050405020304" pitchFamily="18" charset="0"/>
            </a:endParaRPr>
          </a:p>
          <a:p>
            <a:pPr algn="ctr">
              <a:spcAft>
                <a:spcPts val="0"/>
              </a:spcAft>
            </a:pPr>
            <a:r>
              <a:rPr lang="kk-KZ" sz="1400" dirty="0" smtClean="0">
                <a:solidFill>
                  <a:srgbClr val="002060"/>
                </a:solidFill>
                <a:latin typeface="Times New Roman" panose="02020603050405020304" pitchFamily="18" charset="0"/>
                <a:ea typeface="Times New Roman" panose="02020603050405020304" pitchFamily="18" charset="0"/>
              </a:rPr>
              <a:t>Мыс.: баспасөз, өнеркәсіп, кәсіподақ, келіссөз, теміртас, тамыржеміс, сүтқоректілер, көкжиек</a:t>
            </a:r>
            <a:endParaRPr lang="ru-RU" sz="1400" dirty="0">
              <a:solidFill>
                <a:srgbClr val="002060"/>
              </a:solidFill>
              <a:latin typeface="Times New Roman" panose="02020603050405020304" pitchFamily="18" charset="0"/>
              <a:ea typeface="Times New Roman" panose="02020603050405020304" pitchFamily="18" charset="0"/>
            </a:endParaRPr>
          </a:p>
        </p:txBody>
      </p:sp>
      <p:sp>
        <p:nvSpPr>
          <p:cNvPr id="29" name="Овал 28"/>
          <p:cNvSpPr/>
          <p:nvPr/>
        </p:nvSpPr>
        <p:spPr>
          <a:xfrm>
            <a:off x="483987" y="598562"/>
            <a:ext cx="2659857" cy="2623290"/>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kk-KZ" sz="1600" b="1" dirty="0">
                <a:solidFill>
                  <a:srgbClr val="C00000"/>
                </a:solidFill>
                <a:latin typeface="Times New Roman" panose="02020603050405020304" pitchFamily="18" charset="0"/>
                <a:ea typeface="Times New Roman" panose="02020603050405020304" pitchFamily="18" charset="0"/>
              </a:rPr>
              <a:t>1.Тұлғасы өзгертілген біріккен сөздер бірге жазылады. </a:t>
            </a:r>
            <a:r>
              <a:rPr lang="kk-KZ" sz="1600" dirty="0">
                <a:solidFill>
                  <a:srgbClr val="002060"/>
                </a:solidFill>
                <a:latin typeface="Times New Roman" panose="02020603050405020304" pitchFamily="18" charset="0"/>
                <a:ea typeface="Times New Roman" panose="02020603050405020304" pitchFamily="18" charset="0"/>
              </a:rPr>
              <a:t>Мыс.: бүгін, биыл, қыстыгүні, күздігүні, қолғап, жарғанат</a:t>
            </a:r>
            <a:endParaRPr lang="ru-RU" sz="1600" dirty="0">
              <a:solidFill>
                <a:srgbClr val="002060"/>
              </a:solidFill>
              <a:latin typeface="Times New Roman" panose="02020603050405020304" pitchFamily="18" charset="0"/>
              <a:ea typeface="Times New Roman" panose="02020603050405020304" pitchFamily="18" charset="0"/>
            </a:endParaRPr>
          </a:p>
        </p:txBody>
      </p:sp>
      <p:sp>
        <p:nvSpPr>
          <p:cNvPr id="30" name="TextBox 29"/>
          <p:cNvSpPr txBox="1"/>
          <p:nvPr/>
        </p:nvSpPr>
        <p:spPr>
          <a:xfrm>
            <a:off x="3284688" y="2832328"/>
            <a:ext cx="4134786" cy="523220"/>
          </a:xfrm>
          <a:prstGeom prst="rect">
            <a:avLst/>
          </a:prstGeom>
          <a:noFill/>
        </p:spPr>
        <p:txBody>
          <a:bodyPr wrap="none" rtlCol="0" anchor="ctr">
            <a:spAutoFit/>
          </a:bodyPr>
          <a:lstStyle/>
          <a:p>
            <a:pPr algn="ctr"/>
            <a:r>
              <a:rPr lang="kk-KZ" sz="2800" b="1" dirty="0" smtClean="0">
                <a:solidFill>
                  <a:srgbClr val="002060"/>
                </a:solidFill>
                <a:latin typeface="Times New Roman" panose="02020603050405020304" pitchFamily="18" charset="0"/>
                <a:ea typeface="Open Sans" panose="020B0606030504020204" pitchFamily="34" charset="0"/>
                <a:cs typeface="Times New Roman" panose="02020603050405020304" pitchFamily="18" charset="0"/>
              </a:rPr>
              <a:t>Бірге жазылатын сөздер</a:t>
            </a:r>
            <a:endParaRPr lang="en-US" sz="2800" b="1" dirty="0">
              <a:solidFill>
                <a:srgbClr val="002060"/>
              </a:solidFill>
              <a:latin typeface="Times New Roman" panose="02020603050405020304" pitchFamily="18" charset="0"/>
              <a:ea typeface="Open Sans" panose="020B0606030504020204" pitchFamily="34" charset="0"/>
              <a:cs typeface="Times New Roman" panose="02020603050405020304" pitchFamily="18" charset="0"/>
            </a:endParaRPr>
          </a:p>
        </p:txBody>
      </p:sp>
      <p:cxnSp>
        <p:nvCxnSpPr>
          <p:cNvPr id="39" name="Прямая со стрелкой 38"/>
          <p:cNvCxnSpPr>
            <a:endCxn id="27" idx="4"/>
          </p:cNvCxnSpPr>
          <p:nvPr/>
        </p:nvCxnSpPr>
        <p:spPr>
          <a:xfrm flipH="1" flipV="1">
            <a:off x="4788090" y="2222972"/>
            <a:ext cx="12079" cy="592040"/>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endCxn id="23" idx="7"/>
          </p:cNvCxnSpPr>
          <p:nvPr/>
        </p:nvCxnSpPr>
        <p:spPr>
          <a:xfrm flipH="1">
            <a:off x="3400109" y="3401458"/>
            <a:ext cx="1015887" cy="223629"/>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flipV="1">
            <a:off x="3143844" y="2497326"/>
            <a:ext cx="1217225" cy="506566"/>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5249094" y="3359178"/>
            <a:ext cx="32033" cy="282779"/>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flipV="1">
            <a:off x="5890564" y="2387963"/>
            <a:ext cx="1238484" cy="617909"/>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6889854" y="3412975"/>
            <a:ext cx="1231416" cy="457964"/>
          </a:xfrm>
          <a:prstGeom prst="straightConnector1">
            <a:avLst/>
          </a:prstGeom>
          <a:ln w="38100">
            <a:solidFill>
              <a:srgbClr val="F9D1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08266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188207" y="703557"/>
            <a:ext cx="9825038" cy="430887"/>
          </a:xfrm>
          <a:prstGeom prst="rect">
            <a:avLst/>
          </a:prstGeom>
        </p:spPr>
        <p:txBody>
          <a:bodyPr wrap="square">
            <a:spAutoFit/>
          </a:bodyPr>
          <a:lstStyle/>
          <a:p>
            <a:pPr>
              <a:spcAft>
                <a:spcPts val="0"/>
              </a:spcAft>
            </a:pPr>
            <a:r>
              <a:rPr lang="kk-KZ" sz="2200" b="1" dirty="0">
                <a:solidFill>
                  <a:srgbClr val="C00000"/>
                </a:solidFill>
                <a:latin typeface="Times New Roman" panose="02020603050405020304" pitchFamily="18" charset="0"/>
                <a:ea typeface="Times New Roman" panose="02020603050405020304" pitchFamily="18" charset="0"/>
              </a:rPr>
              <a:t>4-тапсырма. Берілген сөздерді ережеге сүйене отырып, сәйкестендір.</a:t>
            </a:r>
            <a:endParaRPr lang="ru-RU" sz="22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194821254"/>
              </p:ext>
            </p:extLst>
          </p:nvPr>
        </p:nvGraphicFramePr>
        <p:xfrm>
          <a:off x="1947861" y="1483090"/>
          <a:ext cx="4452939" cy="4262245"/>
        </p:xfrm>
        <a:graphic>
          <a:graphicData uri="http://schemas.openxmlformats.org/drawingml/2006/table">
            <a:tbl>
              <a:tblPr firstRow="1" firstCol="1" bandRow="1">
                <a:tableStyleId>{2D5ABB26-0587-4C30-8999-92F81FD0307C}</a:tableStyleId>
              </a:tblPr>
              <a:tblGrid>
                <a:gridCol w="4452939"/>
              </a:tblGrid>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Кіріккен сөздер</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Белгісіздік есімдігі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Термин сөздер</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Аң-құс, жан-жануар атаулары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7785">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Мамандық, кәсіп, қызмет иелерінің аттары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Жер-су атаулары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335621046"/>
              </p:ext>
            </p:extLst>
          </p:nvPr>
        </p:nvGraphicFramePr>
        <p:xfrm>
          <a:off x="7117154" y="1497157"/>
          <a:ext cx="3614737" cy="4262244"/>
        </p:xfrm>
        <a:graphic>
          <a:graphicData uri="http://schemas.openxmlformats.org/drawingml/2006/table">
            <a:tbl>
              <a:tblPr firstRow="1" firstCol="1" bandRow="1">
                <a:tableStyleId>{2D5ABB26-0587-4C30-8999-92F81FD0307C}</a:tableStyleId>
              </a:tblPr>
              <a:tblGrid>
                <a:gridCol w="3614737"/>
              </a:tblGrid>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Бірқазан</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Теміржолшы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Оқжетпес</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Бүгін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Ешкім</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Сүтқоректілер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24975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2137045" y="654905"/>
            <a:ext cx="5967839" cy="430887"/>
          </a:xfrm>
          <a:prstGeom prst="rect">
            <a:avLst/>
          </a:prstGeom>
        </p:spPr>
        <p:txBody>
          <a:bodyPr wrap="square">
            <a:spAutoFit/>
          </a:bodyPr>
          <a:lstStyle/>
          <a:p>
            <a:pPr>
              <a:spcAft>
                <a:spcPts val="0"/>
              </a:spcAft>
            </a:pPr>
            <a:r>
              <a:rPr lang="kk-KZ" sz="2200" b="1" dirty="0" smtClean="0">
                <a:solidFill>
                  <a:srgbClr val="C00000"/>
                </a:solidFill>
                <a:latin typeface="Times New Roman" panose="02020603050405020304" pitchFamily="18" charset="0"/>
                <a:ea typeface="Times New Roman" panose="02020603050405020304" pitchFamily="18" charset="0"/>
              </a:rPr>
              <a:t>Өзіңді тексер!</a:t>
            </a:r>
            <a:endParaRPr lang="ru-RU" sz="22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3571964545"/>
              </p:ext>
            </p:extLst>
          </p:nvPr>
        </p:nvGraphicFramePr>
        <p:xfrm>
          <a:off x="1033461" y="1595631"/>
          <a:ext cx="4452939" cy="4262245"/>
        </p:xfrm>
        <a:graphic>
          <a:graphicData uri="http://schemas.openxmlformats.org/drawingml/2006/table">
            <a:tbl>
              <a:tblPr firstRow="1" firstCol="1" bandRow="1">
                <a:tableStyleId>{2D5ABB26-0587-4C30-8999-92F81FD0307C}</a:tableStyleId>
              </a:tblPr>
              <a:tblGrid>
                <a:gridCol w="4452939"/>
              </a:tblGrid>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Кіріккен сөздер</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Белгісіздік есімдігі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Термин сөздер</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Аң-құс, жан-жануар атаулары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7785">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Мамандық, кәсіп, қызмет иелерінің аттары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892">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Жер-су атаулары</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236315937"/>
              </p:ext>
            </p:extLst>
          </p:nvPr>
        </p:nvGraphicFramePr>
        <p:xfrm>
          <a:off x="7243763" y="1595631"/>
          <a:ext cx="3614737" cy="4262244"/>
        </p:xfrm>
        <a:graphic>
          <a:graphicData uri="http://schemas.openxmlformats.org/drawingml/2006/table">
            <a:tbl>
              <a:tblPr firstRow="1" firstCol="1" bandRow="1">
                <a:tableStyleId>{2D5ABB26-0587-4C30-8999-92F81FD0307C}</a:tableStyleId>
              </a:tblPr>
              <a:tblGrid>
                <a:gridCol w="3614737"/>
              </a:tblGrid>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Бірқазан</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Теміржолшы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Оқжетпес</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Бүгін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Ешкім</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374">
                <a:tc>
                  <a:txBody>
                    <a:bodyPr/>
                    <a:lstStyle/>
                    <a:p>
                      <a:pP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Сүтқоректілер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Прямая со стрелкой 4"/>
          <p:cNvCxnSpPr/>
          <p:nvPr/>
        </p:nvCxnSpPr>
        <p:spPr>
          <a:xfrm>
            <a:off x="5488781" y="1801503"/>
            <a:ext cx="1754982" cy="22245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486400" y="2564393"/>
            <a:ext cx="1754982" cy="22245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486400" y="3295242"/>
            <a:ext cx="1754982" cy="22245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5486400" y="2564393"/>
            <a:ext cx="1754982" cy="1875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486400" y="1833544"/>
            <a:ext cx="1754982" cy="3800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989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Прямоугольник 4"/>
          <p:cNvSpPr/>
          <p:nvPr/>
        </p:nvSpPr>
        <p:spPr>
          <a:xfrm>
            <a:off x="1017160" y="604934"/>
            <a:ext cx="10652079" cy="769441"/>
          </a:xfrm>
          <a:prstGeom prst="rect">
            <a:avLst/>
          </a:prstGeom>
        </p:spPr>
        <p:txBody>
          <a:bodyPr wrap="square">
            <a:spAutoFit/>
          </a:bodyPr>
          <a:lstStyle/>
          <a:p>
            <a:pPr>
              <a:spcAft>
                <a:spcPts val="0"/>
              </a:spcAft>
            </a:pPr>
            <a:r>
              <a:rPr lang="kk-KZ" sz="2200" b="1" dirty="0">
                <a:solidFill>
                  <a:srgbClr val="C00000"/>
                </a:solidFill>
                <a:latin typeface="Times New Roman" panose="02020603050405020304" pitchFamily="18" charset="0"/>
                <a:ea typeface="Times New Roman" panose="02020603050405020304" pitchFamily="18" charset="0"/>
              </a:rPr>
              <a:t>5-тапсырма.</a:t>
            </a:r>
            <a:endParaRPr lang="ru-RU" sz="2200" b="1" dirty="0">
              <a:solidFill>
                <a:srgbClr val="C00000"/>
              </a:solidFill>
              <a:latin typeface="Times New Roman" panose="02020603050405020304" pitchFamily="18" charset="0"/>
              <a:ea typeface="Times New Roman" panose="02020603050405020304" pitchFamily="18" charset="0"/>
            </a:endParaRPr>
          </a:p>
          <a:p>
            <a:pPr>
              <a:spcAft>
                <a:spcPts val="0"/>
              </a:spcAft>
            </a:pPr>
            <a:r>
              <a:rPr lang="kk-KZ" sz="2200" b="1" dirty="0">
                <a:solidFill>
                  <a:srgbClr val="C00000"/>
                </a:solidFill>
                <a:latin typeface="Times New Roman" panose="02020603050405020304" pitchFamily="18" charset="0"/>
                <a:ea typeface="Times New Roman" panose="02020603050405020304" pitchFamily="18" charset="0"/>
              </a:rPr>
              <a:t>«Кім жылдам?» Бірге немесе бөлек жазылатын сөздерді тауып, кестені толтыр.</a:t>
            </a:r>
            <a:endParaRPr lang="ru-RU" sz="2200" b="1"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453703924"/>
              </p:ext>
            </p:extLst>
          </p:nvPr>
        </p:nvGraphicFramePr>
        <p:xfrm>
          <a:off x="1450058" y="1634875"/>
          <a:ext cx="8502555" cy="731520"/>
        </p:xfrm>
        <a:graphic>
          <a:graphicData uri="http://schemas.openxmlformats.org/drawingml/2006/table">
            <a:tbl>
              <a:tblPr firstRow="1" firstCol="1" bandRow="1">
                <a:tableStyleId>{2D5ABB26-0587-4C30-8999-92F81FD0307C}</a:tableStyleId>
              </a:tblPr>
              <a:tblGrid>
                <a:gridCol w="4250539"/>
                <a:gridCol w="4252016"/>
              </a:tblGrid>
              <a:tr h="0">
                <a:tc>
                  <a:txBody>
                    <a:bodyPr/>
                    <a:lstStyle/>
                    <a:p>
                      <a:r>
                        <a:rPr lang="kk-KZ" sz="2400" b="1" dirty="0">
                          <a:solidFill>
                            <a:srgbClr val="002060"/>
                          </a:solidFill>
                          <a:effectLst/>
                          <a:latin typeface="Times New Roman" panose="02020603050405020304" pitchFamily="18" charset="0"/>
                          <a:cs typeface="Times New Roman" panose="02020603050405020304" pitchFamily="18" charset="0"/>
                        </a:rPr>
                        <a:t>Бірге жазылатын сөздер</a:t>
                      </a:r>
                      <a:endParaRPr lang="ru-RU"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400" b="1" dirty="0">
                          <a:solidFill>
                            <a:srgbClr val="002060"/>
                          </a:solidFill>
                          <a:effectLst/>
                          <a:latin typeface="Times New Roman" panose="02020603050405020304" pitchFamily="18" charset="0"/>
                          <a:cs typeface="Times New Roman" panose="02020603050405020304" pitchFamily="18" charset="0"/>
                        </a:rPr>
                        <a:t>Бөлек жазылатын сөздер </a:t>
                      </a:r>
                      <a:endParaRPr lang="ru-RU"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kk-KZ" sz="2400" dirty="0" smtClean="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400" dirty="0">
                          <a:effectLst/>
                        </a:rPr>
                        <a:t> </a:t>
                      </a:r>
                      <a:endParaRPr lang="kk-KZ" sz="2400" dirty="0" smtClean="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Овал 6"/>
          <p:cNvSpPr/>
          <p:nvPr/>
        </p:nvSpPr>
        <p:spPr>
          <a:xfrm>
            <a:off x="975814" y="2677711"/>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қала </a:t>
            </a:r>
            <a:endParaRPr lang="ru-RU" dirty="0"/>
          </a:p>
        </p:txBody>
      </p:sp>
      <p:sp>
        <p:nvSpPr>
          <p:cNvPr id="9" name="Овал 8"/>
          <p:cNvSpPr/>
          <p:nvPr/>
        </p:nvSpPr>
        <p:spPr>
          <a:xfrm>
            <a:off x="2866599" y="2804788"/>
            <a:ext cx="1554138" cy="89149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Жез</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0" name="Овал 9"/>
          <p:cNvSpPr/>
          <p:nvPr/>
        </p:nvSpPr>
        <p:spPr>
          <a:xfrm>
            <a:off x="975814" y="4676437"/>
            <a:ext cx="1531961" cy="945258"/>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қызыл</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1" name="Овал 10"/>
          <p:cNvSpPr/>
          <p:nvPr/>
        </p:nvSpPr>
        <p:spPr>
          <a:xfrm>
            <a:off x="2680386" y="4933039"/>
            <a:ext cx="1468820" cy="785373"/>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гүні</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2" name="Овал 11"/>
          <p:cNvSpPr/>
          <p:nvPr/>
        </p:nvSpPr>
        <p:spPr>
          <a:xfrm>
            <a:off x="4731503" y="2695316"/>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жазды</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3" name="Овал 12"/>
          <p:cNvSpPr/>
          <p:nvPr/>
        </p:nvSpPr>
        <p:spPr>
          <a:xfrm>
            <a:off x="5869960" y="3513018"/>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шығыс</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4" name="Овал 13"/>
          <p:cNvSpPr/>
          <p:nvPr/>
        </p:nvSpPr>
        <p:spPr>
          <a:xfrm>
            <a:off x="2504645" y="3952889"/>
            <a:ext cx="1381273" cy="723548"/>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еш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5" name="Овал 14"/>
          <p:cNvSpPr/>
          <p:nvPr/>
        </p:nvSpPr>
        <p:spPr>
          <a:xfrm>
            <a:off x="6719815" y="2629009"/>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қой</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6" name="Овал 15"/>
          <p:cNvSpPr/>
          <p:nvPr/>
        </p:nvSpPr>
        <p:spPr>
          <a:xfrm>
            <a:off x="4428698" y="5003003"/>
            <a:ext cx="1298242" cy="618692"/>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ал</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7" name="Овал 16"/>
          <p:cNvSpPr/>
          <p:nvPr/>
        </p:nvSpPr>
        <p:spPr>
          <a:xfrm>
            <a:off x="4255825" y="3968282"/>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қора</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8" name="Овал 17"/>
          <p:cNvSpPr/>
          <p:nvPr/>
        </p:nvSpPr>
        <p:spPr>
          <a:xfrm>
            <a:off x="7923380" y="3420737"/>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шақты</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19" name="Овал 18"/>
          <p:cNvSpPr/>
          <p:nvPr/>
        </p:nvSpPr>
        <p:spPr>
          <a:xfrm>
            <a:off x="6384303" y="4465612"/>
            <a:ext cx="1890210"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smtClean="0">
                <a:latin typeface="Times New Roman" panose="02020603050405020304" pitchFamily="18" charset="0"/>
                <a:cs typeface="Times New Roman" panose="02020603050405020304" pitchFamily="18" charset="0"/>
              </a:rPr>
              <a:t>мұз</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0" name="Овал 19"/>
          <p:cNvSpPr/>
          <p:nvPr/>
        </p:nvSpPr>
        <p:spPr>
          <a:xfrm>
            <a:off x="791570" y="3714127"/>
            <a:ext cx="1398897" cy="751485"/>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бір</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1" name="Овал 20"/>
          <p:cNvSpPr/>
          <p:nvPr/>
        </p:nvSpPr>
        <p:spPr>
          <a:xfrm>
            <a:off x="5701336" y="5373505"/>
            <a:ext cx="1415810" cy="69849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қашан</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2" name="Овал 21"/>
          <p:cNvSpPr/>
          <p:nvPr/>
        </p:nvSpPr>
        <p:spPr>
          <a:xfrm>
            <a:off x="8959748" y="2649836"/>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қазан</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3" name="Овал 22"/>
          <p:cNvSpPr/>
          <p:nvPr/>
        </p:nvSpPr>
        <p:spPr>
          <a:xfrm>
            <a:off x="8577910" y="4399838"/>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отыз</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4" name="Овал 23"/>
          <p:cNvSpPr/>
          <p:nvPr/>
        </p:nvSpPr>
        <p:spPr>
          <a:xfrm>
            <a:off x="7781791" y="5288085"/>
            <a:ext cx="1592237" cy="78391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тану</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
        <p:nvSpPr>
          <p:cNvPr id="25" name="Овал 24"/>
          <p:cNvSpPr/>
          <p:nvPr/>
        </p:nvSpPr>
        <p:spPr>
          <a:xfrm>
            <a:off x="9862780" y="3628937"/>
            <a:ext cx="1569493" cy="91440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t> </a:t>
            </a:r>
            <a:r>
              <a:rPr lang="kk-KZ" dirty="0">
                <a:latin typeface="Times New Roman" panose="02020603050405020304" pitchFamily="18" charset="0"/>
                <a:cs typeface="Times New Roman" panose="02020603050405020304" pitchFamily="18" charset="0"/>
              </a:rPr>
              <a:t>қазған</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xmlns="" val="3357303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3728202634"/>
              </p:ext>
            </p:extLst>
          </p:nvPr>
        </p:nvGraphicFramePr>
        <p:xfrm>
          <a:off x="1501254" y="1336837"/>
          <a:ext cx="9335068" cy="4299687"/>
        </p:xfrm>
        <a:graphic>
          <a:graphicData uri="http://schemas.openxmlformats.org/drawingml/2006/table">
            <a:tbl>
              <a:tblPr firstRow="1" firstCol="1" bandRow="1">
                <a:tableStyleId>{2D5ABB26-0587-4C30-8999-92F81FD0307C}</a:tableStyleId>
              </a:tblPr>
              <a:tblGrid>
                <a:gridCol w="4214321"/>
                <a:gridCol w="5120747"/>
              </a:tblGrid>
              <a:tr h="614241">
                <a:tc>
                  <a:txBody>
                    <a:bodyPr/>
                    <a:lstStyle/>
                    <a:p>
                      <a:pPr algn="ctr"/>
                      <a:r>
                        <a:rPr lang="kk-KZ" sz="2200" b="1" dirty="0">
                          <a:solidFill>
                            <a:srgbClr val="C00000"/>
                          </a:solidFill>
                          <a:effectLst/>
                          <a:latin typeface="Times New Roman" panose="02020603050405020304" pitchFamily="18" charset="0"/>
                          <a:cs typeface="Times New Roman" panose="02020603050405020304" pitchFamily="18" charset="0"/>
                        </a:rPr>
                        <a:t>Бірге жазылатын сөздер</a:t>
                      </a:r>
                      <a:endParaRPr lang="ru-RU"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a:solidFill>
                            <a:srgbClr val="C00000"/>
                          </a:solidFill>
                          <a:effectLst/>
                          <a:latin typeface="Times New Roman" panose="02020603050405020304" pitchFamily="18" charset="0"/>
                          <a:cs typeface="Times New Roman" panose="02020603050405020304" pitchFamily="18" charset="0"/>
                        </a:rPr>
                        <a:t>Бөлек жазылатын сөздер </a:t>
                      </a:r>
                      <a:endParaRPr lang="ru-RU"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Жезқазған</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smtClean="0">
                          <a:solidFill>
                            <a:srgbClr val="002060"/>
                          </a:solidFill>
                          <a:effectLst/>
                          <a:latin typeface="Times New Roman" panose="02020603050405020304" pitchFamily="18" charset="0"/>
                          <a:ea typeface="+mn-ea"/>
                          <a:cs typeface="Times New Roman" panose="02020603050405020304" pitchFamily="18" charset="0"/>
                        </a:rPr>
                        <a:t>қала</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бірқазан</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smtClean="0">
                          <a:solidFill>
                            <a:srgbClr val="002060"/>
                          </a:solidFill>
                          <a:effectLst/>
                          <a:latin typeface="Times New Roman" panose="02020603050405020304" pitchFamily="18" charset="0"/>
                          <a:cs typeface="Times New Roman" panose="02020603050405020304" pitchFamily="18" charset="0"/>
                        </a:rPr>
                        <a:t>мұз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алқызыл</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қой</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a:solidFill>
                            <a:srgbClr val="002060"/>
                          </a:solidFill>
                          <a:effectLst/>
                          <a:latin typeface="Times New Roman" panose="02020603050405020304" pitchFamily="18" charset="0"/>
                          <a:cs typeface="Times New Roman" panose="02020603050405020304" pitchFamily="18" charset="0"/>
                        </a:rPr>
                        <a:t>жаздыгүні</a:t>
                      </a:r>
                      <a:endParaRPr lang="ru-RU" sz="22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қора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a:solidFill>
                            <a:srgbClr val="002060"/>
                          </a:solidFill>
                          <a:effectLst/>
                          <a:latin typeface="Times New Roman" panose="02020603050405020304" pitchFamily="18" charset="0"/>
                          <a:cs typeface="Times New Roman" panose="02020603050405020304" pitchFamily="18" charset="0"/>
                        </a:rPr>
                        <a:t>ешбір</a:t>
                      </a:r>
                      <a:endParaRPr lang="ru-RU" sz="22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қашан</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41">
                <a:tc>
                  <a:txBody>
                    <a:bodyPr/>
                    <a:lstStyle/>
                    <a:p>
                      <a:pPr algn="ctr"/>
                      <a:r>
                        <a:rPr lang="kk-KZ" sz="2200" b="1" dirty="0">
                          <a:solidFill>
                            <a:srgbClr val="002060"/>
                          </a:solidFill>
                          <a:effectLst/>
                          <a:latin typeface="Times New Roman" panose="02020603050405020304" pitchFamily="18" charset="0"/>
                          <a:cs typeface="Times New Roman" panose="02020603050405020304" pitchFamily="18" charset="0"/>
                        </a:rPr>
                        <a:t>шығыстану</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k-KZ" sz="2200" b="1" dirty="0">
                          <a:solidFill>
                            <a:srgbClr val="002060"/>
                          </a:solidFill>
                          <a:effectLst/>
                          <a:latin typeface="Times New Roman" panose="02020603050405020304" pitchFamily="18" charset="0"/>
                          <a:cs typeface="Times New Roman" panose="02020603050405020304" pitchFamily="18" charset="0"/>
                        </a:rPr>
                        <a:t>отыз  </a:t>
                      </a:r>
                      <a:endParaRPr lang="ru-RU"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3603009" y="549654"/>
            <a:ext cx="3862316" cy="461665"/>
          </a:xfrm>
          <a:prstGeom prst="rect">
            <a:avLst/>
          </a:prstGeom>
        </p:spPr>
        <p:txBody>
          <a:bodyPr wrap="square">
            <a:spAutoFit/>
          </a:bodyPr>
          <a:lstStyle/>
          <a:p>
            <a:pPr algn="ctr">
              <a:spcAft>
                <a:spcPts val="0"/>
              </a:spcAft>
            </a:pPr>
            <a:r>
              <a:rPr lang="kk-KZ" sz="2400" b="1" dirty="0" smtClean="0">
                <a:solidFill>
                  <a:srgbClr val="C00000"/>
                </a:solidFill>
                <a:latin typeface="Times New Roman" panose="02020603050405020304" pitchFamily="18" charset="0"/>
                <a:ea typeface="Times New Roman" panose="02020603050405020304" pitchFamily="18" charset="0"/>
              </a:rPr>
              <a:t>Өзіңді тексер!</a:t>
            </a:r>
            <a:endParaRPr lang="ru-RU"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22329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314734" y="1053379"/>
            <a:ext cx="9207690" cy="3139321"/>
          </a:xfrm>
          <a:prstGeom prst="rect">
            <a:avLst/>
          </a:prstGeom>
        </p:spPr>
        <p:txBody>
          <a:bodyPr wrap="square">
            <a:spAutoFit/>
          </a:bodyPr>
          <a:lstStyle/>
          <a:p>
            <a:pPr algn="ctr" fontAlgn="base">
              <a:spcAft>
                <a:spcPts val="0"/>
              </a:spcAft>
            </a:pPr>
            <a:r>
              <a:rPr lang="kk-KZ" sz="2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Бүгінгі сабақта:</a:t>
            </a:r>
          </a:p>
          <a:p>
            <a:pPr algn="ctr" fontAlgn="base">
              <a:spcAft>
                <a:spcPts val="0"/>
              </a:spcAft>
            </a:pPr>
            <a:endParaRPr lang="kk-KZ"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spcAft>
                <a:spcPts val="0"/>
              </a:spcAft>
            </a:pPr>
            <a:endParaRPr lang="kk-KZ" sz="2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kk-KZ" sz="2200" b="1" dirty="0" smtClean="0">
                <a:solidFill>
                  <a:srgbClr val="002060"/>
                </a:solidFill>
                <a:latin typeface="Times New Roman" panose="02020603050405020304" pitchFamily="18" charset="0"/>
                <a:cs typeface="Times New Roman" panose="02020603050405020304" pitchFamily="18" charset="0"/>
              </a:rPr>
              <a:t>-мәтіннің </a:t>
            </a:r>
            <a:r>
              <a:rPr lang="kk-KZ" sz="2200" b="1" dirty="0">
                <a:solidFill>
                  <a:srgbClr val="002060"/>
                </a:solidFill>
                <a:latin typeface="Times New Roman" panose="02020603050405020304" pitchFamily="18" charset="0"/>
                <a:cs typeface="Times New Roman" panose="02020603050405020304" pitchFamily="18" charset="0"/>
              </a:rPr>
              <a:t>құрылымын </a:t>
            </a:r>
            <a:r>
              <a:rPr lang="kk-KZ" sz="2200" b="1" dirty="0" smtClean="0">
                <a:solidFill>
                  <a:srgbClr val="002060"/>
                </a:solidFill>
                <a:latin typeface="Times New Roman" panose="02020603050405020304" pitchFamily="18" charset="0"/>
                <a:cs typeface="Times New Roman" panose="02020603050405020304" pitchFamily="18" charset="0"/>
              </a:rPr>
              <a:t>ажырата алдым;</a:t>
            </a:r>
            <a:endParaRPr lang="ru-RU" sz="22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200" b="1" dirty="0">
                <a:solidFill>
                  <a:srgbClr val="002060"/>
                </a:solidFill>
                <a:latin typeface="Times New Roman" panose="02020603050405020304" pitchFamily="18" charset="0"/>
                <a:cs typeface="Times New Roman" panose="02020603050405020304" pitchFamily="18" charset="0"/>
              </a:rPr>
              <a:t>-жетекші сұрақтарға </a:t>
            </a:r>
            <a:r>
              <a:rPr lang="kk-KZ" sz="2200" b="1" dirty="0" smtClean="0">
                <a:solidFill>
                  <a:srgbClr val="002060"/>
                </a:solidFill>
                <a:latin typeface="Times New Roman" panose="02020603050405020304" pitchFamily="18" charset="0"/>
                <a:cs typeface="Times New Roman" panose="02020603050405020304" pitchFamily="18" charset="0"/>
              </a:rPr>
              <a:t> </a:t>
            </a:r>
            <a:r>
              <a:rPr lang="kk-KZ" sz="2200" b="1" dirty="0">
                <a:solidFill>
                  <a:srgbClr val="002060"/>
                </a:solidFill>
                <a:latin typeface="Times New Roman" panose="02020603050405020304" pitchFamily="18" charset="0"/>
                <a:cs typeface="Times New Roman" panose="02020603050405020304" pitchFamily="18" charset="0"/>
              </a:rPr>
              <a:t>жауап </a:t>
            </a:r>
            <a:r>
              <a:rPr lang="kk-KZ" sz="2200" b="1" dirty="0" smtClean="0">
                <a:solidFill>
                  <a:srgbClr val="002060"/>
                </a:solidFill>
                <a:latin typeface="Times New Roman" panose="02020603050405020304" pitchFamily="18" charset="0"/>
                <a:cs typeface="Times New Roman" panose="02020603050405020304" pitchFamily="18" charset="0"/>
              </a:rPr>
              <a:t>бердім;  </a:t>
            </a:r>
            <a:endParaRPr lang="ru-RU" sz="22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200" b="1" dirty="0" smtClean="0">
                <a:solidFill>
                  <a:srgbClr val="002060"/>
                </a:solidFill>
                <a:latin typeface="Times New Roman" panose="02020603050405020304" pitchFamily="18" charset="0"/>
                <a:cs typeface="Times New Roman" panose="02020603050405020304" pitchFamily="18" charset="0"/>
              </a:rPr>
              <a:t>-негізгі </a:t>
            </a:r>
            <a:r>
              <a:rPr lang="kk-KZ" sz="2200" b="1" dirty="0">
                <a:solidFill>
                  <a:srgbClr val="002060"/>
                </a:solidFill>
                <a:latin typeface="Times New Roman" panose="02020603050405020304" pitchFamily="18" charset="0"/>
                <a:cs typeface="Times New Roman" panose="02020603050405020304" pitchFamily="18" charset="0"/>
              </a:rPr>
              <a:t>ойды </a:t>
            </a:r>
            <a:r>
              <a:rPr lang="kk-KZ" sz="2200" b="1" dirty="0" smtClean="0">
                <a:solidFill>
                  <a:srgbClr val="002060"/>
                </a:solidFill>
                <a:latin typeface="Times New Roman" panose="02020603050405020304" pitchFamily="18" charset="0"/>
                <a:cs typeface="Times New Roman" panose="02020603050405020304" pitchFamily="18" charset="0"/>
              </a:rPr>
              <a:t>анықтадым; </a:t>
            </a:r>
            <a:endParaRPr lang="ru-RU" sz="22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200" b="1" dirty="0" smtClean="0">
                <a:solidFill>
                  <a:srgbClr val="002060"/>
                </a:solidFill>
                <a:latin typeface="Times New Roman" panose="02020603050405020304" pitchFamily="18" charset="0"/>
                <a:cs typeface="Times New Roman" panose="02020603050405020304" pitchFamily="18" charset="0"/>
              </a:rPr>
              <a:t>-сөздерді </a:t>
            </a:r>
            <a:r>
              <a:rPr lang="kk-KZ" sz="2200" b="1" dirty="0">
                <a:solidFill>
                  <a:srgbClr val="002060"/>
                </a:solidFill>
                <a:latin typeface="Times New Roman" panose="02020603050405020304" pitchFamily="18" charset="0"/>
                <a:cs typeface="Times New Roman" panose="02020603050405020304" pitchFamily="18" charset="0"/>
              </a:rPr>
              <a:t>орфографиялық нормаға сай </a:t>
            </a:r>
            <a:r>
              <a:rPr lang="kk-KZ" sz="2200" b="1" dirty="0" smtClean="0">
                <a:solidFill>
                  <a:srgbClr val="002060"/>
                </a:solidFill>
                <a:latin typeface="Times New Roman" panose="02020603050405020304" pitchFamily="18" charset="0"/>
                <a:cs typeface="Times New Roman" panose="02020603050405020304" pitchFamily="18" charset="0"/>
              </a:rPr>
              <a:t>жаздым.</a:t>
            </a:r>
            <a:endParaRPr lang="ru-RU" sz="22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ᐈ Слайлик фото, фотография смайлик | скачать на Depositphot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4053" y="4739409"/>
            <a:ext cx="1321617" cy="870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2185260" y="2085882"/>
            <a:ext cx="8198603" cy="1014380"/>
          </a:xfrm>
          <a:prstGeom prst="rect">
            <a:avLst/>
          </a:prstGeom>
        </p:spPr>
        <p:txBody>
          <a:bodyPr wrap="square">
            <a:spAutoFit/>
          </a:bodyPr>
          <a:lstStyle/>
          <a:p>
            <a:pPr algn="ctr">
              <a:lnSpc>
                <a:spcPct val="107000"/>
              </a:lnSpc>
              <a:spcAft>
                <a:spcPts val="0"/>
              </a:spcAft>
            </a:pPr>
            <a:r>
              <a:rPr lang="kk-KZ" sz="2800" b="1" dirty="0">
                <a:solidFill>
                  <a:srgbClr val="002060"/>
                </a:solidFill>
                <a:latin typeface="Times New Roman" panose="02020603050405020304" pitchFamily="18" charset="0"/>
                <a:cs typeface="Times New Roman" panose="02020603050405020304" pitchFamily="18" charset="0"/>
              </a:rPr>
              <a:t>«Бурабай – аңыз ұялаған өлке» тақырыбында зерттеу жұмысын </a:t>
            </a:r>
            <a:r>
              <a:rPr lang="kk-KZ" sz="2800" b="1" dirty="0" smtClean="0">
                <a:solidFill>
                  <a:srgbClr val="002060"/>
                </a:solidFill>
                <a:latin typeface="Times New Roman" panose="02020603050405020304" pitchFamily="18" charset="0"/>
                <a:cs typeface="Times New Roman" panose="02020603050405020304" pitchFamily="18" charset="0"/>
              </a:rPr>
              <a:t>жасаңыз.</a:t>
            </a:r>
            <a:endParaRPr lang="ru-RU"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986668" y="1023815"/>
            <a:ext cx="3619645" cy="523220"/>
          </a:xfrm>
          <a:prstGeom prst="rect">
            <a:avLst/>
          </a:prstGeom>
        </p:spPr>
        <p:txBody>
          <a:bodyPr wrap="none">
            <a:spAutoFit/>
          </a:bodyPr>
          <a:lstStyle/>
          <a:p>
            <a:pPr algn="ctr"/>
            <a:r>
              <a:rPr lang="kk-KZ" sz="2800" b="1" dirty="0">
                <a:solidFill>
                  <a:srgbClr val="C00000"/>
                </a:solidFill>
                <a:latin typeface="Times New Roman" panose="02020603050405020304" pitchFamily="18" charset="0"/>
                <a:ea typeface="Calibri" panose="020F0502020204030204" pitchFamily="34" charset="0"/>
              </a:rPr>
              <a:t>Қосымша </a:t>
            </a:r>
            <a:r>
              <a:rPr lang="kk-KZ" sz="2800" b="1" dirty="0" smtClean="0">
                <a:solidFill>
                  <a:srgbClr val="C00000"/>
                </a:solidFill>
                <a:latin typeface="Times New Roman" panose="02020603050405020304" pitchFamily="18" charset="0"/>
                <a:ea typeface="Calibri" panose="020F0502020204030204" pitchFamily="34" charset="0"/>
              </a:rPr>
              <a:t>тапсырма:</a:t>
            </a:r>
            <a:endParaRPr lang="ru-RU" sz="2800" b="1" dirty="0">
              <a:solidFill>
                <a:srgbClr val="C00000"/>
              </a:solidFill>
            </a:endParaRPr>
          </a:p>
        </p:txBody>
      </p:sp>
    </p:spTree>
    <p:extLst>
      <p:ext uri="{BB962C8B-B14F-4D97-AF65-F5344CB8AC3E}">
        <p14:creationId xmlns:p14="http://schemas.microsoft.com/office/powerpoint/2010/main" xmlns="" val="162939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888495"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мақсаттары:</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692323" y="2027662"/>
            <a:ext cx="8175009" cy="3108543"/>
          </a:xfrm>
          <a:prstGeom prst="rect">
            <a:avLst/>
          </a:prstGeom>
        </p:spPr>
        <p:txBody>
          <a:bodyPr wrap="square">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6.1.4.1 </a:t>
            </a:r>
            <a:r>
              <a:rPr lang="kk-KZ" sz="2800" b="1" dirty="0">
                <a:solidFill>
                  <a:srgbClr val="002060"/>
                </a:solidFill>
                <a:latin typeface="Times New Roman" panose="02020603050405020304" pitchFamily="18" charset="0"/>
                <a:cs typeface="Times New Roman" panose="02020603050405020304" pitchFamily="18" charset="0"/>
              </a:rPr>
              <a:t>– мәтіннің құрылымдық ерекшеліктеріне назар аудара отырып, жетекші сұрақтар арқылы негізгі ойды анықтау</a:t>
            </a:r>
            <a:r>
              <a:rPr lang="kk-KZ" sz="2800" b="1" dirty="0" smtClean="0">
                <a:solidFill>
                  <a:srgbClr val="002060"/>
                </a:solidFill>
                <a:latin typeface="Times New Roman" panose="02020603050405020304" pitchFamily="18" charset="0"/>
                <a:cs typeface="Times New Roman" panose="02020603050405020304" pitchFamily="18" charset="0"/>
              </a:rPr>
              <a:t>;</a:t>
            </a:r>
          </a:p>
          <a:p>
            <a:endParaRPr lang="ru-RU" sz="2800" b="1" dirty="0">
              <a:solidFill>
                <a:srgbClr val="002060"/>
              </a:solidFill>
              <a:latin typeface="Times New Roman" panose="02020603050405020304" pitchFamily="18" charset="0"/>
              <a:cs typeface="Times New Roman" panose="02020603050405020304" pitchFamily="18" charset="0"/>
            </a:endParaRPr>
          </a:p>
          <a:p>
            <a:r>
              <a:rPr lang="kk-KZ" sz="2800" b="1" dirty="0">
                <a:solidFill>
                  <a:srgbClr val="002060"/>
                </a:solidFill>
                <a:latin typeface="Times New Roman" panose="02020603050405020304" pitchFamily="18" charset="0"/>
                <a:cs typeface="Times New Roman" panose="02020603050405020304" pitchFamily="18" charset="0"/>
              </a:rPr>
              <a:t>6.4.1.1  – тақырып бойынша жеке сөздер, бірге жазылатын сөздерді орфографиялық нормаға сай </a:t>
            </a:r>
            <a:r>
              <a:rPr lang="kk-KZ" sz="2800" b="1" dirty="0" smtClean="0">
                <a:solidFill>
                  <a:srgbClr val="002060"/>
                </a:solidFill>
                <a:latin typeface="Times New Roman" panose="02020603050405020304" pitchFamily="18" charset="0"/>
                <a:cs typeface="Times New Roman" panose="02020603050405020304" pitchFamily="18" charset="0"/>
              </a:rPr>
              <a:t>жазу.</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25985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критерийлері:</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2162960" y="1656023"/>
            <a:ext cx="8175009" cy="2600199"/>
          </a:xfrm>
          <a:prstGeom prst="rect">
            <a:avLst/>
          </a:prstGeom>
        </p:spPr>
        <p:txBody>
          <a:bodyPr wrap="square">
            <a:spAutoFit/>
          </a:bodyPr>
          <a:lstStyle/>
          <a:p>
            <a:pPr>
              <a:lnSpc>
                <a:spcPct val="150000"/>
              </a:lnSpc>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мәтіннің құрылымын ажыратады;</a:t>
            </a:r>
            <a:endParaRPr lang="ru-RU"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800" b="1" dirty="0">
                <a:solidFill>
                  <a:srgbClr val="002060"/>
                </a:solidFill>
                <a:latin typeface="Times New Roman" panose="02020603050405020304" pitchFamily="18" charset="0"/>
                <a:cs typeface="Times New Roman" panose="02020603050405020304" pitchFamily="18" charset="0"/>
              </a:rPr>
              <a:t>-жетекші сұрақтарға дұрыс жауап береді;  </a:t>
            </a:r>
            <a:endParaRPr lang="ru-RU"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800" b="1" dirty="0">
                <a:solidFill>
                  <a:srgbClr val="002060"/>
                </a:solidFill>
                <a:latin typeface="Times New Roman" panose="02020603050405020304" pitchFamily="18" charset="0"/>
                <a:cs typeface="Times New Roman" panose="02020603050405020304" pitchFamily="18" charset="0"/>
              </a:rPr>
              <a:t>- негізгі ойды анықтайды; </a:t>
            </a:r>
            <a:endParaRPr lang="ru-RU"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800" b="1" dirty="0">
                <a:solidFill>
                  <a:srgbClr val="002060"/>
                </a:solidFill>
                <a:latin typeface="Times New Roman" panose="02020603050405020304" pitchFamily="18" charset="0"/>
                <a:cs typeface="Times New Roman" panose="02020603050405020304" pitchFamily="18" charset="0"/>
              </a:rPr>
              <a:t>- сөздерді орфографиялық нормаға сай жазады.</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Рисунок 3" descr="http://massaget.kz/userdata/uploads/u18/5175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980" y="941696"/>
            <a:ext cx="5308978" cy="4995080"/>
          </a:xfrm>
          <a:prstGeom prst="rect">
            <a:avLst/>
          </a:prstGeom>
          <a:ln>
            <a:noFill/>
          </a:ln>
          <a:effectLst>
            <a:outerShdw blurRad="190500" algn="tl" rotWithShape="0">
              <a:srgbClr val="000000">
                <a:alpha val="70000"/>
              </a:srgbClr>
            </a:outerShdw>
          </a:effectLst>
        </p:spPr>
      </p:pic>
      <p:pic>
        <p:nvPicPr>
          <p:cNvPr id="5" name="Рисунок 4" descr="https://e-burabay.kz/wp-content/uploads/2018/01/DSC006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69040" y="941696"/>
            <a:ext cx="5090614" cy="4995080"/>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1997123" y="401156"/>
            <a:ext cx="9057564" cy="553357"/>
          </a:xfrm>
          <a:prstGeom prst="rect">
            <a:avLst/>
          </a:prstGeom>
        </p:spPr>
        <p:txBody>
          <a:bodyPr wrap="square">
            <a:spAutoFit/>
          </a:bodyPr>
          <a:lstStyle/>
          <a:p>
            <a:pPr>
              <a:lnSpc>
                <a:spcPct val="107000"/>
              </a:lnSpc>
              <a:spcAft>
                <a:spcPts val="800"/>
              </a:spcAft>
            </a:pPr>
            <a:r>
              <a:rPr lang="kk-KZ"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Суреттегі </a:t>
            </a:r>
            <a:r>
              <a:rPr lang="kk-KZ"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табиғат көріністері сіздерге </a:t>
            </a:r>
            <a:r>
              <a:rPr lang="kk-KZ"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таныс па? </a:t>
            </a:r>
            <a:endPar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3018962434"/>
              </p:ext>
            </p:extLst>
          </p:nvPr>
        </p:nvGraphicFramePr>
        <p:xfrm>
          <a:off x="1269242" y="719666"/>
          <a:ext cx="971720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924335" y="2921461"/>
            <a:ext cx="941696" cy="923330"/>
          </a:xfrm>
          <a:prstGeom prst="rect">
            <a:avLst/>
          </a:prstGeom>
          <a:noFill/>
        </p:spPr>
        <p:txBody>
          <a:bodyPr wrap="square" lIns="91440" tIns="45720" rIns="91440" bIns="45720">
            <a:spAutoFit/>
          </a:bodyPr>
          <a:lstStyle/>
          <a:p>
            <a:pPr algn="ctr"/>
            <a:r>
              <a:rPr lang="kk-KZ"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Прямоугольник 6"/>
          <p:cNvSpPr/>
          <p:nvPr/>
        </p:nvSpPr>
        <p:spPr>
          <a:xfrm>
            <a:off x="1549021" y="1251255"/>
            <a:ext cx="941696" cy="923330"/>
          </a:xfrm>
          <a:prstGeom prst="rect">
            <a:avLst/>
          </a:prstGeom>
          <a:noFill/>
        </p:spPr>
        <p:txBody>
          <a:bodyPr wrap="square" lIns="91440" tIns="45720" rIns="91440" bIns="45720">
            <a:spAutoFit/>
          </a:bodyPr>
          <a:lstStyle/>
          <a:p>
            <a:pPr algn="ctr"/>
            <a:r>
              <a:rPr lang="kk-KZ"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Прямоугольник 7"/>
          <p:cNvSpPr/>
          <p:nvPr/>
        </p:nvSpPr>
        <p:spPr>
          <a:xfrm>
            <a:off x="1453487" y="4529897"/>
            <a:ext cx="941696" cy="923330"/>
          </a:xfrm>
          <a:prstGeom prst="rect">
            <a:avLst/>
          </a:prstGeom>
          <a:noFill/>
        </p:spPr>
        <p:txBody>
          <a:bodyPr wrap="square" lIns="91440" tIns="45720" rIns="91440" bIns="45720">
            <a:spAutoFit/>
          </a:bodyPr>
          <a:lstStyle/>
          <a:p>
            <a:pPr algn="ctr"/>
            <a:r>
              <a:rPr lang="kk-KZ"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2769397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818866" y="1000472"/>
            <a:ext cx="10590663" cy="5183983"/>
          </a:xfrm>
          <a:prstGeom prst="rect">
            <a:avLst/>
          </a:prstGeom>
        </p:spPr>
        <p:txBody>
          <a:bodyPr wrap="square">
            <a:spAutoFit/>
          </a:bodyPr>
          <a:lstStyle/>
          <a:p>
            <a:pPr>
              <a:spcAft>
                <a:spcPts val="800"/>
              </a:spcAft>
            </a:pPr>
            <a:r>
              <a:rPr lang="kk-KZ" sz="2000" dirty="0" smtClean="0">
                <a:latin typeface="Times New Roman" panose="02020603050405020304" pitchFamily="18" charset="0"/>
                <a:ea typeface="Times New Roman" panose="02020603050405020304" pitchFamily="18" charset="0"/>
              </a:rPr>
              <a:t>	</a:t>
            </a:r>
            <a:r>
              <a:rPr lang="kk-KZ" sz="2000" dirty="0" smtClean="0">
                <a:latin typeface="Times New Roman" panose="02020603050405020304" pitchFamily="18" charset="0"/>
                <a:ea typeface="Times New Roman" panose="02020603050405020304" pitchFamily="18" charset="0"/>
              </a:rPr>
              <a:t>   Бурабай </a:t>
            </a:r>
            <a:r>
              <a:rPr lang="kk-KZ" sz="2000" dirty="0">
                <a:latin typeface="Times New Roman" panose="02020603050405020304" pitchFamily="18" charset="0"/>
                <a:ea typeface="Times New Roman" panose="02020603050405020304" pitchFamily="18" charset="0"/>
              </a:rPr>
              <a:t>аңыздарының,  әңгі­мелерінің, ондағы жер атаула­рының бірсыпырасы Абылай хан есімімен байланысты. Қалмақтармен қырғын соғыстағы ерлігінен кейін, Көкшетауға сұлтан болып келуі де бір тарих.</a:t>
            </a:r>
            <a:endParaRPr lang="ru-RU" sz="2000" dirty="0">
              <a:latin typeface="Times New Roman" panose="02020603050405020304" pitchFamily="18" charset="0"/>
              <a:ea typeface="Times New Roman" panose="02020603050405020304" pitchFamily="18" charset="0"/>
            </a:endParaRPr>
          </a:p>
          <a:p>
            <a:pPr algn="just">
              <a:spcAft>
                <a:spcPts val="0"/>
              </a:spcAft>
            </a:pPr>
            <a:r>
              <a:rPr lang="kk-KZ" sz="2000" dirty="0">
                <a:latin typeface="Times New Roman" panose="02020603050405020304" pitchFamily="18" charset="0"/>
                <a:ea typeface="Times New Roman" panose="02020603050405020304" pitchFamily="18" charset="0"/>
              </a:rPr>
              <a:t>          Хан әскері Оқжетпестің ете­гіндегі отырған. Бұл табиғи қамалды Абылай жаудан қорғану үшін пайдаланды. Бұл жерді Абылай алаңы деп атаған. Таудың жоғарғы жағында шебер табиғаттың құді­ретімен құйылып түскендей арқалы тақты көреміз. Абылай ханның осы тасқа келіп демалуы дағдыға айналған екен. Бұл ғажап тас Хан тағы деп аталады. </a:t>
            </a:r>
            <a:endParaRPr lang="ru-RU" sz="2000" dirty="0">
              <a:latin typeface="Times New Roman" panose="02020603050405020304" pitchFamily="18" charset="0"/>
              <a:ea typeface="Times New Roman" panose="02020603050405020304" pitchFamily="18" charset="0"/>
            </a:endParaRPr>
          </a:p>
          <a:p>
            <a:pPr algn="just">
              <a:spcAft>
                <a:spcPts val="0"/>
              </a:spcAft>
            </a:pPr>
            <a:r>
              <a:rPr lang="kk-KZ" sz="2000" dirty="0">
                <a:latin typeface="Times New Roman" panose="02020603050405020304" pitchFamily="18" charset="0"/>
                <a:ea typeface="Times New Roman" panose="02020603050405020304" pitchFamily="18" charset="0"/>
              </a:rPr>
              <a:t>       </a:t>
            </a:r>
            <a:r>
              <a:rPr lang="kk-KZ" sz="2000" dirty="0" smtClean="0">
                <a:latin typeface="Times New Roman" panose="02020603050405020304" pitchFamily="18" charset="0"/>
                <a:ea typeface="Times New Roman" panose="02020603050405020304" pitchFamily="18" charset="0"/>
              </a:rPr>
              <a:t>   Көкшенің </a:t>
            </a:r>
            <a:r>
              <a:rPr lang="kk-KZ" sz="2000" dirty="0">
                <a:latin typeface="Times New Roman" panose="02020603050405020304" pitchFamily="18" charset="0"/>
                <a:ea typeface="Times New Roman" panose="02020603050405020304" pitchFamily="18" charset="0"/>
              </a:rPr>
              <a:t>тауы мен орман-көлін бір ерекше жаратылған ақбура мекен еткен екен дейді. Ақбура  жауды, жақындаған жаманшылықты жасқап ел қориды. Сол үшін де ол мекен еткен атырапты Бурабай деп, су ішетін күміс көлді Бурабай көлі деп атап кетіпті. Жылдар өткенде қасиетті ақбура өзіне өшіккен қа­ныпезер қарақшының қанды оғынан мерт болып, құбылаға басын бере шөгіп, үлкен тауға айналады. Сонымен қатар, Жеке батыр, Оқжетпес, Жұмбақтас туралы  аңыздар да қаншама?!.</a:t>
            </a:r>
            <a:endParaRPr lang="ru-RU" sz="2000" dirty="0">
              <a:latin typeface="Times New Roman" panose="02020603050405020304" pitchFamily="18" charset="0"/>
              <a:ea typeface="Times New Roman" panose="02020603050405020304" pitchFamily="18" charset="0"/>
            </a:endParaRPr>
          </a:p>
          <a:p>
            <a:pPr algn="just">
              <a:spcAft>
                <a:spcPts val="0"/>
              </a:spcAft>
            </a:pPr>
            <a:r>
              <a:rPr lang="kk-KZ" sz="2000" dirty="0">
                <a:latin typeface="Times New Roman" panose="02020603050405020304" pitchFamily="18" charset="0"/>
                <a:ea typeface="Times New Roman" panose="02020603050405020304" pitchFamily="18" charset="0"/>
              </a:rPr>
              <a:t>        </a:t>
            </a:r>
            <a:r>
              <a:rPr lang="kk-KZ" sz="2000" dirty="0" smtClean="0">
                <a:latin typeface="Times New Roman" panose="02020603050405020304" pitchFamily="18" charset="0"/>
                <a:ea typeface="Times New Roman" panose="02020603050405020304" pitchFamily="18" charset="0"/>
              </a:rPr>
              <a:t>  Иә</a:t>
            </a:r>
            <a:r>
              <a:rPr lang="kk-KZ" sz="2000" dirty="0">
                <a:latin typeface="Times New Roman" panose="02020603050405020304" pitchFamily="18" charset="0"/>
                <a:ea typeface="Times New Roman" panose="02020603050405020304" pitchFamily="18" charset="0"/>
              </a:rPr>
              <a:t>, Көкшетау ғажабы осындай. Көкшетаудың ұмытпайық иесін, Бурабайдың қастерлейік киесін!</a:t>
            </a:r>
            <a:endParaRPr lang="ru-RU" sz="2000" dirty="0">
              <a:latin typeface="Times New Roman" panose="02020603050405020304" pitchFamily="18" charset="0"/>
              <a:ea typeface="Times New Roman" panose="02020603050405020304" pitchFamily="18" charset="0"/>
            </a:endParaRPr>
          </a:p>
          <a:p>
            <a:pPr algn="r">
              <a:spcAft>
                <a:spcPts val="750"/>
              </a:spcAft>
            </a:pPr>
            <a:r>
              <a:rPr lang="kk-KZ" sz="2000" i="1" dirty="0">
                <a:latin typeface="Times New Roman" panose="02020603050405020304" pitchFamily="18" charset="0"/>
                <a:ea typeface="Times New Roman" panose="02020603050405020304" pitchFamily="18" charset="0"/>
              </a:rPr>
              <a:t>Қорғанбек Аманжол, «Егемен Қазақстан»</a:t>
            </a:r>
            <a:endParaRPr lang="ru-RU" sz="20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411363" y="532395"/>
            <a:ext cx="6468822" cy="436786"/>
          </a:xfrm>
          <a:prstGeom prst="rect">
            <a:avLst/>
          </a:prstGeom>
        </p:spPr>
        <p:txBody>
          <a:bodyPr wrap="none">
            <a:spAutoFit/>
          </a:bodyPr>
          <a:lstStyle/>
          <a:p>
            <a:pPr>
              <a:lnSpc>
                <a:spcPct val="107000"/>
              </a:lnSpc>
              <a:spcAft>
                <a:spcPts val="800"/>
              </a:spcAft>
            </a:pPr>
            <a:r>
              <a:rPr lang="kk-KZ" sz="2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1-тапсырма. Мәтінді оқы. Сұрақтарға жауап бер.</a:t>
            </a:r>
            <a:endParaRPr lang="ru-RU"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789188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Прямоугольник 3"/>
          <p:cNvSpPr/>
          <p:nvPr/>
        </p:nvSpPr>
        <p:spPr>
          <a:xfrm>
            <a:off x="1214415" y="855952"/>
            <a:ext cx="6468822" cy="436786"/>
          </a:xfrm>
          <a:prstGeom prst="rect">
            <a:avLst/>
          </a:prstGeom>
        </p:spPr>
        <p:txBody>
          <a:bodyPr wrap="none">
            <a:spAutoFit/>
          </a:bodyPr>
          <a:lstStyle/>
          <a:p>
            <a:pPr>
              <a:lnSpc>
                <a:spcPct val="107000"/>
              </a:lnSpc>
              <a:spcAft>
                <a:spcPts val="800"/>
              </a:spcAft>
            </a:pPr>
            <a:r>
              <a:rPr lang="kk-KZ" sz="2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1-тапсырма. Мәтінді оқы. Сұрақтарға жауап бер.</a:t>
            </a:r>
            <a:endParaRPr lang="ru-RU"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1494536" y="1475919"/>
            <a:ext cx="7874758" cy="1457130"/>
          </a:xfrm>
          <a:prstGeom prst="rect">
            <a:avLst/>
          </a:prstGeom>
        </p:spPr>
        <p:txBody>
          <a:bodyPr wrap="square">
            <a:spAutoFit/>
          </a:bodyPr>
          <a:lstStyle/>
          <a:p>
            <a:pPr>
              <a:lnSpc>
                <a:spcPct val="200000"/>
              </a:lnSpc>
              <a:spcAft>
                <a:spcPts val="0"/>
              </a:spcAft>
            </a:pPr>
            <a:r>
              <a:rPr lang="kk-KZ"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lang="kk-KZ"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Мәтінді </a:t>
            </a:r>
            <a:r>
              <a:rPr lang="kk-KZ"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қанша бөлікке бөлуге болады?</a:t>
            </a:r>
            <a:endPar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Aft>
                <a:spcPts val="0"/>
              </a:spcAft>
            </a:pPr>
            <a:r>
              <a:rPr lang="kk-KZ"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kk-KZ"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Қай </a:t>
            </a:r>
            <a:r>
              <a:rPr lang="kk-KZ"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бөлікте аңыздар туралы айтылған</a:t>
            </a:r>
            <a:r>
              <a:rPr lang="kk-KZ"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kk-KZ" dirty="0">
                <a:solidFill>
                  <a:srgbClr val="000000"/>
                </a:solidFill>
                <a:latin typeface="OpenSans"/>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153269" y="4193839"/>
            <a:ext cx="10241561" cy="1672253"/>
          </a:xfrm>
          <a:prstGeom prst="rect">
            <a:avLst/>
          </a:prstGeom>
        </p:spPr>
        <p:txBody>
          <a:bodyPr wrap="square">
            <a:spAutoFit/>
          </a:bodyPr>
          <a:lstStyle/>
          <a:p>
            <a:pPr lvl="3"/>
            <a:r>
              <a:rPr lang="kk-KZ"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3"/>
            <a:r>
              <a:rPr lang="kk-KZ"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мәтінді түсініп оқиды;</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3">
              <a:spcAft>
                <a:spcPts val="800"/>
              </a:spcAf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-сұрақтарға жауап береді;</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3"/>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-мәтіндегі негізді ойды анықтап, өз көзқарасын білдіреді.</a:t>
            </a:r>
            <a:endPar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32490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Прямоугольник 3"/>
          <p:cNvSpPr/>
          <p:nvPr/>
        </p:nvSpPr>
        <p:spPr>
          <a:xfrm>
            <a:off x="1411363" y="729343"/>
            <a:ext cx="2043765" cy="454612"/>
          </a:xfrm>
          <a:prstGeom prst="rect">
            <a:avLst/>
          </a:prstGeom>
        </p:spPr>
        <p:txBody>
          <a:bodyPr wrap="none">
            <a:spAutoFit/>
          </a:bodyPr>
          <a:lstStyle/>
          <a:p>
            <a:pPr>
              <a:lnSpc>
                <a:spcPct val="107000"/>
              </a:lnSpc>
              <a:spcAft>
                <a:spcPts val="800"/>
              </a:spcAft>
            </a:pPr>
            <a:r>
              <a:rPr lang="kk-KZ" sz="2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Өзіңді тексер! </a:t>
            </a:r>
            <a:endParaRPr lang="ru-RU" sz="2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1091821" y="1782932"/>
            <a:ext cx="10072048" cy="3044551"/>
          </a:xfrm>
          <a:prstGeom prst="rect">
            <a:avLst/>
          </a:prstGeom>
        </p:spPr>
        <p:txBody>
          <a:bodyPr wrap="square">
            <a:spAutoFit/>
          </a:bodyPr>
          <a:lstStyle/>
          <a:p>
            <a:pPr>
              <a:lnSpc>
                <a:spcPct val="200000"/>
              </a:lnSpc>
              <a:spcAft>
                <a:spcPts val="0"/>
              </a:spcAft>
            </a:pPr>
            <a:r>
              <a:rPr lang="kk-KZ"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1.Мәтінді </a:t>
            </a:r>
            <a:r>
              <a:rPr lang="kk-KZ"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қанша бөлікке бөлуге болады</a:t>
            </a:r>
            <a:r>
              <a:rPr lang="kk-KZ"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kk-KZ"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Мәтінді үш бөлікке бөлуге болады. Олар: кіріспе, негізгі және қорытынды бөлім.</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Aft>
                <a:spcPts val="0"/>
              </a:spcAft>
            </a:pPr>
            <a:r>
              <a:rPr lang="kk-KZ"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kk-KZ"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.Қай </a:t>
            </a:r>
            <a:r>
              <a:rPr lang="kk-KZ"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бөлікте аңыздар туралы айтылған</a:t>
            </a:r>
            <a:r>
              <a:rPr lang="kk-KZ"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200000"/>
              </a:lnSpc>
              <a:spcAft>
                <a:spcPts val="0"/>
              </a:spcAft>
            </a:pPr>
            <a:r>
              <a:rPr lang="kk-KZ"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Мәтінде негізгі бөлімде аңыздар туралы айтылған.</a:t>
            </a:r>
            <a:r>
              <a:rPr lang="kk-KZ" sz="2200" dirty="0">
                <a:solidFill>
                  <a:srgbClr val="000000"/>
                </a:solidFill>
                <a:latin typeface="OpenSans"/>
                <a:ea typeface="Calibri" panose="020F0502020204030204" pitchFamily="34" charset="0"/>
                <a:cs typeface="Times New Roman" panose="02020603050405020304" pitchFamily="18" charset="0"/>
              </a:rPr>
              <a:t> </a:t>
            </a:r>
            <a:endParaRPr lang="kk-KZ" sz="2200" dirty="0" smtClean="0">
              <a:solidFill>
                <a:srgbClr val="000000"/>
              </a:solidFill>
              <a:latin typeface="OpenSans"/>
              <a:ea typeface="Calibri" panose="020F0502020204030204" pitchFamily="34" charset="0"/>
              <a:cs typeface="Times New Roman" panose="02020603050405020304" pitchFamily="18" charset="0"/>
            </a:endParaRPr>
          </a:p>
          <a:p>
            <a:pPr>
              <a:lnSpc>
                <a:spcPct val="200000"/>
              </a:lnSpc>
              <a:spcAft>
                <a:spcPts val="0"/>
              </a:spcAft>
            </a:pP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94822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205972" y="769002"/>
            <a:ext cx="10340454" cy="2287806"/>
          </a:xfrm>
          <a:prstGeom prst="rect">
            <a:avLst/>
          </a:prstGeom>
        </p:spPr>
        <p:txBody>
          <a:bodyPr wrap="square">
            <a:spAutoFit/>
          </a:bodyPr>
          <a:lstStyle/>
          <a:p>
            <a:pPr fontAlgn="base"/>
            <a:r>
              <a:rPr lang="kk-KZ"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kk-KZ" sz="2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-тапсырма</a:t>
            </a:r>
            <a:r>
              <a:rPr lang="kk-KZ"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200" b="1" dirty="0" smtClean="0">
                <a:solidFill>
                  <a:srgbClr val="C00000"/>
                </a:solidFill>
                <a:latin typeface="Times New Roman" panose="02020603050405020304" pitchFamily="18" charset="0"/>
                <a:cs typeface="Times New Roman" panose="02020603050405020304" pitchFamily="18" charset="0"/>
              </a:rPr>
              <a:t>Мәтіннің </a:t>
            </a:r>
            <a:r>
              <a:rPr lang="kk-KZ" sz="2200" b="1" dirty="0">
                <a:solidFill>
                  <a:srgbClr val="C00000"/>
                </a:solidFill>
                <a:latin typeface="Times New Roman" panose="02020603050405020304" pitchFamily="18" charset="0"/>
                <a:cs typeface="Times New Roman" panose="02020603050405020304" pitchFamily="18" charset="0"/>
              </a:rPr>
              <a:t>кіріспе және негізгі, қорытынды бөліктерінің жігін ажырат.</a:t>
            </a:r>
            <a:endParaRPr lang="ru-RU" sz="2200" b="1" dirty="0">
              <a:solidFill>
                <a:srgbClr val="C00000"/>
              </a:solidFill>
              <a:latin typeface="Times New Roman" panose="02020603050405020304" pitchFamily="18" charset="0"/>
              <a:cs typeface="Times New Roman" panose="02020603050405020304" pitchFamily="18" charset="0"/>
            </a:endParaRPr>
          </a:p>
          <a:p>
            <a:pPr fontAlgn="base">
              <a:spcAft>
                <a:spcPts val="0"/>
              </a:spcAft>
            </a:pPr>
            <a:endParaRPr lang="ru-RU"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kk-KZ" sz="2200" b="1" i="1" dirty="0">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sz="2200" b="1" i="1" dirty="0">
              <a:latin typeface="Times New Roman" panose="02020603050405020304" pitchFamily="18" charset="0"/>
              <a:ea typeface="Calibri" panose="020F0502020204030204" pitchFamily="34" charset="0"/>
              <a:cs typeface="Times New Roman" panose="02020603050405020304" pitchFamily="18" charset="0"/>
            </a:endParaRPr>
          </a:p>
          <a:p>
            <a:pPr fontAlgn="base">
              <a:spcAft>
                <a:spcPts val="0"/>
              </a:spcAft>
            </a:pPr>
            <a:r>
              <a:rPr lang="kk-KZ" sz="2200" b="1" i="1" dirty="0" smtClean="0">
                <a:latin typeface="Times New Roman" panose="02020603050405020304" pitchFamily="18" charset="0"/>
                <a:ea typeface="Times New Roman" panose="02020603050405020304" pitchFamily="18" charset="0"/>
                <a:cs typeface="Times New Roman" panose="02020603050405020304" pitchFamily="18" charset="0"/>
              </a:rPr>
              <a:t>-мәтінді бөліктерге бөле алады;</a:t>
            </a:r>
          </a:p>
          <a:p>
            <a:pPr fontAlgn="base">
              <a:spcAft>
                <a:spcPts val="0"/>
              </a:spcAft>
            </a:pPr>
            <a:r>
              <a:rPr lang="kk-KZ" sz="2200" b="1" i="1" dirty="0" smtClean="0">
                <a:latin typeface="Times New Roman" panose="02020603050405020304" pitchFamily="18" charset="0"/>
                <a:ea typeface="Times New Roman" panose="02020603050405020304" pitchFamily="18" charset="0"/>
                <a:cs typeface="Times New Roman" panose="02020603050405020304" pitchFamily="18" charset="0"/>
              </a:rPr>
              <a:t>-мазмұнына сай тақырып қоя алады.</a:t>
            </a:r>
            <a:endParaRPr lang="ru-RU" sz="22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262328195"/>
              </p:ext>
            </p:extLst>
          </p:nvPr>
        </p:nvGraphicFramePr>
        <p:xfrm>
          <a:off x="1417851" y="3575714"/>
          <a:ext cx="9268347" cy="1593113"/>
        </p:xfrm>
        <a:graphic>
          <a:graphicData uri="http://schemas.openxmlformats.org/drawingml/2006/table">
            <a:tbl>
              <a:tblPr firstRow="1" bandRow="1">
                <a:tableStyleId>{2D5ABB26-0587-4C30-8999-92F81FD0307C}</a:tableStyleId>
              </a:tblPr>
              <a:tblGrid>
                <a:gridCol w="3089449"/>
                <a:gridCol w="3089449"/>
                <a:gridCol w="3089449"/>
              </a:tblGrid>
              <a:tr h="421765">
                <a:tc>
                  <a:txBody>
                    <a:bodyPr/>
                    <a:lstStyle/>
                    <a:p>
                      <a:pPr algn="ctr"/>
                      <a:r>
                        <a:rPr lang="kk-KZ" sz="2400" b="1" dirty="0" smtClean="0">
                          <a:solidFill>
                            <a:srgbClr val="002060"/>
                          </a:solidFill>
                          <a:latin typeface="Times New Roman" panose="02020603050405020304" pitchFamily="18" charset="0"/>
                          <a:cs typeface="Times New Roman" panose="02020603050405020304" pitchFamily="18" charset="0"/>
                        </a:rPr>
                        <a:t>Кіріспе</a:t>
                      </a:r>
                      <a:r>
                        <a:rPr lang="kk-KZ" sz="2400" b="1" baseline="0" dirty="0" smtClean="0">
                          <a:solidFill>
                            <a:srgbClr val="002060"/>
                          </a:solidFill>
                          <a:latin typeface="Times New Roman" panose="02020603050405020304" pitchFamily="18" charset="0"/>
                          <a:cs typeface="Times New Roman" panose="02020603050405020304" pitchFamily="18" charset="0"/>
                        </a:rPr>
                        <a:t> </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400" b="1" dirty="0" smtClean="0">
                          <a:solidFill>
                            <a:srgbClr val="002060"/>
                          </a:solidFill>
                          <a:latin typeface="Times New Roman" panose="02020603050405020304" pitchFamily="18" charset="0"/>
                          <a:cs typeface="Times New Roman" panose="02020603050405020304" pitchFamily="18" charset="0"/>
                        </a:rPr>
                        <a:t>Негізгі бөлім </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2400" b="1" dirty="0" smtClean="0">
                          <a:solidFill>
                            <a:srgbClr val="002060"/>
                          </a:solidFill>
                          <a:latin typeface="Times New Roman" panose="02020603050405020304" pitchFamily="18" charset="0"/>
                          <a:cs typeface="Times New Roman" panose="02020603050405020304" pitchFamily="18" charset="0"/>
                        </a:rPr>
                        <a:t>Қорытынды бөлім</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5913">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48102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2094</TotalTime>
  <Words>859</Words>
  <Application>Microsoft Office PowerPoint</Application>
  <PresentationFormat>Произвольный</PresentationFormat>
  <Paragraphs>171</Paragraphs>
  <Slides>19</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86</cp:revision>
  <dcterms:created xsi:type="dcterms:W3CDTF">2020-03-23T04:56:31Z</dcterms:created>
  <dcterms:modified xsi:type="dcterms:W3CDTF">2020-07-20T07:05:09Z</dcterms:modified>
</cp:coreProperties>
</file>