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notesMasterIdLst>
    <p:notesMasterId r:id="rId14"/>
  </p:notesMasterIdLst>
  <p:sldIdLst>
    <p:sldId id="260" r:id="rId2"/>
    <p:sldId id="266" r:id="rId3"/>
    <p:sldId id="286" r:id="rId4"/>
    <p:sldId id="325" r:id="rId5"/>
    <p:sldId id="329" r:id="rId6"/>
    <p:sldId id="330" r:id="rId7"/>
    <p:sldId id="331" r:id="rId8"/>
    <p:sldId id="328" r:id="rId9"/>
    <p:sldId id="327" r:id="rId10"/>
    <p:sldId id="332" r:id="rId11"/>
    <p:sldId id="318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CCFF"/>
    <a:srgbClr val="FAFAFA"/>
    <a:srgbClr val="F9D1A5"/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55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3663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0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0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7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5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1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12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8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  <p:sldLayoutId id="2147484314" r:id="rId17"/>
    <p:sldLayoutId id="2147484315" r:id="rId18"/>
    <p:sldLayoutId id="2147483733" r:id="rId19"/>
    <p:sldLayoutId id="2147483650" r:id="rId20"/>
    <p:sldLayoutId id="2147483721" r:id="rId21"/>
    <p:sldLayoutId id="2147484316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rgbClr val="FFCC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9790" y="618720"/>
            <a:ext cx="8639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-бөлім.</a:t>
            </a:r>
          </a:p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 жеті кереметі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Лексикография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5892" y="2389886"/>
            <a:ext cx="955343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40990" y="5486874"/>
            <a:ext cx="166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8066" y="3333903"/>
            <a:ext cx="7665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Таңғалдырған кереметтер әлемі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901" y="425728"/>
            <a:ext cx="9877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64623"/>
              </p:ext>
            </p:extLst>
          </p:nvPr>
        </p:nvGraphicFramePr>
        <p:xfrm>
          <a:off x="880601" y="825838"/>
          <a:ext cx="9549274" cy="52293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1279"/>
                <a:gridCol w="2401590"/>
                <a:gridCol w="2346405"/>
              </a:tblGrid>
              <a:tr h="352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Бірге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Бөлек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 аяқты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Жалпыхалықтық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Асхатқызы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Беташар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Ешбір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Ешкім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 адам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Тасбақа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Батыс Қазақстан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Екібастұз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Әлдеқашан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Төртбұрыш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Қызылорда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 қасқыр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 керемет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Гүлжан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5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ctr" fontAlgn="base">
              <a:spcAft>
                <a:spcPts val="0"/>
              </a:spcAft>
            </a:pPr>
            <a:endParaRPr lang="kk-KZ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kk-KZ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3" y="5174497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348" y="1653106"/>
            <a:ext cx="7542663" cy="2816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мазмұнын түсіндім;</a:t>
            </a:r>
          </a:p>
          <a:p>
            <a:pPr>
              <a:lnSpc>
                <a:spcPct val="150000"/>
              </a:lnSpc>
            </a:pPr>
            <a:r>
              <a:rPr lang="kk-KZ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мәтіннің мазмұнына сай детальді ақпаратты </a:t>
            </a:r>
            <a:r>
              <a:rPr lang="kk-KZ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анықтадым;</a:t>
            </a:r>
            <a:endParaRPr lang="kk-KZ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бірге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бөлек және дефис арқылы жазылатын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 ажырата алдым;</a:t>
            </a: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сөздерді орфографиялық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нормаға сай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 білдім.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59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0302" y="1610670"/>
            <a:ext cx="349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589" y="2334805"/>
            <a:ext cx="7740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 бибі кесенесінің сәулет ескерткіші ретіндегі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 салтанаты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құрылыстың даралығы жайлы зерттеу жүргізіп, таныстырылым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жасаңыз.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9244" y="629172"/>
            <a:ext cx="3208981" cy="5217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346" y="1364949"/>
            <a:ext cx="10701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Т/А3. Тыңдалған мәтіннің мазмұнын түсіну, детальді ақпаратты  анықтау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ӘТН1. Тақырып бойынша жеке сөздер, бірге, бөлек және дефис арқылы жазылатын сөздерді орфографиялық нормаға сай жазу</a:t>
            </a:r>
            <a:endParaRPr lang="kk-K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8303" y="3825717"/>
            <a:ext cx="3208981" cy="4560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5473" y="4505957"/>
            <a:ext cx="10824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мазмұнын түсінеді;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мәтіндегі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детальді ақпаратты анықтайды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сөздерді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орфографиялық нормаға сай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7767" y="1686469"/>
            <a:ext cx="9405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берілген </a:t>
            </a:r>
            <a:r>
              <a:rPr lang="kk-KZ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мазмұнына сай детальді ақпаратты анықтайды</a:t>
            </a:r>
            <a:r>
              <a:rPr lang="kk-KZ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kk-KZ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бірге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бөлек және дефис арқылы жазылатын сөздерді орфографиялық нормаға сай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жазады.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901" y="425728"/>
            <a:ext cx="986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оқы. Бірге, бөлек, дефис арқылы жазылған сөздерді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табыңыз.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3" y="1037443"/>
            <a:ext cx="10945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кесенесі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Ертеде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ғашық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Сонда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жендеттерін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екеуін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бұйырады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ғашық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қуғыннан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Шаба-шаба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шомылмақ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жендеттер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сәукелесіне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шомылып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шаттанған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сәукелесін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әлсірей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некесін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қидырады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тұрғызылады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салғызып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қалдыртады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Әулиеата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Жамбыл)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(«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аңыздары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61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901" y="425728"/>
            <a:ext cx="1872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79694"/>
              </p:ext>
            </p:extLst>
          </p:nvPr>
        </p:nvGraphicFramePr>
        <p:xfrm>
          <a:off x="1231330" y="1894532"/>
          <a:ext cx="8127999" cy="3489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Бірге жазылатын сөздер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Бөлек жазылатын сөздер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Дефис арқылы жазылатын сөздер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8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Қарахан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Әулиеата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Айша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бибі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ғасыр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ғашық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бір-біріне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шаба-шаба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73020" y="436855"/>
            <a:ext cx="8268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өздердің жазылу нормасын біледі;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ірге, бөлек, дефис арқылы жазылатын сөздерді ажырата алады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398"/>
          <p:cNvSpPr/>
          <p:nvPr/>
        </p:nvSpPr>
        <p:spPr>
          <a:xfrm>
            <a:off x="5180922" y="510079"/>
            <a:ext cx="1800212" cy="602012"/>
          </a:xfrm>
          <a:prstGeom prst="roundRect">
            <a:avLst>
              <a:gd name="adj" fmla="val 0"/>
            </a:avLst>
          </a:prstGeom>
          <a:ln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Ақпарат </a:t>
            </a:r>
            <a:endParaRPr sz="2200" b="1" dirty="0">
              <a:solidFill>
                <a:srgbClr val="C0000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41" name="Shape 1399"/>
          <p:cNvSpPr/>
          <p:nvPr/>
        </p:nvSpPr>
        <p:spPr>
          <a:xfrm>
            <a:off x="968991" y="1993972"/>
            <a:ext cx="3575490" cy="1718219"/>
          </a:xfrm>
          <a:prstGeom prst="roundRect">
            <a:avLst>
              <a:gd name="adj" fmla="val 0"/>
            </a:avLst>
          </a:prstGeom>
          <a:ln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Негізгі ақпарат:</a:t>
            </a: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Мәтіндегі басты ақпарат, негізгі ой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44" name="Shape 1402"/>
          <p:cNvSpPr/>
          <p:nvPr/>
        </p:nvSpPr>
        <p:spPr>
          <a:xfrm>
            <a:off x="6451218" y="2001537"/>
            <a:ext cx="4876423" cy="1734207"/>
          </a:xfrm>
          <a:prstGeom prst="roundRect">
            <a:avLst>
              <a:gd name="adj" fmla="val 0"/>
            </a:avLst>
          </a:prstGeom>
          <a:ln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457200" indent="-457200"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Қосымша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ақпарат: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идеяны нақтылайтын, растайтын немесе түсіндіретін нақты мысалдар келтіреді</a:t>
            </a:r>
          </a:p>
        </p:txBody>
      </p:sp>
      <p:sp>
        <p:nvSpPr>
          <p:cNvPr id="49" name="Shape 1406"/>
          <p:cNvSpPr/>
          <p:nvPr/>
        </p:nvSpPr>
        <p:spPr>
          <a:xfrm flipH="1" flipV="1">
            <a:off x="3651669" y="1557974"/>
            <a:ext cx="1" cy="42977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0" name="Shape 1407"/>
          <p:cNvSpPr/>
          <p:nvPr/>
        </p:nvSpPr>
        <p:spPr>
          <a:xfrm flipH="1" flipV="1">
            <a:off x="6081027" y="1161810"/>
            <a:ext cx="1" cy="43670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1" name="Shape 1408"/>
          <p:cNvSpPr/>
          <p:nvPr/>
        </p:nvSpPr>
        <p:spPr>
          <a:xfrm flipV="1">
            <a:off x="3644375" y="1575869"/>
            <a:ext cx="4897317" cy="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2" name="Shape 1409"/>
          <p:cNvSpPr/>
          <p:nvPr/>
        </p:nvSpPr>
        <p:spPr>
          <a:xfrm flipH="1" flipV="1">
            <a:off x="8510384" y="1547224"/>
            <a:ext cx="1" cy="42977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54" name="Shape 1411"/>
          <p:cNvSpPr/>
          <p:nvPr/>
        </p:nvSpPr>
        <p:spPr>
          <a:xfrm flipH="1" flipV="1">
            <a:off x="3610301" y="2563576"/>
            <a:ext cx="1" cy="43670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6" name="Shape 1400"/>
          <p:cNvSpPr/>
          <p:nvPr/>
        </p:nvSpPr>
        <p:spPr>
          <a:xfrm>
            <a:off x="5758354" y="4024739"/>
            <a:ext cx="4388114" cy="1755562"/>
          </a:xfrm>
          <a:prstGeom prst="roundRect">
            <a:avLst>
              <a:gd name="adj" fmla="val 0"/>
            </a:avLst>
          </a:prstGeom>
          <a:ln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детальді ақпарат:</a:t>
            </a: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Негізгі ойды толықтырып, дәлелдейтін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ақпарат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 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16" name="Shape 1415"/>
          <p:cNvSpPr/>
          <p:nvPr/>
        </p:nvSpPr>
        <p:spPr>
          <a:xfrm flipV="1">
            <a:off x="6081587" y="1575869"/>
            <a:ext cx="4242" cy="244887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8" name="Shape 1400"/>
          <p:cNvSpPr/>
          <p:nvPr/>
        </p:nvSpPr>
        <p:spPr>
          <a:xfrm>
            <a:off x="1293714" y="4130293"/>
            <a:ext cx="4097151" cy="1418897"/>
          </a:xfrm>
          <a:prstGeom prst="roundRect">
            <a:avLst>
              <a:gd name="adj" fmla="val 0"/>
            </a:avLst>
          </a:prstGeom>
          <a:ln>
            <a:solidFill>
              <a:schemeClr val="accent3">
                <a:lumMod val="7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Түйінді ақпарат: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шығарады, мәтіннің негізгі ойларын түйіндейді.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  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50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683" y="1144903"/>
            <a:ext cx="10945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кесенесі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Ертеде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ғашық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Сонда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жендеттерін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екеуін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бұйырады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ғашық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қуғыннан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Шаба-шаба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шомылмақ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жендеттер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сәукелесіне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шомылып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шаттанған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сәукелесін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әлсірей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некесін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қидырады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тұрғызылады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 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салғызып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қалдыртады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кесенесі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Әулиеата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Жамбыл)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(«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аңыздары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5276" y="437017"/>
            <a:ext cx="9330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977" y="528430"/>
            <a:ext cx="176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84044"/>
              </p:ext>
            </p:extLst>
          </p:nvPr>
        </p:nvGraphicFramePr>
        <p:xfrm>
          <a:off x="921601" y="2106430"/>
          <a:ext cx="9546232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2959"/>
                <a:gridCol w="6573273"/>
              </a:tblGrid>
              <a:tr h="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 ақпарат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Ертеде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Қарахан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батыр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сүрген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деседі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Айша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қызға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ғашық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болыпты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 ақпарат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Осы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әкесі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жіберген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жендеттер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Айшаның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сәукелесіне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салып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жібереді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Детальді ақпарат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Айша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бибінің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қайтыс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жеріне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кесене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тұрғызылады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қасына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батыр да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кесене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салғызып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қалдыртады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Түйінді ақпарат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Айша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кесенесі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XX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ғасырдың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басында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Әулиеата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атанған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бұрынғы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Жамбыл)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маңында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901" y="425728"/>
            <a:ext cx="9877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 орфографиялық нормаға сай жазылу ережесін сақтай отырып, кестені толтырыңыз.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87110"/>
              </p:ext>
            </p:extLst>
          </p:nvPr>
        </p:nvGraphicFramePr>
        <p:xfrm>
          <a:off x="994901" y="1133614"/>
          <a:ext cx="9549274" cy="518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1279"/>
                <a:gridCol w="2401590"/>
                <a:gridCol w="2346405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Бірге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Бөлек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Екіаяқты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Жалпыхалықтық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Асхатқызы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Беташар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Ешбір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Ешкім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Ешадам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Тасбақа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БатысҚазақстан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Екібастұз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Әлдеқашан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Төртбұрыш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Қызылорда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Аққасқыр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Жетікеремет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Гүлжан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0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3804</TotalTime>
  <Words>417</Words>
  <Application>Microsoft Office PowerPoint</Application>
  <PresentationFormat>Широкоэкранный</PresentationFormat>
  <Paragraphs>179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</vt:lpstr>
      <vt:lpstr>Garamond</vt:lpstr>
      <vt:lpstr>Helvetica</vt:lpstr>
      <vt:lpstr>Helvetica Neue</vt:lpstr>
      <vt:lpstr>Helvetica Neue Light</vt:lpstr>
      <vt:lpstr>League Spartan</vt:lpstr>
      <vt:lpstr>Open Sans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187</cp:revision>
  <dcterms:created xsi:type="dcterms:W3CDTF">2020-03-23T04:56:31Z</dcterms:created>
  <dcterms:modified xsi:type="dcterms:W3CDTF">2020-09-20T06:51:50Z</dcterms:modified>
</cp:coreProperties>
</file>