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81" r:id="rId5"/>
    <p:sldId id="282" r:id="rId6"/>
    <p:sldId id="259" r:id="rId7"/>
    <p:sldId id="279" r:id="rId8"/>
    <p:sldId id="280" r:id="rId9"/>
    <p:sldId id="269" r:id="rId10"/>
    <p:sldId id="278" r:id="rId11"/>
    <p:sldId id="283" r:id="rId12"/>
    <p:sldId id="284" r:id="rId13"/>
    <p:sldId id="268" r:id="rId14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5356C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4521E-F7ED-433C-B75A-5F3A6815888E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63772-6E8A-4EEA-9B2D-2C8270F84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236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633b27b56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633b27b56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59067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/>
          <p:nvPr/>
        </p:nvPicPr>
        <p:blipFill>
          <a:blip r:embed="rId15" cstate="print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Garamond"/>
              </a:rPr>
              <a:t>Для правки текста заглавия щёлкните мышью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262626"/>
                </a:solidFill>
                <a:latin typeface="Garamond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262626"/>
                </a:solidFill>
                <a:latin typeface="Garamond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262626"/>
                </a:solidFill>
                <a:latin typeface="Garamond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262626"/>
                </a:solidFill>
                <a:latin typeface="Garamond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aramond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aramond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aramond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1196280" y="2880000"/>
            <a:ext cx="441972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CustomShape 2"/>
          <p:cNvSpPr/>
          <p:nvPr/>
        </p:nvSpPr>
        <p:spPr>
          <a:xfrm>
            <a:off x="4593772" y="5203371"/>
            <a:ext cx="3777342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kk-KZ" sz="1600" b="0" strike="noStrike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</a:t>
            </a:r>
            <a:r>
              <a:rPr lang="kk-KZ" sz="1600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endParaRPr lang="kk-KZ" sz="1600" b="0" strike="noStrike" spc="-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</a:pPr>
            <a:r>
              <a:rPr lang="kk-KZ" sz="1600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6-сынып</a:t>
            </a:r>
          </a:p>
        </p:txBody>
      </p:sp>
      <p:sp>
        <p:nvSpPr>
          <p:cNvPr id="41" name="CustomShape 3"/>
          <p:cNvSpPr/>
          <p:nvPr/>
        </p:nvSpPr>
        <p:spPr>
          <a:xfrm>
            <a:off x="830179" y="1257206"/>
            <a:ext cx="4532040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r>
              <a:rPr lang="kk-KZ" sz="3200" b="1" strike="noStrike" spc="-1" dirty="0">
                <a:solidFill>
                  <a:srgbClr val="111111"/>
                </a:solidFill>
                <a:latin typeface="Times New Roman"/>
                <a:ea typeface="Tahoma"/>
              </a:rPr>
              <a:t>Бөлім</a:t>
            </a:r>
            <a:r>
              <a:rPr lang="kk-KZ" sz="3600" b="1" strike="noStrike" spc="-1" dirty="0">
                <a:solidFill>
                  <a:srgbClr val="111111"/>
                </a:solidFill>
                <a:latin typeface="Times New Roman"/>
                <a:ea typeface="Tahoma"/>
              </a:rPr>
              <a:t> </a:t>
            </a:r>
            <a:r>
              <a:rPr lang="kk-KZ" sz="3200" b="1" strike="noStrike" spc="-1" dirty="0">
                <a:solidFill>
                  <a:srgbClr val="111111"/>
                </a:solidFill>
                <a:latin typeface="Times New Roman"/>
                <a:ea typeface="Tahoma"/>
              </a:rPr>
              <a:t>тақырыбы</a:t>
            </a:r>
            <a:r>
              <a:rPr lang="kk-KZ" sz="3600" b="1" strike="noStrike" spc="-1" dirty="0">
                <a:solidFill>
                  <a:srgbClr val="111111"/>
                </a:solidFill>
                <a:latin typeface="Times New Roman"/>
                <a:ea typeface="Tahoma"/>
              </a:rPr>
              <a:t>: </a:t>
            </a:r>
            <a:r>
              <a:rPr lang="en-US" sz="3600" b="1" strike="noStrike" spc="-1" dirty="0">
                <a:solidFill>
                  <a:srgbClr val="111111"/>
                </a:solidFill>
                <a:latin typeface="Times New Roman"/>
                <a:ea typeface="Tahoma"/>
              </a:rPr>
              <a:t>​</a:t>
            </a:r>
            <a:endParaRPr lang="ru-RU" sz="3600" b="0" strike="noStrike" spc="-1" dirty="0">
              <a:solidFill>
                <a:srgbClr val="111111"/>
              </a:solidFill>
              <a:latin typeface="Times New Roman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727911" y="2169571"/>
            <a:ext cx="5114709" cy="7679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kk-KZ" sz="2800" b="1" strike="noStrike" spc="-1" dirty="0" smtClean="0">
                <a:solidFill>
                  <a:srgbClr val="2A6099"/>
                </a:solidFill>
                <a:latin typeface="Times New Roman"/>
                <a:ea typeface="Tahoma"/>
              </a:rPr>
              <a:t> </a:t>
            </a:r>
            <a:r>
              <a:rPr lang="kk-KZ" sz="3200" b="1" spc="-1" dirty="0" smtClean="0">
                <a:solidFill>
                  <a:srgbClr val="00B0F0"/>
                </a:solidFill>
                <a:latin typeface="Times New Roman"/>
                <a:ea typeface="Tahoma"/>
              </a:rPr>
              <a:t>Тарихи</a:t>
            </a:r>
            <a:r>
              <a:rPr lang="kk-KZ" sz="4400" b="1" spc="-1" dirty="0" smtClean="0">
                <a:solidFill>
                  <a:srgbClr val="00B0F0"/>
                </a:solidFill>
                <a:latin typeface="Times New Roman"/>
                <a:ea typeface="Tahoma"/>
              </a:rPr>
              <a:t> </a:t>
            </a:r>
            <a:r>
              <a:rPr lang="kk-KZ" sz="3200" b="1" spc="-1" dirty="0" smtClean="0">
                <a:solidFill>
                  <a:srgbClr val="00B0F0"/>
                </a:solidFill>
                <a:latin typeface="Times New Roman"/>
                <a:ea typeface="Tahoma"/>
              </a:rPr>
              <a:t>тұлғалар</a:t>
            </a:r>
            <a:r>
              <a:rPr lang="kk-KZ" sz="4400" b="1" strike="noStrike" spc="-1" dirty="0">
                <a:solidFill>
                  <a:srgbClr val="00B0F0"/>
                </a:solidFill>
                <a:latin typeface="Times New Roman"/>
                <a:ea typeface="Tahoma"/>
              </a:rPr>
              <a:t> </a:t>
            </a:r>
            <a:r>
              <a:rPr lang="en-US" sz="4400" b="1" strike="noStrike" spc="-1" dirty="0">
                <a:solidFill>
                  <a:srgbClr val="00B0F0"/>
                </a:solidFill>
                <a:latin typeface="Times New Roman"/>
                <a:ea typeface="Tahoma"/>
              </a:rPr>
              <a:t>​</a:t>
            </a:r>
            <a:endParaRPr lang="ru-RU" sz="4400" b="0" strike="noStrike" spc="-1" dirty="0">
              <a:solidFill>
                <a:srgbClr val="00B0F0"/>
              </a:solidFill>
              <a:latin typeface="Times New Roman"/>
            </a:endParaRPr>
          </a:p>
        </p:txBody>
      </p:sp>
      <p:sp>
        <p:nvSpPr>
          <p:cNvPr id="44" name="CustomShape 5"/>
          <p:cNvSpPr/>
          <p:nvPr/>
        </p:nvSpPr>
        <p:spPr>
          <a:xfrm>
            <a:off x="830179" y="3239508"/>
            <a:ext cx="7856621" cy="16605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kk-KZ" sz="3200" b="1" strike="noStrike" spc="-1" dirty="0">
                <a:solidFill>
                  <a:srgbClr val="111111"/>
                </a:solidFill>
                <a:latin typeface="Times New Roman"/>
                <a:ea typeface="Tahoma"/>
              </a:rPr>
              <a:t>Сабақтың</a:t>
            </a:r>
            <a:r>
              <a:rPr lang="kk-KZ" sz="3600" b="1" strike="noStrike" spc="-1" dirty="0">
                <a:solidFill>
                  <a:srgbClr val="111111"/>
                </a:solidFill>
                <a:latin typeface="Times New Roman"/>
                <a:ea typeface="Tahoma"/>
              </a:rPr>
              <a:t> </a:t>
            </a:r>
            <a:r>
              <a:rPr lang="kk-KZ" sz="3200" b="1" strike="noStrike" spc="-1" dirty="0">
                <a:solidFill>
                  <a:srgbClr val="111111"/>
                </a:solidFill>
                <a:latin typeface="Times New Roman"/>
                <a:ea typeface="Tahoma"/>
              </a:rPr>
              <a:t>тақырыбы</a:t>
            </a:r>
            <a:r>
              <a:rPr lang="kk-KZ" sz="3600" b="1" strike="noStrike" spc="-1" dirty="0" smtClean="0">
                <a:solidFill>
                  <a:srgbClr val="111111"/>
                </a:solidFill>
                <a:latin typeface="Times New Roman"/>
                <a:ea typeface="Tahoma"/>
              </a:rPr>
              <a:t>:</a:t>
            </a:r>
            <a:endParaRPr lang="ru-RU" sz="3600" b="1" strike="noStrike" spc="-1" dirty="0">
              <a:latin typeface="Arial"/>
            </a:endParaRPr>
          </a:p>
          <a:p>
            <a:pPr algn="ctr"/>
            <a:r>
              <a:rPr lang="kk-KZ" sz="2600" b="1" strike="noStrike" spc="-1" dirty="0">
                <a:solidFill>
                  <a:srgbClr val="0070C0"/>
                </a:solidFill>
                <a:latin typeface="Times New Roman"/>
                <a:ea typeface="Tahoma"/>
              </a:rPr>
              <a:t> </a:t>
            </a:r>
            <a:endParaRPr lang="kk-KZ" sz="2600" b="1" spc="-1" dirty="0">
              <a:solidFill>
                <a:srgbClr val="0070C0"/>
              </a:solidFill>
              <a:latin typeface="Times New Roman"/>
              <a:ea typeface="Tahoma"/>
            </a:endParaRPr>
          </a:p>
          <a:p>
            <a:pPr algn="ctr"/>
            <a:r>
              <a:rPr lang="kk-KZ" sz="3200" b="1" spc="-1" dirty="0" smtClean="0">
                <a:solidFill>
                  <a:srgbClr val="00B0F0"/>
                </a:solidFill>
                <a:latin typeface="Times New Roman"/>
                <a:ea typeface="Tahoma"/>
              </a:rPr>
              <a:t>Қаныш</a:t>
            </a:r>
            <a:r>
              <a:rPr lang="kk-KZ" sz="4000" b="1" spc="-1" dirty="0" smtClean="0">
                <a:solidFill>
                  <a:srgbClr val="00B0F0"/>
                </a:solidFill>
                <a:latin typeface="Times New Roman"/>
                <a:ea typeface="Tahoma"/>
              </a:rPr>
              <a:t> </a:t>
            </a:r>
            <a:r>
              <a:rPr lang="kk-KZ" sz="3200" b="1" spc="-1" dirty="0" smtClean="0">
                <a:solidFill>
                  <a:srgbClr val="00B0F0"/>
                </a:solidFill>
                <a:latin typeface="Times New Roman"/>
                <a:ea typeface="Tahoma"/>
              </a:rPr>
              <a:t>Сәтбаевтың</a:t>
            </a:r>
            <a:r>
              <a:rPr lang="kk-KZ" sz="4000" b="1" spc="-1" dirty="0" smtClean="0">
                <a:solidFill>
                  <a:srgbClr val="00B0F0"/>
                </a:solidFill>
                <a:latin typeface="Times New Roman"/>
                <a:ea typeface="Tahoma"/>
              </a:rPr>
              <a:t> </a:t>
            </a:r>
            <a:r>
              <a:rPr lang="kk-KZ" sz="3200" b="1" spc="-1" dirty="0" smtClean="0">
                <a:solidFill>
                  <a:srgbClr val="00B0F0"/>
                </a:solidFill>
                <a:latin typeface="Times New Roman"/>
                <a:ea typeface="Tahoma"/>
              </a:rPr>
              <a:t>естеліктері</a:t>
            </a:r>
            <a:r>
              <a:rPr lang="en-US" sz="2800" b="1" strike="noStrike" spc="-1" dirty="0" smtClean="0">
                <a:solidFill>
                  <a:srgbClr val="00B0F0"/>
                </a:solidFill>
                <a:latin typeface="Times New Roman"/>
                <a:ea typeface="Tahoma"/>
              </a:rPr>
              <a:t>​</a:t>
            </a:r>
            <a:endParaRPr lang="ru-RU" sz="2800" b="0" strike="noStrike" spc="-1" dirty="0">
              <a:solidFill>
                <a:srgbClr val="00B0F0"/>
              </a:solidFill>
              <a:latin typeface="Arial"/>
            </a:endParaRPr>
          </a:p>
        </p:txBody>
      </p:sp>
      <p:pic>
        <p:nvPicPr>
          <p:cNvPr id="1026" name="Picture 2" descr="Картинки красивые книги (35 фото) • Прикольные картинки и юмор |  Литература, Книги, Самопознани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320" y="2016000"/>
            <a:ext cx="2958480" cy="18192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8647" y="596360"/>
            <a:ext cx="7411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2-тапсырма.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29690" y="2985572"/>
            <a:ext cx="71106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1346" y="1604122"/>
            <a:ext cx="5161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73725" y="1013552"/>
            <a:ext cx="81194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FF0000"/>
                </a:solidFill>
              </a:rPr>
              <a:t>Төменде берілген ақпараттарды пайдаланып,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kk-KZ" b="1" dirty="0" smtClean="0">
                <a:solidFill>
                  <a:srgbClr val="FF0000"/>
                </a:solidFill>
              </a:rPr>
              <a:t>Қ.Сәтбаевтың өмірбаянын жазыңдар</a:t>
            </a:r>
            <a:r>
              <a:rPr lang="kk-KZ" dirty="0" smtClean="0"/>
              <a:t>.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kk-KZ" dirty="0" smtClean="0"/>
              <a:t>Қ.Сәтбаевтың  </a:t>
            </a:r>
            <a:r>
              <a:rPr lang="en-US" dirty="0" smtClean="0"/>
              <a:t>(</a:t>
            </a:r>
            <a:r>
              <a:rPr lang="kk-KZ" dirty="0" smtClean="0"/>
              <a:t>1899-1964</a:t>
            </a:r>
            <a:r>
              <a:rPr lang="en-US" dirty="0" smtClean="0"/>
              <a:t>)</a:t>
            </a:r>
            <a:r>
              <a:rPr lang="kk-KZ" dirty="0" smtClean="0"/>
              <a:t> өміріне қатысты мәліметтер</a:t>
            </a:r>
            <a:r>
              <a:rPr lang="en-US" dirty="0" smtClean="0"/>
              <a:t>:</a:t>
            </a:r>
            <a:endParaRPr lang="kk-KZ" dirty="0" smtClean="0"/>
          </a:p>
          <a:p>
            <a:pPr>
              <a:buFont typeface="Wingdings" pitchFamily="2" charset="2"/>
              <a:buChar char="Ø"/>
            </a:pPr>
            <a:r>
              <a:rPr lang="kk-KZ" dirty="0" smtClean="0"/>
              <a:t>12 сәуір, Павлодар облысы, Баянауыл ауданы</a:t>
            </a:r>
          </a:p>
          <a:p>
            <a:pPr>
              <a:buFont typeface="Wingdings" pitchFamily="2" charset="2"/>
              <a:buChar char="Ø"/>
            </a:pPr>
            <a:r>
              <a:rPr lang="kk-KZ" dirty="0" smtClean="0"/>
              <a:t>Геолог – ғалым, профессор, академик</a:t>
            </a:r>
          </a:p>
          <a:p>
            <a:pPr>
              <a:buFont typeface="Wingdings" pitchFamily="2" charset="2"/>
              <a:buChar char="Ø"/>
            </a:pPr>
            <a:r>
              <a:rPr lang="kk-KZ" dirty="0" smtClean="0"/>
              <a:t>Шын есімі – Ғабдул – Ғани</a:t>
            </a:r>
          </a:p>
          <a:p>
            <a:pPr>
              <a:buFont typeface="Wingdings" pitchFamily="2" charset="2"/>
              <a:buChar char="Ø"/>
            </a:pPr>
            <a:r>
              <a:rPr lang="kk-KZ" dirty="0" smtClean="0"/>
              <a:t>Әкесі – Имантай би</a:t>
            </a:r>
          </a:p>
          <a:p>
            <a:pPr>
              <a:buFont typeface="Wingdings" pitchFamily="2" charset="2"/>
              <a:buChar char="Ø"/>
            </a:pPr>
            <a:r>
              <a:rPr lang="kk-KZ" dirty="0" smtClean="0"/>
              <a:t>Ауыл молдасынан хат таныған</a:t>
            </a:r>
          </a:p>
          <a:p>
            <a:pPr>
              <a:buFont typeface="Wingdings" pitchFamily="2" charset="2"/>
              <a:buChar char="Ø"/>
            </a:pPr>
            <a:r>
              <a:rPr lang="kk-KZ" dirty="0" smtClean="0"/>
              <a:t>1909 – 1911 жж. – Павлодардағы орыс – қазақ мектебі</a:t>
            </a:r>
          </a:p>
          <a:p>
            <a:pPr>
              <a:buFont typeface="Wingdings" pitchFamily="2" charset="2"/>
              <a:buChar char="Ø"/>
            </a:pPr>
            <a:r>
              <a:rPr lang="kk-KZ" dirty="0" smtClean="0"/>
              <a:t>1914 – 1918 жж. – Семей мұғалімдер семинариясы</a:t>
            </a:r>
          </a:p>
          <a:p>
            <a:pPr>
              <a:buFont typeface="Wingdings" pitchFamily="2" charset="2"/>
              <a:buChar char="Ø"/>
            </a:pPr>
            <a:r>
              <a:rPr lang="kk-KZ" dirty="0" smtClean="0"/>
              <a:t>1921 жылы – Томск технология институтының тау – факультеті</a:t>
            </a:r>
          </a:p>
          <a:p>
            <a:pPr>
              <a:buFont typeface="Wingdings" pitchFamily="2" charset="2"/>
              <a:buChar char="Ø"/>
            </a:pPr>
            <a:r>
              <a:rPr lang="kk-KZ" dirty="0" smtClean="0"/>
              <a:t>1920 – 1941 жж. Баянауылда халық судьясы, геологиялық барлау бөлімінің бастығы, комбинаттың бас геологі</a:t>
            </a:r>
          </a:p>
          <a:p>
            <a:pPr>
              <a:buFont typeface="Wingdings" pitchFamily="2" charset="2"/>
              <a:buChar char="Ø"/>
            </a:pPr>
            <a:r>
              <a:rPr lang="kk-KZ" dirty="0" smtClean="0"/>
              <a:t>1941 – 1952 жж. – Геология ғылымдары институтының директоры, Қазақстан Ғылым академиясының президенті, </a:t>
            </a:r>
          </a:p>
          <a:p>
            <a:pPr>
              <a:buFont typeface="Wingdings" pitchFamily="2" charset="2"/>
              <a:buChar char="Ø"/>
            </a:pPr>
            <a:r>
              <a:rPr lang="kk-KZ" dirty="0" smtClean="0"/>
              <a:t>Алты баланың әкесі</a:t>
            </a:r>
          </a:p>
          <a:p>
            <a:pPr>
              <a:buFont typeface="Wingdings" pitchFamily="2" charset="2"/>
              <a:buChar char="Ø"/>
            </a:pPr>
            <a:r>
              <a:rPr lang="kk-KZ" dirty="0" smtClean="0"/>
              <a:t>1964 жылы, 31 қаңтар.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kk-KZ" dirty="0" smtClean="0"/>
          </a:p>
          <a:p>
            <a:r>
              <a:rPr lang="kk-KZ" b="1" i="1" dirty="0" smtClean="0">
                <a:solidFill>
                  <a:srgbClr val="FF0000"/>
                </a:solidFill>
              </a:rPr>
              <a:t>Дескриптор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r>
              <a:rPr lang="kk-KZ" b="1" dirty="0" smtClean="0">
                <a:solidFill>
                  <a:srgbClr val="FF0000"/>
                </a:solidFill>
              </a:rPr>
              <a:t> </a:t>
            </a:r>
            <a:r>
              <a:rPr lang="kk-KZ" dirty="0" smtClean="0"/>
              <a:t>берілген ақпараттарды пайдаланады, өмірбаян жазады.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5727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/>
          </p:nvPr>
        </p:nvSpPr>
        <p:spPr>
          <a:xfrm>
            <a:off x="457200" y="301304"/>
            <a:ext cx="8229240" cy="5166543"/>
          </a:xfrm>
        </p:spPr>
        <p:txBody>
          <a:bodyPr/>
          <a:lstStyle/>
          <a:p>
            <a:endParaRPr lang="kk-KZ" sz="2400" b="1" dirty="0" smtClean="0"/>
          </a:p>
          <a:p>
            <a:endParaRPr lang="kk-KZ" sz="2400" b="1" dirty="0" smtClean="0"/>
          </a:p>
          <a:p>
            <a:pPr algn="ctr">
              <a:buNone/>
            </a:pPr>
            <a:r>
              <a:rPr lang="kk-KZ" sz="2400" b="1" dirty="0" smtClean="0">
                <a:solidFill>
                  <a:srgbClr val="FF0000"/>
                </a:solidFill>
              </a:rPr>
              <a:t>Өзіңді тексер:</a:t>
            </a:r>
            <a:r>
              <a:rPr lang="kk-KZ" sz="2400" dirty="0" smtClean="0">
                <a:solidFill>
                  <a:srgbClr val="FF0000"/>
                </a:solidFill>
              </a:rPr>
              <a:t> </a:t>
            </a:r>
            <a:endParaRPr lang="ru-RU" sz="24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kk-KZ" sz="2400" dirty="0" smtClean="0"/>
              <a:t>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Қаныш Сәтбаев – геолог-ғалым, профессор, академик. 1899 жылы 12 сәуірде Павлодар облысы, Баянауыл ауданында дүниеге келген. Шын есімі – Ғабдул-Ғани, әкесі – Имантай би болған. Қаныш ауыл молдасынан хат таныған.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1909-1911 жж. Павлодардағы орыс-қазақ мектебінде оқыған. 1914-1918 жж. Семей мұғалімдер семинариясында білім алды. 1921 жылы Томск технология институтының тау-кен факультетіне оқуға түседі.1920-1941 жылдар аралығында Баянауылда халық судьясы, геологиялық барлау бөлімінің бастығы, комбинаттың бас геологі қызметтерін атқарды. 1941-1952 жж. Геология ғылымдары институтының директоры қызметінде болды. Қазақстан Ғылым академиясының президенті лауазымын атқарған. Ерен еңбегімен қатар, алты баланың үлгілі әкесі. 1964 жылы 31 қаңтарда өмірден озды</a:t>
            </a:r>
            <a:r>
              <a:rPr lang="kk-KZ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4231" y="744955"/>
            <a:ext cx="7386450" cy="664797"/>
          </a:xfrm>
        </p:spPr>
        <p:txBody>
          <a:bodyPr/>
          <a:lstStyle/>
          <a:p>
            <a:pPr algn="ctr"/>
            <a:r>
              <a:rPr lang="kk-KZ" sz="2400" dirty="0" smtClean="0">
                <a:solidFill>
                  <a:srgbClr val="FF0000"/>
                </a:solidFill>
              </a:rPr>
              <a:t/>
            </a:r>
            <a:br>
              <a:rPr lang="kk-KZ" sz="2400" dirty="0" smtClean="0">
                <a:solidFill>
                  <a:srgbClr val="FF0000"/>
                </a:solidFill>
              </a:rPr>
            </a:br>
            <a:r>
              <a:rPr lang="kk-KZ" sz="2400" dirty="0" smtClean="0">
                <a:solidFill>
                  <a:srgbClr val="FF0000"/>
                </a:solidFill>
              </a:rPr>
              <a:t>Қорытынды: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649995" y="2498682"/>
            <a:ext cx="7871192" cy="1938992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Қ.Сәтбаевтың геология саласына қосқан үлесімен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таныстыңыздар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Өмірбаян, жанр, стильдермен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таныстыңыздар;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Өмірбаян құрастырып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үйрендіңіздер;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ustomShape 4"/>
          <p:cNvSpPr/>
          <p:nvPr/>
        </p:nvSpPr>
        <p:spPr>
          <a:xfrm>
            <a:off x="2968444" y="628863"/>
            <a:ext cx="3026512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pc="-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Бекіту</a:t>
            </a:r>
            <a:r>
              <a:rPr lang="ru-RU" sz="2400" b="1" spc="-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 </a:t>
            </a:r>
            <a:r>
              <a:rPr lang="ru-RU" sz="2400" b="1" strike="noStrike" spc="-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тапсырмасы</a:t>
            </a:r>
            <a:r>
              <a:rPr lang="ru-RU" sz="2400" b="1" strike="noStrike" spc="-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:</a:t>
            </a:r>
            <a:endParaRPr lang="ru-RU" sz="2400" b="0" strike="noStrike" spc="-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5800" y="1692098"/>
            <a:ext cx="77844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Энциклопедия, сөздік, балаларға арналған газет журналдардан қажетті ақпараттарды алу, авторына сілтеме жасау;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41914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972417" y="1272453"/>
            <a:ext cx="4989240" cy="621720"/>
          </a:xfrm>
          <a:prstGeom prst="rect">
            <a:avLst/>
          </a:prstGeom>
          <a:noFill/>
          <a:ln>
            <a:noFill/>
          </a:ln>
          <a:effectLst>
            <a:outerShdw blurRad="50800" dist="38160" dir="5400000" algn="t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r>
              <a:rPr lang="kk-KZ" sz="3600" b="1" strike="noStrike" spc="-1" dirty="0">
                <a:solidFill>
                  <a:srgbClr val="00B0F0"/>
                </a:solidFill>
                <a:latin typeface="Times New Roman"/>
                <a:ea typeface="Open Sans"/>
              </a:rPr>
              <a:t>Оқу </a:t>
            </a:r>
            <a:r>
              <a:rPr lang="kk-KZ" sz="3000" b="1" strike="noStrike" spc="-1" dirty="0">
                <a:solidFill>
                  <a:srgbClr val="00B0F0"/>
                </a:solidFill>
                <a:latin typeface="Times New Roman"/>
                <a:ea typeface="Open Sans"/>
              </a:rPr>
              <a:t>мақсаты</a:t>
            </a:r>
            <a:r>
              <a:rPr lang="kk-KZ" sz="3600" b="1" strike="noStrike" spc="-1" dirty="0">
                <a:solidFill>
                  <a:srgbClr val="00B0F0"/>
                </a:solidFill>
                <a:latin typeface="Times New Roman"/>
                <a:ea typeface="Open Sans"/>
              </a:rPr>
              <a:t>:</a:t>
            </a:r>
            <a:endParaRPr lang="kk-KZ" sz="3600" b="1" strike="noStrike" spc="-1" dirty="0">
              <a:solidFill>
                <a:srgbClr val="00B0F0"/>
              </a:solidFill>
              <a:latin typeface="Times New Roman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687960" y="2202120"/>
            <a:ext cx="7952040" cy="16631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О7. Энциклопедия, сөздік, балаларға арналған газет-журналдардан қажетті ақпараттарды алу, авторына сілтеме жасау;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Ж/2. Жанрлық және стильдік ерекшеліктеріне сай құрылымын сақтай отырып, өмірбаян құрастырып жазу.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499"/>
              </a:spcBef>
            </a:pPr>
            <a:endParaRPr lang="ru-RU" sz="2000" b="0" strike="noStrike" spc="-1" dirty="0">
              <a:solidFill>
                <a:srgbClr val="3465A4"/>
              </a:solidFill>
              <a:latin typeface="Arial"/>
            </a:endParaRPr>
          </a:p>
        </p:txBody>
      </p:sp>
      <p:sp>
        <p:nvSpPr>
          <p:cNvPr id="47" name="CustomShape 3"/>
          <p:cNvSpPr/>
          <p:nvPr/>
        </p:nvSpPr>
        <p:spPr>
          <a:xfrm>
            <a:off x="975960" y="3770280"/>
            <a:ext cx="4989240" cy="621720"/>
          </a:xfrm>
          <a:prstGeom prst="rect">
            <a:avLst/>
          </a:prstGeom>
          <a:noFill/>
          <a:ln>
            <a:noFill/>
          </a:ln>
          <a:effectLst>
            <a:outerShdw blurRad="50800" dist="38160" dir="5400000" algn="t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r>
              <a:rPr lang="kk-KZ" sz="3000" b="1" strike="noStrike" spc="-1" dirty="0">
                <a:solidFill>
                  <a:srgbClr val="00B0F0"/>
                </a:solidFill>
                <a:latin typeface="Times New Roman"/>
                <a:ea typeface="Open Sans"/>
              </a:rPr>
              <a:t>Сабақ мақсаты:</a:t>
            </a:r>
            <a:endParaRPr lang="kk-KZ" sz="3000" b="1" strike="noStrike" spc="-1" dirty="0">
              <a:solidFill>
                <a:srgbClr val="00B0F0"/>
              </a:solidFill>
              <a:latin typeface="Times New Roman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687960" y="4392000"/>
            <a:ext cx="82296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342900" indent="-342900"/>
            <a: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Энциклопедия, сөздік, балаларға араналған газет-журналдардан қажетті ақпараттарды алады, авторына сілтеме жасайды;</a:t>
            </a:r>
          </a:p>
          <a:p>
            <a:pPr marL="342900" indent="-342900"/>
            <a: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Жанрлық және стильдік ерекшеліктеріне сай құрылымын сақтай отырып, өмірбаян құрастырып жазады.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/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0810" y="2695073"/>
            <a:ext cx="5775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31758" y="1203159"/>
            <a:ext cx="5414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критерийлері</a:t>
            </a:r>
            <a:r>
              <a:rPr lang="kk-KZ" sz="3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94063" y="2650909"/>
            <a:ext cx="65675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Қаныш Сәтбаев  кім? деген сұраққа ассосация жасайды.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ерілген ақпараттарды пайдаланады, өмірбаян жазады.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358" y="612356"/>
            <a:ext cx="8229240" cy="997196"/>
          </a:xfrm>
        </p:spPr>
        <p:txBody>
          <a:bodyPr/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Миға шабуыл.</a:t>
            </a:r>
            <a:b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Жанр деген не?  Стиль деген не?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Book Cartoon Books Simple, Reading, Education, Book Mountain PNG  Transparent Image and Clipart for Free Downloa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171" y="2334125"/>
            <a:ext cx="5631614" cy="28394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20065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041" y="731094"/>
            <a:ext cx="8229240" cy="332399"/>
          </a:xfrm>
        </p:spPr>
        <p:txBody>
          <a:bodyPr/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тексер. 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18937" y="2072287"/>
            <a:ext cx="2767259" cy="2899610"/>
          </a:xfrm>
          <a:prstGeom prst="roundRect">
            <a:avLst/>
          </a:prstGeom>
          <a:solidFill>
            <a:srgbClr val="5356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k-KZ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Өнердің барлық түрлерінде  тарихи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қалыптасқан іштей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жіктелім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жүйесі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Түрлері: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Эпостық</a:t>
            </a:r>
          </a:p>
          <a:p>
            <a:pPr marL="342900" indent="-342900"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Лирикалық</a:t>
            </a:r>
          </a:p>
          <a:p>
            <a:pPr marL="342900" indent="-342900"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Драмалық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91099" y="2133996"/>
            <a:ext cx="3033964" cy="2899610"/>
          </a:xfrm>
          <a:prstGeom prst="roundRect">
            <a:avLst/>
          </a:prstGeom>
          <a:solidFill>
            <a:srgbClr val="5356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Сөйлеушінің, жазушының белгілі бір тақырыпқа қатысты сөз саптауы. </a:t>
            </a: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Түрлері:</a:t>
            </a:r>
          </a:p>
          <a:p>
            <a:pPr marL="342900" indent="-342900">
              <a:buAutoNum type="arabicPeriod"/>
            </a:pP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Ауызекі сөйлеу стилі</a:t>
            </a:r>
          </a:p>
          <a:p>
            <a:pPr marL="342900" indent="-342900">
              <a:buAutoNum type="arabicPeriod"/>
            </a:pP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 стиль</a:t>
            </a:r>
          </a:p>
          <a:p>
            <a:pPr marL="342900" indent="-342900">
              <a:buAutoNum type="arabicPeriod"/>
            </a:pP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Ресми іс-қағаздар стилі</a:t>
            </a:r>
          </a:p>
          <a:p>
            <a:pPr marL="342900" indent="-342900">
              <a:buAutoNum type="arabicPeriod"/>
            </a:pP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Көркем әдебиет стилі</a:t>
            </a:r>
          </a:p>
          <a:p>
            <a:pPr marL="342900" indent="-342900">
              <a:buAutoNum type="arabicPeriod"/>
            </a:pP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Публицистикалық стиль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416717" y="1466397"/>
            <a:ext cx="2171698" cy="505326"/>
          </a:xfrm>
          <a:prstGeom prst="ellipse">
            <a:avLst/>
          </a:prstGeom>
          <a:solidFill>
            <a:srgbClr val="5356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Жанр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286876" y="1466397"/>
            <a:ext cx="2171698" cy="505326"/>
          </a:xfrm>
          <a:prstGeom prst="ellipse">
            <a:avLst/>
          </a:prstGeom>
          <a:solidFill>
            <a:srgbClr val="5356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301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7990" y="387840"/>
            <a:ext cx="749567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Мағынаны тану кезеңі.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Бейнежазбаны тыңдау арқылы 1-тапсырманы орындаңыз.</a:t>
            </a:r>
            <a:r>
              <a:rPr lang="en-US" sz="24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https://youtu.be/lA0nH_rAH-A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sz="20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Қаныш Имантайұлы Сәтбаев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(1899-1964)</a:t>
            </a:r>
            <a:endParaRPr lang="kk-K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esktop\Satpa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1" y="2405743"/>
            <a:ext cx="3838460" cy="370861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>
            <a:extLst>
              <a:ext uri="{FF2B5EF4-FFF2-40B4-BE49-F238E27FC236}">
                <a16:creationId xmlns="" xmlns:a16="http://schemas.microsoft.com/office/drawing/2014/main" id="{53022479-DEF8-40ED-AA17-CBE3E1F1CFA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2021306" y="1057104"/>
            <a:ext cx="5462337" cy="4116086"/>
          </a:xfrm>
          <a:prstGeom prst="quad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endParaRPr lang="kk-KZ" sz="24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endParaRPr lang="kk-KZ" sz="24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r>
              <a:rPr lang="kk-KZ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Қаныш Сәтбаев</a:t>
            </a:r>
          </a:p>
          <a:p>
            <a:pPr marL="0" indent="0" algn="ctr">
              <a:buNone/>
              <a:defRPr/>
            </a:pPr>
            <a:endParaRPr lang="kk-KZ" sz="24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endParaRPr lang="kk-KZ" sz="24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endParaRPr lang="ru-RU" sz="24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18148" y="431202"/>
            <a:ext cx="7519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1-тапсырма.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Қаныш Сәтбаев кім?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 сұраққа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ассосация жасаңыз.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63316" y="5077326"/>
            <a:ext cx="6557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 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Қаныш Сәтбаев 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кім? деген сұраққа ассосация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5556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>
            <a:extLst>
              <a:ext uri="{FF2B5EF4-FFF2-40B4-BE49-F238E27FC236}">
                <a16:creationId xmlns="" xmlns:a16="http://schemas.microsoft.com/office/drawing/2014/main" id="{53022479-DEF8-40ED-AA17-CBE3E1F1CFA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1106905" y="1040304"/>
            <a:ext cx="6990347" cy="5488115"/>
          </a:xfrm>
          <a:prstGeom prst="quad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endParaRPr lang="kk-KZ" sz="24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lang="kk-KZ" sz="24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lang="kk-KZ"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kk-KZ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Қаныш Сәтбаев</a:t>
            </a:r>
            <a:endParaRPr lang="kk-KZ"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endParaRPr lang="kk-KZ" sz="24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endParaRPr lang="kk-KZ" sz="24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endParaRPr lang="kk-KZ" sz="24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endParaRPr lang="ru-RU" sz="24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02369" y="519582"/>
            <a:ext cx="7519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тексер.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74956" y="5333634"/>
            <a:ext cx="1191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Әйгілі академик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31369" y="1748186"/>
            <a:ext cx="661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Геолог-ғалым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1026463" y="3048201"/>
            <a:ext cx="1540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  Алгебра оқулығын жазушы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6785811" y="3620963"/>
            <a:ext cx="13956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халқының мақтанышы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472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712579" y="1415143"/>
            <a:ext cx="7635194" cy="222068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Өмірбаян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адамның өмір жолы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хронологиялық тәртіпте қысқаша жасалған ресми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құжат.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Әдетте оқуға түсу, жаңа қызметке орналасу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жазылады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азаматтың аты-жөні, туған жылы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күні, айы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туған жері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ұлты, отбасы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жағдайы, білімі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бітірген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оқу орындары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қызметі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жұмыс тәжірибесі туралы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қосымша мәліметтер көрсетіледі.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80048" y="3614056"/>
            <a:ext cx="7543800" cy="263434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Тәжірибеде өмірбаян үш түрлі болып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жазылады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Адамның өз өмірі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қызметі 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баяндауы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Мемуарлар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яғни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акын,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жазушылардың, өнер, қоғам қайраткерлерінің өз өмірін қоғам өмірімен байланыстыра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баяндауы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Қоғамға белгілі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қайраткерлердің өмірі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шығармашылық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саяси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қызметтері өз тарапынан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басқа біреулер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тарапынан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баяндауы</a:t>
            </a:r>
            <a:r>
              <a:rPr lang="ru-RU" sz="1400" i="1" dirty="0" smtClean="0"/>
              <a:t>.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73968" y="697832"/>
            <a:ext cx="4620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 бұрышы.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539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3721</TotalTime>
  <Words>435</Words>
  <Application>Microsoft Office PowerPoint</Application>
  <PresentationFormat>Экран (4:3)</PresentationFormat>
  <Paragraphs>103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Слайд 1</vt:lpstr>
      <vt:lpstr>Слайд 2</vt:lpstr>
      <vt:lpstr>Слайд 3</vt:lpstr>
      <vt:lpstr>Миға шабуыл.  Жанр деген не?  Стиль деген не?</vt:lpstr>
      <vt:lpstr>     Өзіңді тексер.  </vt:lpstr>
      <vt:lpstr>Слайд 6</vt:lpstr>
      <vt:lpstr>Слайд 7</vt:lpstr>
      <vt:lpstr>Слайд 8</vt:lpstr>
      <vt:lpstr>Слайд 9</vt:lpstr>
      <vt:lpstr>Слайд 10</vt:lpstr>
      <vt:lpstr>Слайд 11</vt:lpstr>
      <vt:lpstr> Қорытынды: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Пользователь Windows</dc:creator>
  <dc:description/>
  <cp:lastModifiedBy>Пользователь</cp:lastModifiedBy>
  <cp:revision>288</cp:revision>
  <dcterms:created xsi:type="dcterms:W3CDTF">2020-03-23T04:56:31Z</dcterms:created>
  <dcterms:modified xsi:type="dcterms:W3CDTF">2020-10-19T13:25:49Z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12</vt:i4>
  </property>
</Properties>
</file>