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1" r:id="rId5"/>
    <p:sldId id="282" r:id="rId6"/>
    <p:sldId id="269" r:id="rId7"/>
    <p:sldId id="278" r:id="rId8"/>
    <p:sldId id="283" r:id="rId9"/>
    <p:sldId id="268" r:id="rId10"/>
    <p:sldId id="285" r:id="rId11"/>
    <p:sldId id="286" r:id="rId12"/>
    <p:sldId id="284" r:id="rId13"/>
    <p:sldId id="287" r:id="rId14"/>
    <p:sldId id="288" r:id="rId15"/>
    <p:sldId id="289" r:id="rId16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356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4521E-F7ED-433C-B75A-5F3A6815888E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63772-6E8A-4EEA-9B2D-2C8270F84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236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633b27b5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633b27b5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9067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262626"/>
              </a:solidFill>
              <a:latin typeface="Garamo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/>
          <p:nvPr/>
        </p:nvPicPr>
        <p:blipFill>
          <a:blip r:embed="rId15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Garamond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262626"/>
                </a:solidFill>
                <a:latin typeface="Garamond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262626"/>
                </a:solidFill>
                <a:latin typeface="Garamond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262626"/>
                </a:solidFill>
                <a:latin typeface="Garamond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262626"/>
                </a:solidFill>
                <a:latin typeface="Garamond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aramond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aramond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aramond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196280" y="2880000"/>
            <a:ext cx="441972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4593772" y="5203371"/>
            <a:ext cx="3777342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kk-KZ" sz="1600" b="0" strike="noStrike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16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kk-KZ" sz="16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</a:pPr>
            <a:r>
              <a:rPr lang="kk-KZ" sz="16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</a:p>
        </p:txBody>
      </p:sp>
      <p:sp>
        <p:nvSpPr>
          <p:cNvPr id="41" name="CustomShape 3"/>
          <p:cNvSpPr/>
          <p:nvPr/>
        </p:nvSpPr>
        <p:spPr>
          <a:xfrm>
            <a:off x="830179" y="1257206"/>
            <a:ext cx="453204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r>
              <a:rPr lang="kk-KZ" sz="32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Бөлім тақырыбы</a:t>
            </a:r>
            <a:r>
              <a:rPr lang="kk-KZ" sz="36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: </a:t>
            </a:r>
            <a:r>
              <a:rPr lang="en-US" sz="36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​</a:t>
            </a:r>
            <a:endParaRPr lang="ru-RU" sz="3600" b="0" strike="noStrike" spc="-1" dirty="0">
              <a:solidFill>
                <a:srgbClr val="111111"/>
              </a:solidFill>
              <a:latin typeface="Times New Roman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727911" y="2169571"/>
            <a:ext cx="5114709" cy="7679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kk-KZ" sz="2800" b="1" strike="noStrike" spc="-1" dirty="0" smtClean="0">
                <a:solidFill>
                  <a:srgbClr val="2A6099"/>
                </a:solidFill>
                <a:latin typeface="Times New Roman"/>
                <a:ea typeface="Tahoma"/>
              </a:rPr>
              <a:t> </a:t>
            </a:r>
            <a:r>
              <a:rPr lang="kk-KZ" sz="3200" b="1" spc="-1" dirty="0" smtClean="0">
                <a:solidFill>
                  <a:srgbClr val="00B0F0"/>
                </a:solidFill>
                <a:latin typeface="Times New Roman"/>
                <a:ea typeface="Tahoma"/>
              </a:rPr>
              <a:t>Тарихи тұлғалар</a:t>
            </a:r>
            <a:r>
              <a:rPr lang="kk-KZ" sz="4400" b="1" strike="noStrike" spc="-1" dirty="0">
                <a:solidFill>
                  <a:srgbClr val="00B0F0"/>
                </a:solidFill>
                <a:latin typeface="Times New Roman"/>
                <a:ea typeface="Tahoma"/>
              </a:rPr>
              <a:t> </a:t>
            </a:r>
            <a:r>
              <a:rPr lang="en-US" sz="4400" b="1" strike="noStrike" spc="-1" dirty="0">
                <a:solidFill>
                  <a:srgbClr val="00B0F0"/>
                </a:solidFill>
                <a:latin typeface="Times New Roman"/>
                <a:ea typeface="Tahoma"/>
              </a:rPr>
              <a:t>​</a:t>
            </a:r>
            <a:endParaRPr lang="ru-RU" sz="4400" b="0" strike="noStrike" spc="-1" dirty="0">
              <a:solidFill>
                <a:srgbClr val="00B0F0"/>
              </a:solidFill>
              <a:latin typeface="Times New Roman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830179" y="3239508"/>
            <a:ext cx="7856621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kk-KZ" sz="3200" b="1" strike="noStrike" spc="-1" dirty="0">
                <a:solidFill>
                  <a:srgbClr val="111111"/>
                </a:solidFill>
                <a:latin typeface="Times New Roman"/>
                <a:ea typeface="Tahoma"/>
              </a:rPr>
              <a:t>Сабақтың тақырыбы</a:t>
            </a:r>
            <a:r>
              <a:rPr lang="kk-KZ" sz="3200" b="1" strike="noStrike" spc="-1" dirty="0" smtClean="0">
                <a:solidFill>
                  <a:srgbClr val="111111"/>
                </a:solidFill>
                <a:latin typeface="Times New Roman"/>
                <a:ea typeface="Tahoma"/>
              </a:rPr>
              <a:t>:</a:t>
            </a:r>
            <a:endParaRPr lang="ru-RU" sz="3200" b="1" strike="noStrike" spc="-1" dirty="0">
              <a:latin typeface="Arial"/>
            </a:endParaRPr>
          </a:p>
          <a:p>
            <a:pPr algn="ctr"/>
            <a:r>
              <a:rPr lang="kk-KZ" sz="3200" b="1" strike="noStrike" spc="-1" dirty="0">
                <a:solidFill>
                  <a:srgbClr val="0070C0"/>
                </a:solidFill>
                <a:latin typeface="Times New Roman"/>
                <a:ea typeface="Tahoma"/>
              </a:rPr>
              <a:t> </a:t>
            </a:r>
          </a:p>
          <a:p>
            <a:pPr algn="ctr"/>
            <a:r>
              <a:rPr lang="kk-KZ" sz="3200" b="1" strike="noStrike" spc="-1" dirty="0" smtClean="0">
                <a:solidFill>
                  <a:srgbClr val="00B0F0"/>
                </a:solidFill>
                <a:latin typeface="Times New Roman"/>
                <a:ea typeface="Tahoma"/>
              </a:rPr>
              <a:t>Тапқырлық</a:t>
            </a:r>
            <a:endParaRPr lang="ru-RU" sz="3200" b="0" strike="noStrike" spc="-1" dirty="0">
              <a:solidFill>
                <a:srgbClr val="00B0F0"/>
              </a:solidFill>
              <a:latin typeface="Arial"/>
            </a:endParaRPr>
          </a:p>
        </p:txBody>
      </p:sp>
      <p:pic>
        <p:nvPicPr>
          <p:cNvPr id="8" name="Рисунок 7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682" y="1945562"/>
            <a:ext cx="2277090" cy="18245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692098"/>
            <a:ext cx="77844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1182" y="1000371"/>
          <a:ext cx="7807569" cy="5442700"/>
        </p:xfrm>
        <a:graphic>
          <a:graphicData uri="http://schemas.openxmlformats.org/drawingml/2006/table">
            <a:tbl>
              <a:tblPr/>
              <a:tblGrid>
                <a:gridCol w="3964854"/>
                <a:gridCol w="3842715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Мәтіндерді салыстыру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1 -мәтін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2- мәтін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Стилі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marL="2508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Ауызекі 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Ресми</a:t>
                      </a:r>
                      <a:endParaRPr lang="kk-K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Мазмұны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Қаныш Сәтбаевтың У.Черчилльдің</a:t>
                      </a:r>
                      <a:r>
                        <a:rPr lang="kk-KZ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kk-KZ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Қазақтың барлығы сіз сияқты бойшаң бола ма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?” –</a:t>
                      </a:r>
                      <a:r>
                        <a:rPr lang="kk-KZ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деген сұрағына 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kk-KZ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Менің халқым менен әлдеқайда биік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r>
                        <a:rPr lang="kk-KZ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– деп тапқырлықпен жауап береді</a:t>
                      </a:r>
                      <a:endParaRPr lang="kk-K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47 кәсіптік лицей оқытушысы директорға жарты топ оқушылардың не себепті сабаққа қатыспағандығын түсіндірді</a:t>
                      </a:r>
                      <a:endParaRPr lang="kk-K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4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Тақырыбы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тапқырлық</a:t>
                      </a:r>
                      <a:endParaRPr lang="kk-K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түсіндірме</a:t>
                      </a:r>
                      <a:endParaRPr lang="kk-K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95754" y="478302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</a:rPr>
              <a:t>Өзіңді тексер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19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607" y="667494"/>
            <a:ext cx="8229240" cy="664797"/>
          </a:xfrm>
        </p:spPr>
        <p:txBody>
          <a:bodyPr/>
          <a:lstStyle/>
          <a:p>
            <a:r>
              <a:rPr lang="kk-KZ" sz="2400" b="1" i="1" dirty="0" smtClean="0"/>
              <a:t>Жоспар</a:t>
            </a:r>
            <a:r>
              <a:rPr lang="kk-KZ" sz="2400" dirty="0" smtClean="0"/>
              <a:t> – мәтін мазмұнының ықшам, нақты әрі жүйелі берілген тірек – негізі.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41606" y="1506046"/>
            <a:ext cx="8229240" cy="609398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             </a:t>
            </a:r>
            <a:r>
              <a:rPr lang="kk-KZ" sz="3200" dirty="0" smtClean="0"/>
              <a:t>Жоспар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461850" y="2025746"/>
            <a:ext cx="731517" cy="450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83016" y="2025748"/>
            <a:ext cx="562707" cy="464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02190" y="2405575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Қарапайым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867421" y="2433711"/>
            <a:ext cx="998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Күрделі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5866221" y="2096086"/>
            <a:ext cx="647121" cy="269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5" idx="3"/>
          </p:cNvCxnSpPr>
          <p:nvPr/>
        </p:nvCxnSpPr>
        <p:spPr>
          <a:xfrm flipV="1">
            <a:off x="5866221" y="2560320"/>
            <a:ext cx="618985" cy="58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866228" y="2813538"/>
            <a:ext cx="436098" cy="323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583679" y="1800665"/>
            <a:ext cx="1533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Кіріспе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555545" y="2433711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Негізгі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400800" y="3038621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Қорытынды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111347" y="3348111"/>
            <a:ext cx="5528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/>
              <a:t>Жоспар құрылымы</a:t>
            </a:r>
            <a:r>
              <a:rPr lang="en-US" sz="2000" b="1" i="1" dirty="0" smtClean="0"/>
              <a:t>:</a:t>
            </a:r>
          </a:p>
          <a:p>
            <a:r>
              <a:rPr lang="kk-KZ" sz="2000" dirty="0" smtClean="0"/>
              <a:t>1.Кіріспе</a:t>
            </a:r>
          </a:p>
          <a:p>
            <a:r>
              <a:rPr lang="kk-KZ" sz="2000" dirty="0" smtClean="0"/>
              <a:t>Тақырыпқа жүктелетін міндет</a:t>
            </a:r>
          </a:p>
          <a:p>
            <a:r>
              <a:rPr lang="kk-KZ" sz="2000" dirty="0" smtClean="0"/>
              <a:t>2. Негізгі бөлім</a:t>
            </a:r>
          </a:p>
          <a:p>
            <a:r>
              <a:rPr lang="kk-KZ" sz="2000" dirty="0" smtClean="0"/>
              <a:t>1.1 тақырып көтерген мәселе</a:t>
            </a:r>
          </a:p>
          <a:p>
            <a:r>
              <a:rPr lang="kk-KZ" sz="2000" dirty="0" smtClean="0"/>
              <a:t>1.2. ұсынылған дәлелдер, дәйектеме</a:t>
            </a:r>
          </a:p>
          <a:p>
            <a:r>
              <a:rPr lang="kk-KZ" sz="2000" dirty="0" smtClean="0"/>
              <a:t>1.3. өзіндік ойлар, көзқарас, тұжырымдар, ұғымдар, сезінулер.</a:t>
            </a:r>
          </a:p>
          <a:p>
            <a:r>
              <a:rPr lang="kk-KZ" sz="2000" dirty="0" smtClean="0"/>
              <a:t>3. Қорытынды</a:t>
            </a:r>
          </a:p>
          <a:p>
            <a:r>
              <a:rPr lang="kk-KZ" sz="2000" dirty="0" smtClean="0"/>
              <a:t>Ұсынылған мәселені жинақтау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28" y="564689"/>
            <a:ext cx="7386450" cy="3434786"/>
          </a:xfrm>
        </p:spPr>
        <p:txBody>
          <a:bodyPr/>
          <a:lstStyle/>
          <a:p>
            <a:r>
              <a:rPr lang="kk-K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– тапсырма</a:t>
            </a:r>
            <a:r>
              <a:rPr lang="kk-KZ" sz="1600" dirty="0" smtClean="0">
                <a:solidFill>
                  <a:srgbClr val="FF0000"/>
                </a:solidFill>
              </a:rPr>
              <a:t/>
            </a:r>
            <a:br>
              <a:rPr lang="kk-KZ" sz="1600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Ана тілі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мәтініне сәйкес кіріспе, негізгі, және қорытынды бөлімді қамтитын қарапайым жоспар құрыңыз.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649995" y="0"/>
            <a:ext cx="7871192" cy="6093976"/>
          </a:xfrm>
        </p:spPr>
        <p:txBody>
          <a:bodyPr/>
          <a:lstStyle/>
          <a:p>
            <a:pPr lvl="0" algn="ctr"/>
            <a:endParaRPr lang="kk-KZ" sz="2000" b="1" dirty="0" smtClean="0"/>
          </a:p>
          <a:p>
            <a:pPr lvl="0" algn="ctr"/>
            <a:endParaRPr lang="kk-KZ" sz="2000" b="1" dirty="0" smtClean="0"/>
          </a:p>
          <a:p>
            <a:pPr lvl="0" algn="ctr"/>
            <a:endParaRPr lang="kk-KZ" sz="2000" b="1" dirty="0" smtClean="0"/>
          </a:p>
          <a:p>
            <a:pPr lvl="0" algn="ctr"/>
            <a:endParaRPr lang="kk-KZ" sz="2000" b="1" dirty="0" smtClean="0"/>
          </a:p>
          <a:p>
            <a:pPr lvl="0" algn="ctr"/>
            <a:r>
              <a:rPr lang="kk-KZ" sz="2000" b="1" dirty="0" smtClean="0"/>
              <a:t>Ана тілі</a:t>
            </a:r>
            <a:endParaRPr lang="ru-RU" sz="2000" dirty="0" smtClean="0"/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Ана тілі - бұл атаңның, анаңның тілі, туған халқыңның тілі. Ана тілін біз кішкентай кезімізден әке-шешемізге, әжеміз бен атамызға, басқа ересектерге еліктеп жүріп біле бастаймыз. Ананың ақ сүтіндей бойымызға біртіндеп сіңіреміз. Өзіміз өсіп, ержеткен сайын халықтан, мектептен, кітаптан, газет-журналдан, радио-теледидардан, кино-театрдан үйреніп, ана тілін тереңірек біле береміз. Ол - біздің өмір бойы өзгелермен ұғынысатын негізгі қатынас құралымыз.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Әр халықтың жер бетінде жасағаннан бергі басынан кешкен өмірі ерлік істері, аңыз-ертегілері, өлең-жырлары, кітаптары, табиғат пен қоғам құбылыстары атаулары, жалпы дүние жайындағы ұғымдары, ойы, сезімі –бәрі-бәрі де ана тілінде сақталады. Ана тілі арқылы атадан балаға ауысып отырады.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Ана тілін жақсы білмейтін адамды шын мәніндегі мәдениетті адам деуге болмайды</a:t>
            </a:r>
            <a:r>
              <a:rPr lang="kk-KZ" sz="2000" dirty="0" smtClean="0"/>
              <a:t>. </a:t>
            </a:r>
            <a:endParaRPr lang="ru-RU" sz="2000" dirty="0" smtClean="0"/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: Берілген мәтінге сәйкес кіріспе, негізгі және қорытынды  бөлімдерді қамтитын қарапайым жоспар құрады.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886397"/>
          </a:xfrm>
        </p:spPr>
        <p:txBody>
          <a:bodyPr/>
          <a:lstStyle/>
          <a:p>
            <a:pPr algn="ctr"/>
            <a:r>
              <a:rPr lang="kk-KZ" sz="3200" dirty="0" smtClean="0">
                <a:solidFill>
                  <a:srgbClr val="FF0000"/>
                </a:solidFill>
              </a:rPr>
              <a:t/>
            </a:r>
            <a:br>
              <a:rPr lang="kk-KZ" sz="3200" dirty="0" smtClean="0">
                <a:solidFill>
                  <a:srgbClr val="FF0000"/>
                </a:solidFill>
              </a:rPr>
            </a:br>
            <a:r>
              <a:rPr lang="kk-KZ" sz="3200" dirty="0" smtClean="0">
                <a:solidFill>
                  <a:srgbClr val="FF0000"/>
                </a:solidFill>
              </a:rPr>
              <a:t>Ықтимал жауап: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647474" y="1674858"/>
            <a:ext cx="8229240" cy="230319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kk-KZ" sz="2000" dirty="0" smtClean="0"/>
              <a:t>Кіріспе бөлім</a:t>
            </a:r>
          </a:p>
          <a:p>
            <a:pPr marL="514350" indent="-514350">
              <a:buNone/>
            </a:pPr>
            <a:r>
              <a:rPr lang="kk-KZ" sz="2000" dirty="0" smtClean="0"/>
              <a:t>Ана тілі – негізгі қатынас құралы</a:t>
            </a:r>
          </a:p>
          <a:p>
            <a:pPr marL="514350" indent="-514350">
              <a:buNone/>
            </a:pPr>
            <a:r>
              <a:rPr lang="kk-KZ" sz="2000" dirty="0" smtClean="0"/>
              <a:t>2. Негізгі бөлім</a:t>
            </a:r>
          </a:p>
          <a:p>
            <a:pPr marL="514350" indent="-514350">
              <a:buNone/>
            </a:pPr>
            <a:r>
              <a:rPr lang="kk-KZ" sz="2000" dirty="0" smtClean="0"/>
              <a:t>Ана тілі – ұрпақтан ұрпаққа жеткізіп, сақтап отыратын қазына</a:t>
            </a:r>
          </a:p>
          <a:p>
            <a:pPr marL="514350" indent="-514350">
              <a:buNone/>
            </a:pPr>
            <a:r>
              <a:rPr lang="kk-KZ" sz="2000" dirty="0" smtClean="0"/>
              <a:t>3. Қорытынды бөлім</a:t>
            </a:r>
          </a:p>
          <a:p>
            <a:pPr marL="514350" indent="-514350">
              <a:buNone/>
            </a:pPr>
            <a:r>
              <a:rPr lang="kk-KZ" sz="2000" dirty="0" smtClean="0"/>
              <a:t>Ана тілін білу, қадірлеу  - біздің парыз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68" y="850376"/>
            <a:ext cx="8229240" cy="609398"/>
          </a:xfrm>
        </p:spPr>
        <p:txBody>
          <a:bodyPr/>
          <a:lstStyle/>
          <a:p>
            <a:r>
              <a:rPr lang="kk-KZ" dirty="0" smtClean="0"/>
              <a:t>            </a:t>
            </a:r>
            <a:r>
              <a:rPr lang="kk-KZ" sz="3600" dirty="0" smtClean="0">
                <a:solidFill>
                  <a:srgbClr val="FF0000"/>
                </a:solidFill>
              </a:rPr>
              <a:t>Қорытынды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29064" y="1942144"/>
            <a:ext cx="8229240" cy="1587101"/>
          </a:xfrm>
        </p:spPr>
        <p:txBody>
          <a:bodyPr/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Ауызекі және ресми стильдегі мәтіндерді салыстырдыңыз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Әртүрлі жанрдағы мәтіндерді жазу үшін құрылымын ескере отырып, қарапайым жоспар құрдыңыз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276999"/>
          </a:xfrm>
        </p:spPr>
        <p:txBody>
          <a:bodyPr/>
          <a:lstStyle/>
          <a:p>
            <a:r>
              <a:rPr lang="kk-KZ" sz="2000" dirty="0" smtClean="0"/>
              <a:t>Тапқырлық туралы мақал – мәтел жазу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9982" y="736063"/>
            <a:ext cx="473275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kk-KZ" sz="3200" dirty="0" smtClean="0">
                <a:solidFill>
                  <a:srgbClr val="FF0000"/>
                </a:solidFill>
              </a:rPr>
              <a:t>Қосымша тапсырма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972417" y="1272453"/>
            <a:ext cx="4989240" cy="621720"/>
          </a:xfrm>
          <a:prstGeom prst="rect">
            <a:avLst/>
          </a:prstGeom>
          <a:noFill/>
          <a:ln>
            <a:noFill/>
          </a:ln>
          <a:effectLst>
            <a:outerShdw blurRad="50800" dist="38160" dir="5400000" algn="t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kk-KZ" sz="3200" b="1" strike="noStrike" spc="-1" dirty="0">
                <a:solidFill>
                  <a:srgbClr val="00B0F0"/>
                </a:solidFill>
                <a:latin typeface="Times New Roman"/>
                <a:ea typeface="Open Sans"/>
              </a:rPr>
              <a:t>Оқу мақсаты</a:t>
            </a:r>
            <a:r>
              <a:rPr lang="kk-KZ" sz="3200" b="1" strike="noStrike" spc="-1" dirty="0" smtClean="0">
                <a:solidFill>
                  <a:srgbClr val="00B0F0"/>
                </a:solidFill>
                <a:latin typeface="Times New Roman"/>
                <a:ea typeface="Open Sans"/>
              </a:rPr>
              <a:t>:</a:t>
            </a:r>
          </a:p>
          <a:p>
            <a:endParaRPr lang="kk-KZ" sz="3600" b="1" strike="noStrike" spc="-1" dirty="0">
              <a:solidFill>
                <a:srgbClr val="00B0F0"/>
              </a:solidFill>
              <a:latin typeface="Times New Roman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975960" y="3770280"/>
            <a:ext cx="4989240" cy="621720"/>
          </a:xfrm>
          <a:prstGeom prst="rect">
            <a:avLst/>
          </a:prstGeom>
          <a:noFill/>
          <a:ln>
            <a:noFill/>
          </a:ln>
          <a:effectLst>
            <a:outerShdw blurRad="50800" dist="38160" dir="5400000" algn="t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r>
              <a:rPr lang="kk-KZ" sz="3000" b="1" strike="noStrike" spc="-1" dirty="0">
                <a:solidFill>
                  <a:srgbClr val="00B0F0"/>
                </a:solidFill>
                <a:latin typeface="Times New Roman"/>
                <a:ea typeface="Open Sans"/>
              </a:rPr>
              <a:t>Сабақ мақсаты:</a:t>
            </a:r>
            <a:endParaRPr lang="kk-KZ" sz="3000" b="1" strike="noStrike" spc="-1" dirty="0">
              <a:solidFill>
                <a:srgbClr val="00B0F0"/>
              </a:solidFill>
              <a:latin typeface="Times New Roman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744231" y="4476406"/>
            <a:ext cx="82296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342900" indent="-342900"/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Ауызекі және ресми стильдегі мәтіндердің тақырыбын, мазмұнын, тілдік ерекшелігін салыстырады;</a:t>
            </a:r>
          </a:p>
          <a:p>
            <a:pPr marL="342900" indent="-342900"/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Әртүрлі жанрдағы мәтіндерді жазу үшін құрылымын ескере отырып, қарапайым жоспар құрады.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6437" y="1856936"/>
            <a:ext cx="8215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О4. Ауызекі және ресми стильдегі мәтіндердің тақырыбын, мазмұнын, тілдік ерекшелігін салыстыру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Ж1. Әртүрлі жанрдағы мәтіндерді жазу үшін құрылымын ескере отырып, қарапайым жоспар құру.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810" y="2695073"/>
            <a:ext cx="577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1758" y="1203159"/>
            <a:ext cx="5414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</a:t>
            </a:r>
            <a:r>
              <a:rPr lang="kk-KZ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94063" y="2650909"/>
            <a:ext cx="65675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Ауызекі және ресми стильдегі мәтіндерді салыстырады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Жоспар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құрады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452" y="612356"/>
            <a:ext cx="8029146" cy="1440394"/>
          </a:xfrm>
        </p:spPr>
        <p:txBody>
          <a:bodyPr/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Миға шабуыл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Тапқырлық ұғымын қалай түсінесіз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Тапқыр адам деп кімдерді айтамыз?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7534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216" y="2250830"/>
            <a:ext cx="4815547" cy="349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00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041" y="731094"/>
            <a:ext cx="8229240" cy="387798"/>
          </a:xfrm>
        </p:spPr>
        <p:txBody>
          <a:bodyPr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тексер. 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03383" y="1294228"/>
            <a:ext cx="3727940" cy="4473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Тапқырлық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дегеніміз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тапқырлық немесе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ақылдылық дегенді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ақылды және күлкілі сөздерді айту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қабілеті.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853353" y="1266093"/>
            <a:ext cx="3601329" cy="4473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Тапқыр адам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​​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 күлкілі және ақылды ескертулер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Мысалы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kk-KZ" dirty="0" smtClean="0">
                <a:solidFill>
                  <a:schemeClr val="tx1"/>
                </a:solidFill>
              </a:rPr>
              <a:t> </a:t>
            </a:r>
            <a:r>
              <a:rPr lang="kk-KZ" b="1" i="1" dirty="0" smtClean="0">
                <a:solidFill>
                  <a:schemeClr val="tx1"/>
                </a:solidFill>
              </a:rPr>
              <a:t>Қожанасыр, Жиренше шешен, Алдар көсе </a:t>
            </a:r>
            <a:r>
              <a:rPr lang="kk-KZ" dirty="0" smtClean="0">
                <a:solidFill>
                  <a:schemeClr val="tx1"/>
                </a:solidFill>
              </a:rPr>
              <a:t>т.б.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726647" y="1288533"/>
            <a:ext cx="7635194" cy="22206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Ауызекі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сөйлеу стилі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тілдің негізгі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қызметі қарым-қатынас жасаудың жүзеге асуына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өте кең таралған функционалды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стиль.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Тұрмыста, отбасыда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өндірістегі бейресми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қатынастарда адамдардың еркін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қарым-қатынас жасау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қамтамасыз етеді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0048" y="3614056"/>
            <a:ext cx="7543800" cy="26343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Ресми іс қағаздары стилі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жеке адамның, ұжымның, мекемелердің қызметіне байланысты пайда болатын жазбаша қарым – қатынас құралы. Түрлері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арыз, өтініш, өмірбаян, түйіндеме, анықтама т.б.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3968" y="697832"/>
            <a:ext cx="4620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 бұрышы.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539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256" y="343142"/>
            <a:ext cx="741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-тапсырма.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9690" y="2985572"/>
            <a:ext cx="71106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1346" y="1604122"/>
            <a:ext cx="51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3725" y="788469"/>
            <a:ext cx="8119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Ауызекі және ресми стильдегі мәтіндердің тақырыбын, мазмұнын, тілдік ерекшелігін салыстырыңыз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– мәтін </a:t>
            </a:r>
          </a:p>
          <a:p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031" y="1872020"/>
            <a:ext cx="835621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Делегация Лондонда Уинстон Черчилльдің қабылдауында болған.Кездесу барысында Черчилль әлденені білгісі келетіндей қайта-қайта Сәтбаевқа қарай берді. Сол арада қысқаша таныстық басталды. Жөн сұраса келгенде, Қаныш Имантайұлы өзінің қазақ елінен екенін айтты.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Солай деңіз... </a:t>
            </a:r>
            <a:r>
              <a:rPr lang="kk-KZ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деді үй иесі. </a:t>
            </a:r>
            <a:r>
              <a:rPr lang="kk-KZ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Мен қазақтарды ешқашан көрмеппін.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Айтыңызшы, Сәтбаев мырза, қазақтың бәрі осы өзіңіз секілді мелжемді, бойшаң бала ма? </a:t>
            </a:r>
            <a:r>
              <a:rPr lang="kk-KZ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деді.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Сонда Қаныш Имантайұлы бөгелместен: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Мен  орта деңгейдегі қазақпын. Менің халқым менен әлдеқайда биік! </a:t>
            </a:r>
            <a:r>
              <a:rPr lang="kk-KZ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деп жауап береді. Мұның жауабына қасындағы сапарлас серіктері разы болып: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Жауабың жақсы шықты.  Черчилльді қатырдың! </a:t>
            </a:r>
            <a:r>
              <a:rPr lang="kk-KZ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десіп жатты.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 сөзінің нысанаға дөп тигеніне Қаныштың өзі де риза еді. Табан астында намысқа  шауып алған сөз ғой бәрі де. Кейін осы сөзі ел ішіне тез тарап кетті...</a:t>
            </a:r>
            <a:endParaRPr lang="kk-KZ" sz="20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72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/>
          </p:nvPr>
        </p:nvSpPr>
        <p:spPr>
          <a:xfrm>
            <a:off x="457199" y="568590"/>
            <a:ext cx="8475785" cy="6093976"/>
          </a:xfrm>
        </p:spPr>
        <p:txBody>
          <a:bodyPr/>
          <a:lstStyle/>
          <a:p>
            <a:pPr fontAlgn="base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2 –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400" dirty="0" smtClean="0"/>
              <a:t>                                         №5 </a:t>
            </a:r>
            <a:r>
              <a:rPr lang="ru-RU" sz="2400" dirty="0" err="1" smtClean="0"/>
              <a:t>Кәсіптік </a:t>
            </a:r>
            <a:r>
              <a:rPr lang="ru-RU" sz="2400" dirty="0" smtClean="0"/>
              <a:t>лицей директоры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Ю.К.Абаев </a:t>
            </a:r>
            <a:r>
              <a:rPr lang="ru-RU" sz="2400" dirty="0" err="1" smtClean="0"/>
              <a:t>мырзаға оқытушысы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Г.К. </a:t>
            </a:r>
            <a:r>
              <a:rPr lang="ru-RU" sz="2400" dirty="0" err="1" smtClean="0"/>
              <a:t>Мырзатаевадан</a:t>
            </a:r>
            <a:endParaRPr lang="ru-RU" sz="24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</a:t>
            </a:r>
            <a:r>
              <a:rPr lang="ru-RU" sz="2400" b="1" dirty="0" err="1" smtClean="0"/>
              <a:t>Түсініктеме</a:t>
            </a:r>
            <a:endParaRPr lang="ru-RU" sz="2400" dirty="0" smtClean="0"/>
          </a:p>
          <a:p>
            <a:r>
              <a:rPr lang="ru-RU" sz="2400" dirty="0" smtClean="0"/>
              <a:t>   47 </a:t>
            </a:r>
            <a:r>
              <a:rPr lang="ru-RU" sz="2400" dirty="0" err="1" smtClean="0"/>
              <a:t>кәсіптік </a:t>
            </a:r>
            <a:r>
              <a:rPr lang="ru-RU" sz="2400" dirty="0" smtClean="0"/>
              <a:t>топ </a:t>
            </a:r>
            <a:r>
              <a:rPr lang="ru-RU" sz="2400" dirty="0" err="1" smtClean="0"/>
              <a:t>оқушылары </a:t>
            </a:r>
            <a:r>
              <a:rPr lang="ru-RU" sz="2400" dirty="0" smtClean="0"/>
              <a:t>18- </a:t>
            </a:r>
            <a:r>
              <a:rPr lang="ru-RU" sz="2400" dirty="0" err="1" smtClean="0"/>
              <a:t>ші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наурыз</a:t>
            </a:r>
            <a:r>
              <a:rPr lang="ru-RU" sz="2400" dirty="0" smtClean="0"/>
              <a:t> </a:t>
            </a:r>
            <a:r>
              <a:rPr lang="ru-RU" sz="2400" dirty="0" err="1" smtClean="0"/>
              <a:t>күні сабаққа толық    қатыспаған, Себебі</a:t>
            </a:r>
            <a:r>
              <a:rPr lang="ru-RU" sz="2400" dirty="0" smtClean="0"/>
              <a:t> жарты топ </a:t>
            </a:r>
            <a:r>
              <a:rPr lang="ru-RU" sz="2400" dirty="0" err="1" smtClean="0"/>
              <a:t>оқушылары  емханаға жіберілді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err="1" smtClean="0"/>
              <a:t>Келешекте</a:t>
            </a:r>
            <a:r>
              <a:rPr lang="ru-RU" sz="2400" dirty="0" smtClean="0"/>
              <a:t> </a:t>
            </a:r>
            <a:r>
              <a:rPr lang="ru-RU" sz="2400" dirty="0" err="1" smtClean="0"/>
              <a:t>қайталанбайды деп</a:t>
            </a:r>
            <a:r>
              <a:rPr lang="ru-RU" sz="2400" dirty="0" smtClean="0"/>
              <a:t> </a:t>
            </a:r>
            <a:r>
              <a:rPr lang="ru-RU" sz="2400" dirty="0" err="1" smtClean="0"/>
              <a:t>сөз береміз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  47 </a:t>
            </a:r>
            <a:r>
              <a:rPr lang="ru-RU" sz="2400" dirty="0" err="1" smtClean="0"/>
              <a:t>кәсіптік </a:t>
            </a:r>
            <a:r>
              <a:rPr lang="ru-RU" sz="2400" dirty="0" smtClean="0"/>
              <a:t>топ </a:t>
            </a:r>
            <a:r>
              <a:rPr lang="ru-RU" sz="2400" dirty="0" err="1" smtClean="0"/>
              <a:t>оқытушысы</a:t>
            </a:r>
            <a:r>
              <a:rPr lang="ru-RU" sz="2400" dirty="0" smtClean="0"/>
              <a:t>:                                                  </a:t>
            </a:r>
            <a:r>
              <a:rPr lang="ru-RU" sz="2400" dirty="0" err="1" smtClean="0"/>
              <a:t>Г.К.Мырзатаева</a:t>
            </a:r>
            <a:endParaRPr lang="ru-RU" sz="24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19.03.2009ж                                                              </a:t>
            </a:r>
            <a:r>
              <a:rPr lang="ru-RU" sz="2400" dirty="0" err="1" smtClean="0"/>
              <a:t>қолы</a:t>
            </a:r>
            <a:endParaRPr lang="ru-RU" sz="2400" dirty="0" smtClean="0"/>
          </a:p>
          <a:p>
            <a:pPr fontAlgn="base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мәтіндердің тақырыбын, мазмұнын, тілдік ерекшелігін салыстырады.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692098"/>
            <a:ext cx="77844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1182" y="1266094"/>
          <a:ext cx="7695027" cy="3817032"/>
        </p:xfrm>
        <a:graphic>
          <a:graphicData uri="http://schemas.openxmlformats.org/drawingml/2006/table">
            <a:tbl>
              <a:tblPr/>
              <a:tblGrid>
                <a:gridCol w="3964854"/>
                <a:gridCol w="3730173"/>
              </a:tblGrid>
              <a:tr h="4771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Мәтіндерді салыстыру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1 -мәтін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2- мәтін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Стилі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marL="2508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Мазмұны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Тақырыбы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4419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4133</TotalTime>
  <Words>688</Words>
  <Application>Microsoft Office PowerPoint</Application>
  <PresentationFormat>Экран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Слайд 3</vt:lpstr>
      <vt:lpstr>Миға шабуыл.  Тапқырлық ұғымын қалай түсінесіз? Тапқыр адам деп кімдерді айтамыз?</vt:lpstr>
      <vt:lpstr>     Өзіңді тексер.  </vt:lpstr>
      <vt:lpstr>Слайд 6</vt:lpstr>
      <vt:lpstr>Слайд 7</vt:lpstr>
      <vt:lpstr>Слайд 8</vt:lpstr>
      <vt:lpstr>Слайд 9</vt:lpstr>
      <vt:lpstr>Слайд 10</vt:lpstr>
      <vt:lpstr>Жоспар – мәтін мазмұнының ықшам, нақты әрі жүйелі берілген тірек – негізі.</vt:lpstr>
      <vt:lpstr>2 – тапсырма “Ана тілі” мәтініне сәйкес кіріспе, негізгі, және қорытынды бөлімді қамтитын қарапайым жоспар құрыңыз.          </vt:lpstr>
      <vt:lpstr> Ықтимал жауап:</vt:lpstr>
      <vt:lpstr>            Қорытынды: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Пользователь Windows</dc:creator>
  <dc:description/>
  <cp:lastModifiedBy>Admin</cp:lastModifiedBy>
  <cp:revision>329</cp:revision>
  <dcterms:created xsi:type="dcterms:W3CDTF">2020-03-23T04:56:31Z</dcterms:created>
  <dcterms:modified xsi:type="dcterms:W3CDTF">2020-10-22T13:01:24Z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