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0" r:id="rId8"/>
    <p:sldId id="265" r:id="rId9"/>
    <p:sldId id="266" r:id="rId10"/>
    <p:sldId id="263" r:id="rId11"/>
    <p:sldId id="264" r:id="rId12"/>
    <p:sldId id="268" r:id="rId13"/>
    <p:sldId id="267"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28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57B5CAB-3FFB-4592-9691-70C343C5002C}" type="datetimeFigureOut">
              <a:rPr lang="ru-RU" smtClean="0"/>
              <a:t>20.10.2020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E6BD3A3-0DBB-4E41-9B93-045FDA9D21E9}"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57B5CAB-3FFB-4592-9691-70C343C5002C}" type="datetimeFigureOut">
              <a:rPr lang="ru-RU" smtClean="0"/>
              <a:t>20.10.2020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E6BD3A3-0DBB-4E41-9B93-045FDA9D21E9}"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57B5CAB-3FFB-4592-9691-70C343C5002C}" type="datetimeFigureOut">
              <a:rPr lang="ru-RU" smtClean="0"/>
              <a:t>20.10.2020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E6BD3A3-0DBB-4E41-9B93-045FDA9D21E9}"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57B5CAB-3FFB-4592-9691-70C343C5002C}" type="datetimeFigureOut">
              <a:rPr lang="ru-RU" smtClean="0"/>
              <a:t>20.10.2020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E6BD3A3-0DBB-4E41-9B93-045FDA9D21E9}"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57B5CAB-3FFB-4592-9691-70C343C5002C}" type="datetimeFigureOut">
              <a:rPr lang="ru-RU" smtClean="0"/>
              <a:t>20.10.2020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E6BD3A3-0DBB-4E41-9B93-045FDA9D21E9}"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57B5CAB-3FFB-4592-9691-70C343C5002C}" type="datetimeFigureOut">
              <a:rPr lang="ru-RU" smtClean="0"/>
              <a:t>20.10.2020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E6BD3A3-0DBB-4E41-9B93-045FDA9D21E9}"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57B5CAB-3FFB-4592-9691-70C343C5002C}" type="datetimeFigureOut">
              <a:rPr lang="ru-RU" smtClean="0"/>
              <a:t>20.10.2020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E6BD3A3-0DBB-4E41-9B93-045FDA9D21E9}"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57B5CAB-3FFB-4592-9691-70C343C5002C}" type="datetimeFigureOut">
              <a:rPr lang="ru-RU" smtClean="0"/>
              <a:t>20.10.2020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E6BD3A3-0DBB-4E41-9B93-045FDA9D21E9}"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7B5CAB-3FFB-4592-9691-70C343C5002C}" type="datetimeFigureOut">
              <a:rPr lang="ru-RU" smtClean="0"/>
              <a:t>20.10.2020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E6BD3A3-0DBB-4E41-9B93-045FDA9D21E9}"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57B5CAB-3FFB-4592-9691-70C343C5002C}" type="datetimeFigureOut">
              <a:rPr lang="ru-RU" smtClean="0"/>
              <a:t>20.10.2020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E6BD3A3-0DBB-4E41-9B93-045FDA9D21E9}"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57B5CAB-3FFB-4592-9691-70C343C5002C}" type="datetimeFigureOut">
              <a:rPr lang="ru-RU" smtClean="0"/>
              <a:t>20.10.2020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E6BD3A3-0DBB-4E41-9B93-045FDA9D21E9}"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257B5CAB-3FFB-4592-9691-70C343C5002C}" type="datetimeFigureOut">
              <a:rPr lang="ru-RU" smtClean="0"/>
              <a:t>20.10.2020</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8E6BD3A3-0DBB-4E41-9B93-045FDA9D21E9}"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548680"/>
            <a:ext cx="8424936" cy="3024336"/>
          </a:xfrm>
        </p:spPr>
        <p:txBody>
          <a:bodyPr/>
          <a:lstStyle/>
          <a:p>
            <a:pPr marL="0" lvl="0" indent="0" fontAlgn="base">
              <a:spcAft>
                <a:spcPct val="0"/>
              </a:spcAft>
              <a:buNone/>
            </a:pPr>
            <a:r>
              <a:rPr lang="kk-KZ" altLang="ru-RU" sz="1800" i="1" dirty="0" smtClean="0">
                <a:solidFill>
                  <a:srgbClr val="2E77E2"/>
                </a:solidFill>
                <a:effectLst/>
                <a:latin typeface="Times New Roman" pitchFamily="18" charset="0"/>
                <a:ea typeface="+mn-ea"/>
                <a:cs typeface="Times New Roman" pitchFamily="18" charset="0"/>
              </a:rPr>
              <a:t/>
            </a:r>
            <a:br>
              <a:rPr lang="kk-KZ" altLang="ru-RU" sz="1800" i="1" dirty="0" smtClean="0">
                <a:solidFill>
                  <a:srgbClr val="2E77E2"/>
                </a:solidFill>
                <a:effectLst/>
                <a:latin typeface="Times New Roman" pitchFamily="18" charset="0"/>
                <a:ea typeface="+mn-ea"/>
                <a:cs typeface="Times New Roman" pitchFamily="18" charset="0"/>
              </a:rPr>
            </a:br>
            <a:r>
              <a:rPr lang="kk-KZ" altLang="ru-RU" sz="1800" i="1" dirty="0" smtClean="0">
                <a:solidFill>
                  <a:srgbClr val="2E77E2"/>
                </a:solidFill>
                <a:effectLst/>
                <a:latin typeface="Times New Roman" pitchFamily="18" charset="0"/>
                <a:ea typeface="+mn-ea"/>
                <a:cs typeface="Times New Roman" pitchFamily="18" charset="0"/>
              </a:rPr>
              <a:t>Бөлім </a:t>
            </a:r>
            <a:r>
              <a:rPr lang="kk-KZ" altLang="ru-RU" sz="1800" i="1" dirty="0">
                <a:solidFill>
                  <a:srgbClr val="2E77E2"/>
                </a:solidFill>
                <a:effectLst/>
                <a:latin typeface="Times New Roman" pitchFamily="18" charset="0"/>
                <a:ea typeface="+mn-ea"/>
                <a:cs typeface="Times New Roman" pitchFamily="18" charset="0"/>
              </a:rPr>
              <a:t>тақырыбы</a:t>
            </a:r>
            <a:r>
              <a:rPr lang="kk-KZ" altLang="ru-RU" sz="1800" i="1" dirty="0" smtClean="0">
                <a:solidFill>
                  <a:srgbClr val="2E77E2"/>
                </a:solidFill>
                <a:effectLst/>
                <a:latin typeface="Times New Roman" pitchFamily="18" charset="0"/>
                <a:ea typeface="+mn-ea"/>
                <a:cs typeface="Times New Roman" pitchFamily="18" charset="0"/>
              </a:rPr>
              <a:t>:                                                                                       </a:t>
            </a:r>
            <a:r>
              <a:rPr lang="kk-KZ" altLang="ru-RU" sz="1200" dirty="0" smtClean="0">
                <a:solidFill>
                  <a:srgbClr val="2E77E2"/>
                </a:solidFill>
                <a:effectLst/>
                <a:latin typeface="Times New Roman" pitchFamily="18" charset="0"/>
                <a:ea typeface="+mn-ea"/>
                <a:cs typeface="Times New Roman" pitchFamily="18" charset="0"/>
              </a:rPr>
              <a:t>ҚАЗАҚ </a:t>
            </a:r>
            <a:r>
              <a:rPr lang="kk-KZ" altLang="ru-RU" sz="1200" dirty="0">
                <a:solidFill>
                  <a:srgbClr val="2E77E2"/>
                </a:solidFill>
                <a:effectLst/>
                <a:latin typeface="Times New Roman" pitchFamily="18" charset="0"/>
                <a:ea typeface="+mn-ea"/>
                <a:cs typeface="Times New Roman" pitchFamily="18" charset="0"/>
              </a:rPr>
              <a:t>ТІЛІ  (Т2)</a:t>
            </a:r>
            <a:r>
              <a:rPr lang="ru-RU" altLang="ru-RU" sz="1200" dirty="0">
                <a:solidFill>
                  <a:srgbClr val="2E77E2"/>
                </a:solidFill>
                <a:effectLst/>
                <a:latin typeface="Times New Roman" pitchFamily="18" charset="0"/>
                <a:ea typeface="+mn-ea"/>
                <a:cs typeface="Times New Roman" pitchFamily="18" charset="0"/>
              </a:rPr>
              <a:t/>
            </a:r>
            <a:br>
              <a:rPr lang="ru-RU" altLang="ru-RU" sz="1200" dirty="0">
                <a:solidFill>
                  <a:srgbClr val="2E77E2"/>
                </a:solidFill>
                <a:effectLst/>
                <a:latin typeface="Times New Roman" pitchFamily="18" charset="0"/>
                <a:ea typeface="+mn-ea"/>
                <a:cs typeface="Times New Roman" pitchFamily="18" charset="0"/>
              </a:rPr>
            </a:br>
            <a:r>
              <a:rPr lang="ru-RU" altLang="ru-RU" sz="1200" dirty="0" smtClean="0">
                <a:solidFill>
                  <a:srgbClr val="2E77E2"/>
                </a:solidFill>
                <a:effectLst/>
                <a:latin typeface="Times New Roman" pitchFamily="18" charset="0"/>
                <a:ea typeface="+mn-ea"/>
                <a:cs typeface="Times New Roman" pitchFamily="18" charset="0"/>
              </a:rPr>
              <a:t>                                                                                                                                                                                             6-сынып</a:t>
            </a:r>
            <a:r>
              <a:rPr lang="ru-RU" altLang="ru-RU" sz="1200" dirty="0">
                <a:solidFill>
                  <a:srgbClr val="2E77E2"/>
                </a:solidFill>
                <a:effectLst/>
                <a:latin typeface="Times New Roman" pitchFamily="18" charset="0"/>
                <a:ea typeface="+mn-ea"/>
                <a:cs typeface="Times New Roman" pitchFamily="18" charset="0"/>
              </a:rPr>
              <a:t/>
            </a:r>
            <a:br>
              <a:rPr lang="ru-RU" altLang="ru-RU" sz="1200" dirty="0">
                <a:solidFill>
                  <a:srgbClr val="2E77E2"/>
                </a:solidFill>
                <a:effectLst/>
                <a:latin typeface="Times New Roman" pitchFamily="18" charset="0"/>
                <a:ea typeface="+mn-ea"/>
                <a:cs typeface="Times New Roman" pitchFamily="18" charset="0"/>
              </a:rPr>
            </a:br>
            <a:r>
              <a:rPr lang="kk-KZ" altLang="ru-RU" sz="1800" i="1" dirty="0" smtClean="0">
                <a:solidFill>
                  <a:srgbClr val="2E77E2"/>
                </a:solidFill>
                <a:effectLst/>
                <a:latin typeface="Times New Roman" pitchFamily="18" charset="0"/>
                <a:ea typeface="+mn-ea"/>
                <a:cs typeface="Times New Roman" pitchFamily="18" charset="0"/>
              </a:rPr>
              <a:t> </a:t>
            </a:r>
            <a:r>
              <a:rPr lang="ru-RU" altLang="ru-RU" sz="2800" dirty="0" smtClean="0">
                <a:solidFill>
                  <a:srgbClr val="2E77E2"/>
                </a:solidFill>
                <a:effectLst/>
                <a:latin typeface="Times New Roman" pitchFamily="18" charset="0"/>
                <a:ea typeface="Calibri" pitchFamily="34" charset="0"/>
                <a:cs typeface="Times New Roman" pitchFamily="18" charset="0"/>
              </a:rPr>
              <a:t>4-б</a:t>
            </a:r>
            <a:r>
              <a:rPr lang="kk-KZ" altLang="ru-RU" sz="2800" dirty="0">
                <a:solidFill>
                  <a:srgbClr val="2E77E2"/>
                </a:solidFill>
                <a:effectLst/>
                <a:latin typeface="Times New Roman" pitchFamily="18" charset="0"/>
                <a:ea typeface="Calibri" pitchFamily="34" charset="0"/>
                <a:cs typeface="Times New Roman" pitchFamily="18" charset="0"/>
              </a:rPr>
              <a:t>өлім: Астана – мәдениет пен өнер ордасы </a:t>
            </a:r>
            <a:r>
              <a:rPr lang="ru-RU" altLang="ru-RU" sz="2800" dirty="0">
                <a:solidFill>
                  <a:srgbClr val="2E77E2"/>
                </a:solidFill>
                <a:effectLst/>
                <a:latin typeface="Calibri" pitchFamily="34" charset="0"/>
                <a:ea typeface="Calibri" pitchFamily="34" charset="0"/>
                <a:cs typeface="Times New Roman" pitchFamily="18" charset="0"/>
              </a:rPr>
              <a:t/>
            </a:r>
            <a:br>
              <a:rPr lang="ru-RU" altLang="ru-RU" sz="2800" dirty="0">
                <a:solidFill>
                  <a:srgbClr val="2E77E2"/>
                </a:solidFill>
                <a:effectLst/>
                <a:latin typeface="Calibri" pitchFamily="34" charset="0"/>
                <a:ea typeface="Calibri" pitchFamily="34" charset="0"/>
                <a:cs typeface="Times New Roman" pitchFamily="18" charset="0"/>
              </a:rPr>
            </a:br>
            <a:r>
              <a:rPr lang="ru-RU" altLang="ru-RU" sz="2800" dirty="0" smtClean="0">
                <a:solidFill>
                  <a:srgbClr val="2E77E2"/>
                </a:solidFill>
                <a:effectLst/>
                <a:latin typeface="Calibri" pitchFamily="34" charset="0"/>
                <a:ea typeface="Calibri" pitchFamily="34" charset="0"/>
                <a:cs typeface="Times New Roman" pitchFamily="18" charset="0"/>
              </a:rPr>
              <a:t/>
            </a:r>
            <a:br>
              <a:rPr lang="ru-RU" altLang="ru-RU" sz="2800" dirty="0" smtClean="0">
                <a:solidFill>
                  <a:srgbClr val="2E77E2"/>
                </a:solidFill>
                <a:effectLst/>
                <a:latin typeface="Calibri" pitchFamily="34" charset="0"/>
                <a:ea typeface="Calibri" pitchFamily="34" charset="0"/>
                <a:cs typeface="Times New Roman" pitchFamily="18" charset="0"/>
              </a:rPr>
            </a:br>
            <a:r>
              <a:rPr lang="ru-RU" altLang="ru-RU" sz="2800" dirty="0">
                <a:solidFill>
                  <a:srgbClr val="2E77E2"/>
                </a:solidFill>
                <a:effectLst/>
                <a:latin typeface="Calibri" pitchFamily="34" charset="0"/>
                <a:ea typeface="Calibri" pitchFamily="34" charset="0"/>
                <a:cs typeface="Times New Roman" pitchFamily="18" charset="0"/>
              </a:rPr>
              <a:t/>
            </a:r>
            <a:br>
              <a:rPr lang="ru-RU" altLang="ru-RU" sz="2800" dirty="0">
                <a:solidFill>
                  <a:srgbClr val="2E77E2"/>
                </a:solidFill>
                <a:effectLst/>
                <a:latin typeface="Calibri" pitchFamily="34" charset="0"/>
                <a:ea typeface="Calibri" pitchFamily="34" charset="0"/>
                <a:cs typeface="Times New Roman" pitchFamily="18" charset="0"/>
              </a:rPr>
            </a:br>
            <a:r>
              <a:rPr lang="ru-RU" altLang="ru-RU" sz="2800" dirty="0" smtClean="0">
                <a:solidFill>
                  <a:srgbClr val="2E77E2"/>
                </a:solidFill>
                <a:effectLst/>
                <a:latin typeface="Calibri" pitchFamily="34" charset="0"/>
                <a:ea typeface="Calibri" pitchFamily="34" charset="0"/>
                <a:cs typeface="Times New Roman" pitchFamily="18" charset="0"/>
              </a:rPr>
              <a:t>                          </a:t>
            </a:r>
            <a:r>
              <a:rPr lang="ru-RU" altLang="ru-RU" sz="1800" i="1" dirty="0" err="1" smtClean="0">
                <a:solidFill>
                  <a:srgbClr val="2E77E2"/>
                </a:solidFill>
                <a:effectLst/>
                <a:latin typeface="Times New Roman" pitchFamily="18" charset="0"/>
                <a:ea typeface="+mn-ea"/>
                <a:cs typeface="Times New Roman" pitchFamily="18" charset="0"/>
              </a:rPr>
              <a:t>Сабақтың</a:t>
            </a:r>
            <a:r>
              <a:rPr lang="ru-RU" altLang="ru-RU" sz="1800" i="1" dirty="0" smtClean="0">
                <a:solidFill>
                  <a:srgbClr val="2E77E2"/>
                </a:solidFill>
                <a:effectLst/>
                <a:latin typeface="Times New Roman" pitchFamily="18" charset="0"/>
                <a:ea typeface="+mn-ea"/>
                <a:cs typeface="Times New Roman" pitchFamily="18" charset="0"/>
              </a:rPr>
              <a:t>  </a:t>
            </a:r>
            <a:r>
              <a:rPr lang="ru-RU" altLang="ru-RU" sz="1800" i="1" dirty="0" err="1">
                <a:solidFill>
                  <a:srgbClr val="2E77E2"/>
                </a:solidFill>
                <a:effectLst/>
                <a:latin typeface="Times New Roman" pitchFamily="18" charset="0"/>
                <a:ea typeface="+mn-ea"/>
                <a:cs typeface="Times New Roman" pitchFamily="18" charset="0"/>
              </a:rPr>
              <a:t>тақырыбы</a:t>
            </a:r>
            <a:r>
              <a:rPr lang="ru-RU" altLang="ru-RU" sz="1800" i="1" dirty="0">
                <a:solidFill>
                  <a:srgbClr val="2E77E2"/>
                </a:solidFill>
                <a:effectLst/>
                <a:latin typeface="Times New Roman" pitchFamily="18" charset="0"/>
                <a:ea typeface="+mn-ea"/>
                <a:cs typeface="Times New Roman" pitchFamily="18" charset="0"/>
              </a:rPr>
              <a:t>:</a:t>
            </a:r>
            <a:br>
              <a:rPr lang="ru-RU" altLang="ru-RU" sz="1800" i="1" dirty="0">
                <a:solidFill>
                  <a:srgbClr val="2E77E2"/>
                </a:solidFill>
                <a:effectLst/>
                <a:latin typeface="Times New Roman" pitchFamily="18" charset="0"/>
                <a:ea typeface="+mn-ea"/>
                <a:cs typeface="Times New Roman" pitchFamily="18" charset="0"/>
              </a:rPr>
            </a:br>
            <a:r>
              <a:rPr lang="ru-RU" altLang="ru-RU" sz="1800" i="1" dirty="0" smtClean="0">
                <a:solidFill>
                  <a:srgbClr val="2E77E2"/>
                </a:solidFill>
                <a:effectLst/>
                <a:latin typeface="Times New Roman" pitchFamily="18" charset="0"/>
                <a:ea typeface="+mn-ea"/>
                <a:cs typeface="Times New Roman" pitchFamily="18" charset="0"/>
              </a:rPr>
              <a:t>             </a:t>
            </a:r>
            <a:r>
              <a:rPr lang="kk-KZ" altLang="ru-RU" sz="3000" dirty="0" smtClean="0">
                <a:solidFill>
                  <a:srgbClr val="2E77E2"/>
                </a:solidFill>
                <a:effectLst/>
                <a:latin typeface="Times New Roman" pitchFamily="18" charset="0"/>
                <a:ea typeface="+mn-ea"/>
                <a:cs typeface="Arial" charset="0"/>
              </a:rPr>
              <a:t>Астананың кереметі. </a:t>
            </a:r>
            <a:r>
              <a:rPr lang="kk-KZ" altLang="ru-RU" sz="3000" i="1" dirty="0">
                <a:solidFill>
                  <a:srgbClr val="2E77E2"/>
                </a:solidFill>
                <a:effectLst/>
                <a:latin typeface="Times New Roman" pitchFamily="18" charset="0"/>
                <a:ea typeface="+mn-ea"/>
                <a:cs typeface="Arial" charset="0"/>
              </a:rPr>
              <a:t>Неологизмдер</a:t>
            </a:r>
            <a:r>
              <a:rPr lang="kk-KZ" altLang="ru-RU" sz="3000" dirty="0">
                <a:solidFill>
                  <a:srgbClr val="2E77E2"/>
                </a:solidFill>
                <a:effectLst/>
                <a:latin typeface="Times New Roman" pitchFamily="18" charset="0"/>
                <a:ea typeface="+mn-ea"/>
                <a:cs typeface="Arial" charset="0"/>
              </a:rPr>
              <a:t> </a:t>
            </a:r>
            <a:r>
              <a:rPr lang="ru-RU" altLang="ru-RU" sz="3000" dirty="0">
                <a:solidFill>
                  <a:srgbClr val="2E77E2"/>
                </a:solidFill>
                <a:effectLst/>
                <a:latin typeface="Calibri" pitchFamily="34" charset="0"/>
                <a:ea typeface="+mn-ea"/>
                <a:cs typeface="Arial" charset="0"/>
              </a:rPr>
              <a:t/>
            </a:r>
            <a:br>
              <a:rPr lang="ru-RU" altLang="ru-RU" sz="3000" dirty="0">
                <a:solidFill>
                  <a:srgbClr val="2E77E2"/>
                </a:solidFill>
                <a:effectLst/>
                <a:latin typeface="Calibri" pitchFamily="34" charset="0"/>
                <a:ea typeface="+mn-ea"/>
                <a:cs typeface="Arial" charset="0"/>
              </a:rPr>
            </a:br>
            <a:endParaRPr lang="ru-RU" dirty="0"/>
          </a:p>
        </p:txBody>
      </p:sp>
    </p:spTree>
    <p:extLst>
      <p:ext uri="{BB962C8B-B14F-4D97-AF65-F5344CB8AC3E}">
        <p14:creationId xmlns:p14="http://schemas.microsoft.com/office/powerpoint/2010/main" val="2623587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404664"/>
            <a:ext cx="8712968" cy="5802101"/>
          </a:xfrm>
          <a:prstGeom prst="rect">
            <a:avLst/>
          </a:prstGeom>
          <a:noFill/>
        </p:spPr>
        <p:txBody>
          <a:bodyPr wrap="square" rtlCol="0">
            <a:spAutoFit/>
          </a:bodyPr>
          <a:lstStyle/>
          <a:p>
            <a:pPr>
              <a:lnSpc>
                <a:spcPct val="115000"/>
              </a:lnSpc>
              <a:spcAft>
                <a:spcPts val="1000"/>
              </a:spcAft>
            </a:pPr>
            <a:r>
              <a:rPr lang="kk-KZ" dirty="0" smtClean="0">
                <a:effectLst/>
                <a:latin typeface="Times New Roman"/>
                <a:ea typeface="Calibri"/>
                <a:cs typeface="Times New Roman"/>
              </a:rPr>
              <a:t>Тапсырма №</a:t>
            </a:r>
            <a:r>
              <a:rPr lang="kk-KZ" dirty="0">
                <a:latin typeface="Times New Roman"/>
                <a:ea typeface="Calibri"/>
                <a:cs typeface="Times New Roman"/>
              </a:rPr>
              <a:t>3</a:t>
            </a:r>
            <a:endParaRPr lang="ru-RU" sz="1600" dirty="0" smtClean="0">
              <a:effectLst/>
              <a:latin typeface="Calibri"/>
              <a:ea typeface="Calibri"/>
              <a:cs typeface="Times New Roman"/>
            </a:endParaRPr>
          </a:p>
          <a:p>
            <a:pPr algn="just"/>
            <a:r>
              <a:rPr lang="kk-KZ" dirty="0" smtClean="0">
                <a:effectLst/>
                <a:latin typeface="Times New Roman"/>
              </a:rPr>
              <a:t>             </a:t>
            </a:r>
            <a:r>
              <a:rPr lang="kk-KZ" b="1" dirty="0" smtClean="0">
                <a:effectLst/>
                <a:latin typeface="Times New Roman"/>
              </a:rPr>
              <a:t>Емле ережелеріне сүйеніп, пунктуациялық қателерді түзетіңдер. </a:t>
            </a:r>
            <a:endParaRPr lang="ru-RU" b="1" dirty="0" smtClean="0">
              <a:effectLst/>
            </a:endParaRPr>
          </a:p>
          <a:p>
            <a:pPr algn="just"/>
            <a:r>
              <a:rPr lang="kk-KZ" dirty="0" smtClean="0">
                <a:effectLst/>
                <a:latin typeface="Times New Roman"/>
              </a:rPr>
              <a:t>    </a:t>
            </a:r>
          </a:p>
          <a:p>
            <a:pPr algn="just"/>
            <a:r>
              <a:rPr lang="kk-KZ" dirty="0">
                <a:latin typeface="Times New Roman"/>
              </a:rPr>
              <a:t> </a:t>
            </a:r>
            <a:r>
              <a:rPr lang="kk-KZ" dirty="0" smtClean="0">
                <a:latin typeface="Times New Roman"/>
              </a:rPr>
              <a:t>     </a:t>
            </a:r>
            <a:r>
              <a:rPr lang="kk-KZ" dirty="0" smtClean="0">
                <a:effectLst/>
                <a:latin typeface="Times New Roman"/>
              </a:rPr>
              <a:t>  Елордамыз менің шығармашылығыма жаңа тыныс жаңа леп әкелді бас қала бол ғаннан кейін ақын ағаларымыз қоныс аударды әдеби ортаның жаңа әлемі қалыптаса бастады Қазақстан Жазушылар одағының филиалы ашылды енді бас қаламыз экономиканың ғана орталығы емес әдебиет пен руханияттың да ордасына айнал ды көптеген жоғары оқу орындары бой көтерді жан-жақтан таланты тас жаратын жастардың басақын бы жиналды қайтадан қыран құстай түлеуіме олып танылуыма осының әсері тиді елордаға жас ақындар көптеп келген соң бір-бірімізбен шұрқы расып табыстық бір өлең жазсақ, соны оқуға асықтық... </a:t>
            </a:r>
            <a:endParaRPr lang="ru-RU" dirty="0" smtClean="0">
              <a:effectLst/>
            </a:endParaRPr>
          </a:p>
          <a:p>
            <a:pPr algn="just"/>
            <a:r>
              <a:rPr lang="kk-KZ" dirty="0" smtClean="0">
                <a:effectLst/>
                <a:latin typeface="Times New Roman"/>
              </a:rPr>
              <a:t>     </a:t>
            </a:r>
            <a:endParaRPr lang="ru-RU" dirty="0" smtClean="0">
              <a:effectLst/>
            </a:endParaRPr>
          </a:p>
          <a:p>
            <a:pPr algn="just"/>
            <a:r>
              <a:rPr lang="kk-KZ" dirty="0" smtClean="0">
                <a:effectLst/>
                <a:latin typeface="Times New Roman"/>
              </a:rPr>
              <a:t>                                                                                                           (Қалқаман Сарин)</a:t>
            </a:r>
          </a:p>
          <a:p>
            <a:pPr algn="just"/>
            <a:endParaRPr lang="kk-KZ" dirty="0">
              <a:latin typeface="Times New Roman"/>
            </a:endParaRPr>
          </a:p>
          <a:p>
            <a:pPr algn="just"/>
            <a:endParaRPr lang="kk-KZ" dirty="0" smtClean="0">
              <a:effectLst/>
              <a:latin typeface="Times New Roman"/>
            </a:endParaRPr>
          </a:p>
          <a:p>
            <a:pPr algn="just"/>
            <a:r>
              <a:rPr lang="kk-KZ" b="1" dirty="0" smtClean="0">
                <a:effectLst/>
                <a:latin typeface="Times New Roman"/>
                <a:ea typeface="Calibri"/>
              </a:rPr>
              <a:t>Бағалау критерийі: </a:t>
            </a:r>
            <a:endParaRPr lang="ru-RU" dirty="0" smtClean="0">
              <a:effectLst/>
            </a:endParaRPr>
          </a:p>
          <a:p>
            <a:pPr algn="just"/>
            <a:r>
              <a:rPr lang="kk-KZ" dirty="0" smtClean="0">
                <a:effectLst/>
                <a:latin typeface="Times New Roman"/>
                <a:ea typeface="Calibri"/>
              </a:rPr>
              <a:t>Қазақ тіліндегі тыныс белгілерді түсініп, дұрыс қолданады.</a:t>
            </a:r>
            <a:endParaRPr lang="ru-RU" dirty="0" smtClean="0">
              <a:effectLst/>
            </a:endParaRPr>
          </a:p>
          <a:p>
            <a:pPr algn="just"/>
            <a:r>
              <a:rPr lang="kk-KZ" b="1" dirty="0" smtClean="0">
                <a:effectLst/>
                <a:latin typeface="Times New Roman"/>
                <a:ea typeface="Calibri"/>
              </a:rPr>
              <a:t>Дескрипторы:</a:t>
            </a:r>
            <a:endParaRPr lang="ru-RU" dirty="0" smtClean="0">
              <a:effectLst/>
            </a:endParaRPr>
          </a:p>
          <a:p>
            <a:pPr algn="just"/>
            <a:r>
              <a:rPr lang="kk-KZ" dirty="0" smtClean="0">
                <a:effectLst/>
                <a:latin typeface="Times New Roman"/>
                <a:ea typeface="Calibri"/>
              </a:rPr>
              <a:t>-Мәтін үзіндісіндегі пунктуациялық қателерді түзетіп, көшіріп жазады. </a:t>
            </a:r>
            <a:endParaRPr lang="ru-RU" dirty="0" smtClean="0">
              <a:effectLst/>
            </a:endParaRPr>
          </a:p>
          <a:p>
            <a:pPr algn="just"/>
            <a:endParaRPr lang="ru-RU" dirty="0">
              <a:effectLst/>
            </a:endParaRPr>
          </a:p>
        </p:txBody>
      </p:sp>
    </p:spTree>
    <p:extLst>
      <p:ext uri="{BB962C8B-B14F-4D97-AF65-F5344CB8AC3E}">
        <p14:creationId xmlns:p14="http://schemas.microsoft.com/office/powerpoint/2010/main" val="3851485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260648"/>
            <a:ext cx="8352927" cy="4104713"/>
          </a:xfrm>
          <a:prstGeom prst="rect">
            <a:avLst/>
          </a:prstGeom>
          <a:noFill/>
        </p:spPr>
        <p:txBody>
          <a:bodyPr wrap="square" rtlCol="0">
            <a:spAutoFit/>
          </a:bodyPr>
          <a:lstStyle/>
          <a:p>
            <a:pPr algn="just"/>
            <a:r>
              <a:rPr lang="kk-KZ" b="1" dirty="0" smtClean="0">
                <a:effectLst/>
                <a:latin typeface="Times New Roman"/>
                <a:ea typeface="Calibri"/>
              </a:rPr>
              <a:t>Өзіңді тексер!</a:t>
            </a:r>
            <a:endParaRPr lang="ru-RU" dirty="0" smtClean="0">
              <a:effectLst/>
            </a:endParaRPr>
          </a:p>
          <a:p>
            <a:pPr>
              <a:lnSpc>
                <a:spcPct val="115000"/>
              </a:lnSpc>
              <a:spcAft>
                <a:spcPts val="1000"/>
              </a:spcAft>
            </a:pPr>
            <a:endParaRPr lang="ru-RU" sz="1600" b="1" dirty="0" smtClean="0">
              <a:effectLst/>
              <a:latin typeface="Calibri"/>
              <a:ea typeface="Calibri"/>
              <a:cs typeface="Times New Roman"/>
            </a:endParaRPr>
          </a:p>
          <a:p>
            <a:pPr algn="just"/>
            <a:r>
              <a:rPr lang="kk-KZ" b="1" dirty="0" smtClean="0">
                <a:effectLst/>
                <a:latin typeface="Times New Roman"/>
              </a:rPr>
              <a:t>                   Емле ережелеріне сүйеніп, пунктуациялық қателерді түзетіңдер.</a:t>
            </a:r>
            <a:r>
              <a:rPr lang="kk-KZ" dirty="0" smtClean="0">
                <a:effectLst/>
                <a:latin typeface="Times New Roman"/>
              </a:rPr>
              <a:t> </a:t>
            </a:r>
          </a:p>
          <a:p>
            <a:pPr algn="just"/>
            <a:endParaRPr lang="ru-RU" dirty="0" smtClean="0">
              <a:effectLst/>
            </a:endParaRPr>
          </a:p>
          <a:p>
            <a:pPr algn="just"/>
            <a:r>
              <a:rPr lang="kk-KZ" dirty="0" smtClean="0">
                <a:effectLst/>
                <a:latin typeface="Times New Roman"/>
              </a:rPr>
              <a:t>      Елордамыз менің шығармашылығыма жаңа тыныс, жаңа леп әкелді. Бас қала болғаннан кейін, ақын ағаларымыз қоныс аударды. Әдеби ортаның жаңа әлемі қалыптаса бастады. Қазақстан Жазушылар одағының филиалы ашылды. Енді бас қаламыз экономиканың ғана орталығы емес, әдебиет пен руханияттың да ордасына айналды. Көптеген жоғары оқу орындары бой көтерді. Жан-жақтан таланты тас жаратын жастардың басы жиналды.  Қайтадан қыран құстай түлеуіме, ақын болып танылуыма осының әсері тиді. Елордаға жас ақындар көптеп келген соң, бір-бірімізбен шұрқырасып табыстық. Бір өлең жазсақ, соны оқуға асықтық...                                                                                                                   </a:t>
            </a:r>
            <a:endParaRPr lang="ru-RU" dirty="0" smtClean="0">
              <a:effectLst/>
            </a:endParaRPr>
          </a:p>
          <a:p>
            <a:pPr algn="just"/>
            <a:r>
              <a:rPr lang="kk-KZ" dirty="0" smtClean="0">
                <a:effectLst/>
                <a:latin typeface="Times New Roman"/>
              </a:rPr>
              <a:t>                                                                                                  </a:t>
            </a:r>
          </a:p>
          <a:p>
            <a:pPr algn="just"/>
            <a:r>
              <a:rPr lang="kk-KZ" dirty="0">
                <a:latin typeface="Times New Roman"/>
              </a:rPr>
              <a:t> </a:t>
            </a:r>
            <a:r>
              <a:rPr lang="kk-KZ" dirty="0" smtClean="0">
                <a:latin typeface="Times New Roman"/>
              </a:rPr>
              <a:t>                                                                                                             </a:t>
            </a:r>
            <a:r>
              <a:rPr lang="kk-KZ" dirty="0" smtClean="0">
                <a:effectLst/>
                <a:latin typeface="Times New Roman"/>
              </a:rPr>
              <a:t> (Қалқаман Сарин)</a:t>
            </a:r>
            <a:endParaRPr lang="ru-RU" dirty="0">
              <a:effectLst/>
            </a:endParaRPr>
          </a:p>
        </p:txBody>
      </p:sp>
      <p:pic>
        <p:nvPicPr>
          <p:cNvPr id="3" name="Рисунок 2" descr="https://i.pinimg.com/736x/47/96/39/479639fe90731ab370063ac8026408d7--clipart-ta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128" y="5085184"/>
            <a:ext cx="3024336" cy="151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9382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3608" y="764703"/>
            <a:ext cx="3614217" cy="584775"/>
          </a:xfrm>
          <a:prstGeom prst="rect">
            <a:avLst/>
          </a:prstGeom>
          <a:noFill/>
        </p:spPr>
        <p:txBody>
          <a:bodyPr wrap="square" rtlCol="0">
            <a:spAutoFit/>
          </a:bodyPr>
          <a:lstStyle/>
          <a:p>
            <a:pPr lvl="0" fontAlgn="base">
              <a:spcBef>
                <a:spcPct val="0"/>
              </a:spcBef>
              <a:spcAft>
                <a:spcPct val="0"/>
              </a:spcAft>
            </a:pPr>
            <a:r>
              <a:rPr lang="kk-KZ" altLang="ru-RU" sz="3200" b="1" dirty="0">
                <a:solidFill>
                  <a:srgbClr val="2E77E2"/>
                </a:solidFill>
                <a:latin typeface="Times New Roman" pitchFamily="18" charset="0"/>
                <a:ea typeface="Calibri" pitchFamily="34" charset="0"/>
                <a:cs typeface="Calibri" pitchFamily="34" charset="0"/>
              </a:rPr>
              <a:t>Рефлексия</a:t>
            </a:r>
            <a:endParaRPr lang="ru-RU" altLang="ru-RU" sz="3200" dirty="0">
              <a:solidFill>
                <a:srgbClr val="2E77E2"/>
              </a:solidFill>
              <a:latin typeface="Calibri" pitchFamily="34" charset="0"/>
              <a:cs typeface="Arial"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3882116177"/>
              </p:ext>
            </p:extLst>
          </p:nvPr>
        </p:nvGraphicFramePr>
        <p:xfrm>
          <a:off x="1043608" y="1988840"/>
          <a:ext cx="7272807" cy="2320032"/>
        </p:xfrm>
        <a:graphic>
          <a:graphicData uri="http://schemas.openxmlformats.org/drawingml/2006/table">
            <a:tbl>
              <a:tblPr firstRow="1" bandRow="1">
                <a:tableStyleId>{5C22544A-7EE6-4342-B048-85BDC9FD1C3A}</a:tableStyleId>
              </a:tblPr>
              <a:tblGrid>
                <a:gridCol w="2424269"/>
                <a:gridCol w="2424269"/>
                <a:gridCol w="2424269"/>
              </a:tblGrid>
              <a:tr h="1124012">
                <a:tc>
                  <a:txBody>
                    <a:bodyPr/>
                    <a:lstStyle/>
                    <a:p>
                      <a:r>
                        <a:rPr lang="kk-KZ" dirty="0" smtClean="0"/>
                        <a:t>Білемін </a:t>
                      </a:r>
                      <a:endParaRPr lang="ru-RU" dirty="0"/>
                    </a:p>
                  </a:txBody>
                  <a:tcPr/>
                </a:tc>
                <a:tc>
                  <a:txBody>
                    <a:bodyPr/>
                    <a:lstStyle/>
                    <a:p>
                      <a:r>
                        <a:rPr lang="kk-KZ" dirty="0" smtClean="0"/>
                        <a:t>Білдім</a:t>
                      </a:r>
                      <a:endParaRPr lang="ru-RU" dirty="0"/>
                    </a:p>
                  </a:txBody>
                  <a:tcPr/>
                </a:tc>
                <a:tc>
                  <a:txBody>
                    <a:bodyPr/>
                    <a:lstStyle/>
                    <a:p>
                      <a:r>
                        <a:rPr lang="kk-KZ" dirty="0" smtClean="0"/>
                        <a:t>Білгім келеді</a:t>
                      </a:r>
                      <a:endParaRPr lang="ru-RU" dirty="0"/>
                    </a:p>
                  </a:txBody>
                  <a:tcPr/>
                </a:tc>
              </a:tr>
              <a:tr h="1196020">
                <a:tc>
                  <a:txBody>
                    <a:bodyPr/>
                    <a:lstStyle/>
                    <a:p>
                      <a:endParaRPr lang="ru-RU"/>
                    </a:p>
                  </a:txBody>
                  <a:tcPr/>
                </a:tc>
                <a:tc>
                  <a:txBody>
                    <a:bodyPr/>
                    <a:lstStyle/>
                    <a:p>
                      <a:endParaRPr lang="ru-RU" dirty="0"/>
                    </a:p>
                  </a:txBody>
                  <a:tcPr/>
                </a:tc>
                <a:tc>
                  <a:txBody>
                    <a:bodyPr/>
                    <a:lstStyle/>
                    <a:p>
                      <a:endParaRPr lang="ru-RU" dirty="0"/>
                    </a:p>
                  </a:txBody>
                  <a:tcPr/>
                </a:tc>
              </a:tr>
            </a:tbl>
          </a:graphicData>
        </a:graphic>
      </p:graphicFrame>
    </p:spTree>
    <p:extLst>
      <p:ext uri="{BB962C8B-B14F-4D97-AF65-F5344CB8AC3E}">
        <p14:creationId xmlns:p14="http://schemas.microsoft.com/office/powerpoint/2010/main" val="2280500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1412776"/>
            <a:ext cx="8640960" cy="1176219"/>
          </a:xfrm>
          <a:prstGeom prst="rect">
            <a:avLst/>
          </a:prstGeom>
          <a:noFill/>
        </p:spPr>
        <p:txBody>
          <a:bodyPr wrap="square" rtlCol="0">
            <a:spAutoFit/>
          </a:bodyPr>
          <a:lstStyle/>
          <a:p>
            <a:pPr>
              <a:lnSpc>
                <a:spcPct val="115000"/>
              </a:lnSpc>
              <a:spcAft>
                <a:spcPts val="1000"/>
              </a:spcAft>
            </a:pPr>
            <a:r>
              <a:rPr lang="kk-KZ" b="1" dirty="0" smtClean="0">
                <a:effectLst/>
                <a:latin typeface="Times New Roman"/>
                <a:ea typeface="Calibri"/>
                <a:cs typeface="Times New Roman"/>
              </a:rPr>
              <a:t>Қосымша тапсырма: </a:t>
            </a:r>
            <a:endParaRPr lang="ru-RU" sz="1600" dirty="0" smtClean="0">
              <a:effectLst/>
              <a:latin typeface="Calibri"/>
              <a:ea typeface="Calibri"/>
              <a:cs typeface="Times New Roman"/>
            </a:endParaRPr>
          </a:p>
          <a:p>
            <a:pPr>
              <a:lnSpc>
                <a:spcPct val="115000"/>
              </a:lnSpc>
              <a:spcAft>
                <a:spcPts val="1000"/>
              </a:spcAft>
            </a:pPr>
            <a:r>
              <a:rPr lang="kk-KZ" b="1" dirty="0" smtClean="0">
                <a:effectLst/>
                <a:latin typeface="Times New Roman"/>
                <a:ea typeface="Calibri"/>
                <a:cs typeface="Times New Roman"/>
              </a:rPr>
              <a:t>Неологизм сөздерді қолданып, Астананың туған күніне орай құттықтаухат жазыңдар. </a:t>
            </a:r>
            <a:endParaRPr lang="ru-RU" sz="1600" dirty="0">
              <a:effectLst/>
              <a:latin typeface="Calibri"/>
              <a:ea typeface="Calibri"/>
              <a:cs typeface="Times New Roman"/>
            </a:endParaRPr>
          </a:p>
        </p:txBody>
      </p:sp>
      <p:pic>
        <p:nvPicPr>
          <p:cNvPr id="3" name="Рисунок 2" descr="https://i.pinimg.com/736x/47/96/39/479639fe90731ab370063ac8026408d7--clipart-ta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128" y="5085184"/>
            <a:ext cx="3024336" cy="1137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06485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476672"/>
            <a:ext cx="7560840" cy="4732578"/>
          </a:xfrm>
          <a:prstGeom prst="rect">
            <a:avLst/>
          </a:prstGeom>
          <a:noFill/>
        </p:spPr>
        <p:txBody>
          <a:bodyPr wrap="square" rtlCol="0">
            <a:spAutoFit/>
          </a:bodyPr>
          <a:lstStyle/>
          <a:p>
            <a:pPr algn="just">
              <a:lnSpc>
                <a:spcPct val="115000"/>
              </a:lnSpc>
              <a:spcAft>
                <a:spcPts val="1000"/>
              </a:spcAft>
            </a:pPr>
            <a:r>
              <a:rPr lang="ru-RU" altLang="ru-RU" b="1" dirty="0" err="1">
                <a:solidFill>
                  <a:srgbClr val="2E77E2"/>
                </a:solidFill>
                <a:latin typeface="Times New Roman" pitchFamily="18" charset="0"/>
                <a:cs typeface="Times New Roman" pitchFamily="18" charset="0"/>
              </a:rPr>
              <a:t>Оқу</a:t>
            </a:r>
            <a:r>
              <a:rPr lang="ru-RU" altLang="ru-RU" b="1" dirty="0">
                <a:solidFill>
                  <a:srgbClr val="2E77E2"/>
                </a:solidFill>
                <a:latin typeface="Times New Roman" pitchFamily="18" charset="0"/>
                <a:cs typeface="Times New Roman" pitchFamily="18" charset="0"/>
              </a:rPr>
              <a:t> </a:t>
            </a:r>
            <a:r>
              <a:rPr lang="ru-RU" altLang="ru-RU" b="1" dirty="0" err="1" smtClean="0">
                <a:solidFill>
                  <a:srgbClr val="2E77E2"/>
                </a:solidFill>
                <a:latin typeface="Times New Roman" pitchFamily="18" charset="0"/>
                <a:cs typeface="Times New Roman" pitchFamily="18" charset="0"/>
              </a:rPr>
              <a:t>мақсат</a:t>
            </a:r>
            <a:r>
              <a:rPr lang="ru-RU" altLang="ru-RU" b="1" dirty="0" smtClean="0">
                <a:solidFill>
                  <a:srgbClr val="2E77E2"/>
                </a:solidFill>
                <a:latin typeface="Times New Roman" pitchFamily="18" charset="0"/>
                <a:cs typeface="Times New Roman" pitchFamily="18" charset="0"/>
              </a:rPr>
              <a:t>(тар)ы</a:t>
            </a:r>
          </a:p>
          <a:p>
            <a:pPr algn="just">
              <a:lnSpc>
                <a:spcPct val="115000"/>
              </a:lnSpc>
              <a:spcAft>
                <a:spcPts val="1000"/>
              </a:spcAft>
            </a:pPr>
            <a:r>
              <a:rPr lang="kk-KZ" i="1" dirty="0" smtClean="0">
                <a:effectLst/>
                <a:latin typeface="Times New Roman"/>
                <a:ea typeface="Times New Roman"/>
                <a:cs typeface="Times New Roman"/>
              </a:rPr>
              <a:t>Т/А6.</a:t>
            </a:r>
            <a:r>
              <a:rPr lang="kk-KZ" dirty="0" smtClean="0">
                <a:effectLst/>
                <a:latin typeface="Times New Roman"/>
                <a:ea typeface="Times New Roman"/>
                <a:cs typeface="Times New Roman"/>
              </a:rPr>
              <a:t> Коммуникативтік жағдаятқа сай ресми сөздер мен тіркестер,  дайын тіркестер мен терминдерді орынды қолданып, диалогке қатысу, ойын анық жеткізу;</a:t>
            </a:r>
            <a:endParaRPr lang="ru-RU" sz="1600" dirty="0" smtClean="0">
              <a:effectLst/>
              <a:latin typeface="Calibri"/>
              <a:ea typeface="Calibri"/>
              <a:cs typeface="Times New Roman"/>
            </a:endParaRPr>
          </a:p>
          <a:p>
            <a:r>
              <a:rPr lang="kk-KZ" dirty="0" smtClean="0">
                <a:effectLst/>
                <a:latin typeface="Times New Roman"/>
                <a:ea typeface="Calibri"/>
              </a:rPr>
              <a:t>ӘТН3. Неологизм, термин, диалект сөз, кәсіби сөздердің қолданыс аясын түсіну және ажырата білу</a:t>
            </a:r>
          </a:p>
          <a:p>
            <a:endParaRPr lang="kk-KZ" altLang="ru-RU" b="1" dirty="0">
              <a:solidFill>
                <a:srgbClr val="2E77E2"/>
              </a:solidFill>
              <a:latin typeface="Times New Roman"/>
              <a:cs typeface="Times New Roman" pitchFamily="18" charset="0"/>
            </a:endParaRPr>
          </a:p>
          <a:p>
            <a:endParaRPr lang="kk-KZ" altLang="ru-RU" b="1" dirty="0" smtClean="0">
              <a:solidFill>
                <a:srgbClr val="2E77E2"/>
              </a:solidFill>
              <a:latin typeface="Times New Roman"/>
              <a:cs typeface="Times New Roman" pitchFamily="18" charset="0"/>
            </a:endParaRPr>
          </a:p>
          <a:p>
            <a:endParaRPr lang="kk-KZ" altLang="ru-RU" b="1" dirty="0">
              <a:solidFill>
                <a:srgbClr val="2E77E2"/>
              </a:solidFill>
              <a:latin typeface="Times New Roman"/>
              <a:cs typeface="Times New Roman" pitchFamily="18" charset="0"/>
            </a:endParaRPr>
          </a:p>
          <a:p>
            <a:pPr>
              <a:lnSpc>
                <a:spcPct val="115000"/>
              </a:lnSpc>
              <a:spcAft>
                <a:spcPts val="1000"/>
              </a:spcAft>
            </a:pPr>
            <a:r>
              <a:rPr lang="kk-KZ" altLang="ru-RU" b="1" dirty="0">
                <a:solidFill>
                  <a:srgbClr val="2E77E2"/>
                </a:solidFill>
                <a:latin typeface="Times New Roman" pitchFamily="18" charset="0"/>
                <a:cs typeface="Times New Roman" pitchFamily="18" charset="0"/>
              </a:rPr>
              <a:t>Сабақ </a:t>
            </a:r>
            <a:r>
              <a:rPr lang="kk-KZ" altLang="ru-RU" b="1" dirty="0" smtClean="0">
                <a:solidFill>
                  <a:srgbClr val="2E77E2"/>
                </a:solidFill>
                <a:latin typeface="Times New Roman" pitchFamily="18" charset="0"/>
                <a:cs typeface="Times New Roman" pitchFamily="18" charset="0"/>
              </a:rPr>
              <a:t>мақсаттары</a:t>
            </a:r>
          </a:p>
          <a:p>
            <a:pPr>
              <a:lnSpc>
                <a:spcPct val="115000"/>
              </a:lnSpc>
              <a:spcAft>
                <a:spcPts val="1000"/>
              </a:spcAft>
            </a:pPr>
            <a:r>
              <a:rPr lang="kk-KZ" dirty="0" smtClean="0">
                <a:effectLst/>
                <a:latin typeface="Times New Roman"/>
                <a:ea typeface="Calibri"/>
                <a:cs typeface="Times New Roman"/>
              </a:rPr>
              <a:t>Ресми сөздер мен дайын тіркестерді қолданып, диалогқа қатысыңыз;</a:t>
            </a:r>
            <a:endParaRPr lang="ru-RU" sz="1600" dirty="0" smtClean="0">
              <a:effectLst/>
              <a:latin typeface="Calibri"/>
              <a:ea typeface="Calibri"/>
              <a:cs typeface="Times New Roman"/>
            </a:endParaRPr>
          </a:p>
          <a:p>
            <a:r>
              <a:rPr lang="kk-KZ" dirty="0" smtClean="0">
                <a:effectLst/>
                <a:latin typeface="Times New Roman"/>
                <a:ea typeface="Calibri"/>
              </a:rPr>
              <a:t>Неологизм сөздерді қатыстырып, сөйлем құрастырыңыз.</a:t>
            </a:r>
            <a:endParaRPr lang="ru-RU" altLang="ru-RU" b="1" dirty="0">
              <a:solidFill>
                <a:srgbClr val="2E77E2"/>
              </a:solidFill>
              <a:latin typeface="Times New Roman" pitchFamily="18" charset="0"/>
              <a:cs typeface="Times New Roman" pitchFamily="18" charset="0"/>
            </a:endParaRPr>
          </a:p>
          <a:p>
            <a:endParaRPr lang="kk-KZ" altLang="ru-RU" b="1" dirty="0" smtClean="0">
              <a:solidFill>
                <a:srgbClr val="2E77E2"/>
              </a:solidFill>
              <a:latin typeface="Times New Roman"/>
              <a:cs typeface="Times New Roman" pitchFamily="18" charset="0"/>
            </a:endParaRPr>
          </a:p>
          <a:p>
            <a:endParaRPr lang="ru-RU" altLang="ru-RU" b="1" dirty="0">
              <a:solidFill>
                <a:srgbClr val="2E77E2"/>
              </a:solidFill>
              <a:latin typeface="Times New Roman" pitchFamily="18" charset="0"/>
              <a:cs typeface="Times New Roman" pitchFamily="18" charset="0"/>
            </a:endParaRPr>
          </a:p>
        </p:txBody>
      </p:sp>
    </p:spTree>
    <p:extLst>
      <p:ext uri="{BB962C8B-B14F-4D97-AF65-F5344CB8AC3E}">
        <p14:creationId xmlns:p14="http://schemas.microsoft.com/office/powerpoint/2010/main" val="33793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Прямая со стрелкой 2"/>
          <p:cNvCxnSpPr/>
          <p:nvPr/>
        </p:nvCxnSpPr>
        <p:spPr>
          <a:xfrm>
            <a:off x="9324340" y="4857115"/>
            <a:ext cx="0" cy="1275080"/>
          </a:xfrm>
          <a:prstGeom prst="straightConnector1">
            <a:avLst/>
          </a:prstGeom>
          <a:noFill/>
          <a:ln w="9525" cap="flat" cmpd="sng" algn="ctr">
            <a:solidFill>
              <a:srgbClr val="4F81BD">
                <a:shade val="95000"/>
                <a:satMod val="105000"/>
              </a:srgbClr>
            </a:solidFill>
            <a:prstDash val="solid"/>
            <a:tailEnd type="arrow"/>
          </a:ln>
          <a:effectLst/>
        </p:spPr>
      </p:cxnSp>
      <p:sp>
        <p:nvSpPr>
          <p:cNvPr id="4" name="TextBox 3"/>
          <p:cNvSpPr txBox="1"/>
          <p:nvPr/>
        </p:nvSpPr>
        <p:spPr>
          <a:xfrm>
            <a:off x="588216" y="404664"/>
            <a:ext cx="7008120" cy="3094693"/>
          </a:xfrm>
          <a:prstGeom prst="rect">
            <a:avLst/>
          </a:prstGeom>
          <a:noFill/>
        </p:spPr>
        <p:txBody>
          <a:bodyPr wrap="square" rtlCol="0">
            <a:spAutoFit/>
          </a:bodyPr>
          <a:lstStyle/>
          <a:p>
            <a:pPr algn="just"/>
            <a:r>
              <a:rPr lang="kk-KZ" dirty="0" smtClean="0">
                <a:effectLst/>
                <a:latin typeface="Times New Roman"/>
                <a:ea typeface="Calibri"/>
              </a:rPr>
              <a:t>Ой шақыру.</a:t>
            </a:r>
          </a:p>
          <a:p>
            <a:pPr algn="just"/>
            <a:r>
              <a:rPr lang="kk-KZ" dirty="0" smtClean="0">
                <a:effectLst/>
                <a:latin typeface="Times New Roman"/>
                <a:ea typeface="Calibri"/>
              </a:rPr>
              <a:t>                        Әр торға «Астана» сөзінің беретін мағынасын жаз.</a:t>
            </a:r>
            <a:endParaRPr lang="ru-RU" dirty="0">
              <a:latin typeface="Times New Roman"/>
              <a:ea typeface="Calibri"/>
            </a:endParaRPr>
          </a:p>
          <a:p>
            <a:pPr algn="just"/>
            <a:endParaRPr lang="kk-KZ" dirty="0" smtClean="0">
              <a:effectLst/>
              <a:latin typeface="Times New Roman"/>
            </a:endParaRPr>
          </a:p>
          <a:p>
            <a:pPr algn="just"/>
            <a:endParaRPr lang="kk-KZ" dirty="0">
              <a:latin typeface="Times New Roman"/>
            </a:endParaRPr>
          </a:p>
          <a:p>
            <a:pPr algn="ctr">
              <a:lnSpc>
                <a:spcPct val="115000"/>
              </a:lnSpc>
              <a:spcAft>
                <a:spcPts val="1000"/>
              </a:spcAft>
            </a:pPr>
            <a:r>
              <a:rPr lang="ru-RU" dirty="0" smtClean="0">
                <a:effectLst/>
                <a:latin typeface="Calibri"/>
                <a:ea typeface="Calibri"/>
                <a:cs typeface="Times New Roman"/>
              </a:rPr>
              <a:t> </a:t>
            </a:r>
          </a:p>
          <a:p>
            <a:pPr algn="ctr">
              <a:lnSpc>
                <a:spcPct val="115000"/>
              </a:lnSpc>
              <a:spcAft>
                <a:spcPts val="1000"/>
              </a:spcAft>
            </a:pPr>
            <a:r>
              <a:rPr lang="ru-RU" dirty="0" smtClean="0">
                <a:effectLst/>
                <a:latin typeface="Calibri"/>
                <a:ea typeface="Calibri"/>
                <a:cs typeface="Times New Roman"/>
              </a:rPr>
              <a:t> </a:t>
            </a:r>
          </a:p>
          <a:p>
            <a:pPr algn="ctr">
              <a:lnSpc>
                <a:spcPct val="115000"/>
              </a:lnSpc>
              <a:spcAft>
                <a:spcPts val="1000"/>
              </a:spcAft>
            </a:pPr>
            <a:endParaRPr lang="ru-RU" dirty="0" smtClean="0">
              <a:effectLst/>
              <a:latin typeface="Calibri"/>
              <a:ea typeface="Calibri"/>
              <a:cs typeface="Times New Roman"/>
            </a:endParaRPr>
          </a:p>
          <a:p>
            <a:pPr algn="just"/>
            <a:endParaRPr lang="kk-KZ" dirty="0">
              <a:latin typeface="Times New Roman"/>
            </a:endParaRPr>
          </a:p>
          <a:p>
            <a:pPr algn="just"/>
            <a:endParaRPr lang="ru-RU" dirty="0">
              <a:effectLst/>
            </a:endParaRPr>
          </a:p>
        </p:txBody>
      </p:sp>
      <p:sp>
        <p:nvSpPr>
          <p:cNvPr id="6" name="Прямоугольник 5"/>
          <p:cNvSpPr/>
          <p:nvPr/>
        </p:nvSpPr>
        <p:spPr>
          <a:xfrm>
            <a:off x="3117321" y="1700808"/>
            <a:ext cx="3312367" cy="288031"/>
          </a:xfrm>
          <a:prstGeom prst="rect">
            <a:avLst/>
          </a:prstGeom>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w="9525" cap="flat" cmpd="sng" algn="ctr">
            <a:solidFill>
              <a:srgbClr val="4BACC6">
                <a:shade val="95000"/>
                <a:satMod val="105000"/>
              </a:srgbClr>
            </a:solidFill>
            <a:prstDash val="solid"/>
          </a:ln>
          <a:effectLst>
            <a:outerShdw blurRad="40000" dist="23000" dir="5400000" rotWithShape="0">
              <a:srgbClr val="000000">
                <a:alpha val="35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ru-RU" sz="2000" b="0" i="0" u="none" strike="noStrike" kern="0" cap="none" spc="0" normalizeH="0" baseline="0" noProof="0" dirty="0">
                <a:ln>
                  <a:noFill/>
                </a:ln>
                <a:solidFill>
                  <a:sysClr val="window" lastClr="FFFFFF"/>
                </a:solidFill>
                <a:effectLst/>
                <a:uLnTx/>
                <a:uFillTx/>
                <a:latin typeface="Times New Roman" panose="02020603050405020304" pitchFamily="18" charset="0"/>
                <a:ea typeface="Calibri"/>
                <a:cs typeface="Times New Roman" panose="02020603050405020304" pitchFamily="18" charset="0"/>
              </a:rPr>
              <a:t>Астана</a:t>
            </a:r>
          </a:p>
        </p:txBody>
      </p:sp>
      <p:sp>
        <p:nvSpPr>
          <p:cNvPr id="7" name="Прямоугольник 6"/>
          <p:cNvSpPr/>
          <p:nvPr/>
        </p:nvSpPr>
        <p:spPr>
          <a:xfrm>
            <a:off x="588216" y="2599470"/>
            <a:ext cx="2376264" cy="413835"/>
          </a:xfrm>
          <a:prstGeom prst="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8" name="Прямоугольник 7"/>
          <p:cNvSpPr/>
          <p:nvPr/>
        </p:nvSpPr>
        <p:spPr>
          <a:xfrm>
            <a:off x="3635896" y="4744402"/>
            <a:ext cx="2014317" cy="412790"/>
          </a:xfrm>
          <a:prstGeom prst="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9" name="Прямоугольник 8"/>
          <p:cNvSpPr/>
          <p:nvPr/>
        </p:nvSpPr>
        <p:spPr>
          <a:xfrm>
            <a:off x="1387664" y="3782756"/>
            <a:ext cx="2100704" cy="391422"/>
          </a:xfrm>
          <a:prstGeom prst="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10" name="Прямоугольник 9"/>
          <p:cNvSpPr/>
          <p:nvPr/>
        </p:nvSpPr>
        <p:spPr>
          <a:xfrm>
            <a:off x="5940152" y="3782756"/>
            <a:ext cx="2304256" cy="401848"/>
          </a:xfrm>
          <a:prstGeom prst="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11" name="Прямоугольник 10"/>
          <p:cNvSpPr/>
          <p:nvPr/>
        </p:nvSpPr>
        <p:spPr>
          <a:xfrm>
            <a:off x="6424694" y="2599471"/>
            <a:ext cx="2201008" cy="413835"/>
          </a:xfrm>
          <a:prstGeom prst="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latin typeface="Calibri"/>
              <a:ea typeface="+mn-ea"/>
              <a:cs typeface="+mn-cs"/>
            </a:endParaRPr>
          </a:p>
        </p:txBody>
      </p:sp>
      <p:cxnSp>
        <p:nvCxnSpPr>
          <p:cNvPr id="13" name="Прямая со стрелкой 12"/>
          <p:cNvCxnSpPr/>
          <p:nvPr/>
        </p:nvCxnSpPr>
        <p:spPr>
          <a:xfrm flipH="1">
            <a:off x="2627784" y="1988840"/>
            <a:ext cx="860584"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p:nvPr/>
        </p:nvCxnSpPr>
        <p:spPr>
          <a:xfrm flipH="1">
            <a:off x="3059832" y="2071136"/>
            <a:ext cx="792089" cy="17116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Прямая со стрелкой 19"/>
          <p:cNvCxnSpPr/>
          <p:nvPr/>
        </p:nvCxnSpPr>
        <p:spPr>
          <a:xfrm>
            <a:off x="4716015" y="2071136"/>
            <a:ext cx="67015" cy="270214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Прямая со стрелкой 20"/>
          <p:cNvCxnSpPr/>
          <p:nvPr/>
        </p:nvCxnSpPr>
        <p:spPr>
          <a:xfrm>
            <a:off x="5705511" y="1988840"/>
            <a:ext cx="666688" cy="17939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Прямая со стрелкой 21"/>
          <p:cNvCxnSpPr/>
          <p:nvPr/>
        </p:nvCxnSpPr>
        <p:spPr>
          <a:xfrm>
            <a:off x="6080505" y="1990230"/>
            <a:ext cx="859310" cy="5797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9699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620688"/>
            <a:ext cx="6984776" cy="923330"/>
          </a:xfrm>
          <a:prstGeom prst="rect">
            <a:avLst/>
          </a:prstGeom>
          <a:noFill/>
        </p:spPr>
        <p:txBody>
          <a:bodyPr wrap="square" rtlCol="0">
            <a:spAutoFit/>
          </a:bodyPr>
          <a:lstStyle/>
          <a:p>
            <a:pPr lvl="0" algn="just"/>
            <a:r>
              <a:rPr lang="kk-KZ" dirty="0" smtClean="0">
                <a:solidFill>
                  <a:prstClr val="black"/>
                </a:solidFill>
                <a:latin typeface="Times New Roman"/>
                <a:ea typeface="Calibri"/>
              </a:rPr>
              <a:t>Өзіңді тексер!</a:t>
            </a:r>
            <a:endParaRPr lang="kk-KZ" dirty="0">
              <a:solidFill>
                <a:prstClr val="black"/>
              </a:solidFill>
              <a:latin typeface="Times New Roman"/>
              <a:ea typeface="Calibri"/>
            </a:endParaRPr>
          </a:p>
          <a:p>
            <a:pPr lvl="0" algn="just"/>
            <a:r>
              <a:rPr lang="kk-KZ" dirty="0">
                <a:solidFill>
                  <a:prstClr val="black"/>
                </a:solidFill>
                <a:latin typeface="Times New Roman"/>
                <a:ea typeface="Calibri"/>
              </a:rPr>
              <a:t>                        Әр торға «Астана» сөзінің беретін мағынасын жаз.</a:t>
            </a:r>
            <a:endParaRPr lang="ru-RU" dirty="0">
              <a:solidFill>
                <a:prstClr val="black"/>
              </a:solidFill>
              <a:latin typeface="Times New Roman"/>
              <a:ea typeface="Calibri"/>
            </a:endParaRPr>
          </a:p>
          <a:p>
            <a:pPr lvl="0" algn="just"/>
            <a:endParaRPr lang="kk-KZ" dirty="0">
              <a:solidFill>
                <a:prstClr val="black"/>
              </a:solidFill>
              <a:latin typeface="Times New Roman"/>
            </a:endParaRPr>
          </a:p>
        </p:txBody>
      </p:sp>
      <p:sp>
        <p:nvSpPr>
          <p:cNvPr id="4" name="Прямоугольник 3"/>
          <p:cNvSpPr/>
          <p:nvPr/>
        </p:nvSpPr>
        <p:spPr>
          <a:xfrm>
            <a:off x="3117321" y="1700808"/>
            <a:ext cx="3312367" cy="288031"/>
          </a:xfrm>
          <a:prstGeom prst="rect">
            <a:avLst/>
          </a:prstGeom>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w="9525" cap="flat" cmpd="sng" algn="ctr">
            <a:solidFill>
              <a:srgbClr val="4BACC6">
                <a:shade val="95000"/>
                <a:satMod val="105000"/>
              </a:srgbClr>
            </a:solidFill>
            <a:prstDash val="solid"/>
          </a:ln>
          <a:effectLst>
            <a:outerShdw blurRad="40000" dist="23000" dir="5400000" rotWithShape="0">
              <a:srgbClr val="000000">
                <a:alpha val="35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ru-RU" sz="2000" b="0" i="0" u="none" strike="noStrike" kern="0" cap="none" spc="0" normalizeH="0" baseline="0" noProof="0" dirty="0">
                <a:ln>
                  <a:noFill/>
                </a:ln>
                <a:solidFill>
                  <a:sysClr val="window" lastClr="FFFFFF"/>
                </a:solidFill>
                <a:effectLst/>
                <a:uLnTx/>
                <a:uFillTx/>
                <a:latin typeface="Times New Roman" panose="02020603050405020304" pitchFamily="18" charset="0"/>
                <a:ea typeface="Calibri"/>
                <a:cs typeface="Times New Roman" panose="02020603050405020304" pitchFamily="18" charset="0"/>
              </a:rPr>
              <a:t>Астана</a:t>
            </a:r>
          </a:p>
        </p:txBody>
      </p:sp>
      <p:sp>
        <p:nvSpPr>
          <p:cNvPr id="5" name="Прямоугольник 4"/>
          <p:cNvSpPr/>
          <p:nvPr/>
        </p:nvSpPr>
        <p:spPr>
          <a:xfrm>
            <a:off x="575861" y="2862774"/>
            <a:ext cx="2376264" cy="413835"/>
          </a:xfrm>
          <a:prstGeom prst="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kk-KZ" sz="1800" b="0" i="0" u="none" strike="noStrike" kern="0" cap="none" spc="0" normalizeH="0" baseline="0" noProof="0" dirty="0" smtClean="0">
                <a:ln>
                  <a:noFill/>
                </a:ln>
                <a:solidFill>
                  <a:sysClr val="windowText" lastClr="000000"/>
                </a:solidFill>
                <a:effectLst/>
                <a:uLnTx/>
                <a:uFillTx/>
                <a:latin typeface="Calibri"/>
                <a:ea typeface="+mn-ea"/>
                <a:cs typeface="+mn-cs"/>
              </a:rPr>
              <a:t>          «Хан Шатыр»</a:t>
            </a:r>
            <a:endParaRPr kumimoji="0" lang="ru-RU" sz="1800" b="0" i="0" u="none" strike="noStrike" kern="0" cap="none" spc="0" normalizeH="0" baseline="0" noProof="0" dirty="0">
              <a:ln>
                <a:noFill/>
              </a:ln>
              <a:solidFill>
                <a:sysClr val="windowText" lastClr="000000"/>
              </a:solidFill>
              <a:effectLst/>
              <a:uLnTx/>
              <a:uFillTx/>
              <a:latin typeface="Calibri"/>
              <a:ea typeface="+mn-ea"/>
              <a:cs typeface="+mn-cs"/>
            </a:endParaRPr>
          </a:p>
        </p:txBody>
      </p:sp>
      <p:sp>
        <p:nvSpPr>
          <p:cNvPr id="6" name="Прямоугольник 5"/>
          <p:cNvSpPr/>
          <p:nvPr/>
        </p:nvSpPr>
        <p:spPr>
          <a:xfrm>
            <a:off x="1226938" y="3986042"/>
            <a:ext cx="2376264" cy="413835"/>
          </a:xfrm>
          <a:prstGeom prst="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kk-KZ" sz="1800" b="0" i="0" u="none" strike="noStrike" kern="0" cap="none" spc="0" normalizeH="0" baseline="0" noProof="0" dirty="0" smtClean="0">
                <a:ln>
                  <a:noFill/>
                </a:ln>
                <a:solidFill>
                  <a:sysClr val="windowText" lastClr="000000"/>
                </a:solidFill>
                <a:effectLst/>
                <a:uLnTx/>
                <a:uFillTx/>
                <a:latin typeface="Calibri"/>
                <a:ea typeface="+mn-ea"/>
                <a:cs typeface="+mn-cs"/>
              </a:rPr>
              <a:t>       «Бәйтерек»</a:t>
            </a:r>
            <a:endParaRPr kumimoji="0" lang="ru-RU" sz="1800" b="0" i="0" u="none" strike="noStrike" kern="0" cap="none" spc="0" normalizeH="0" baseline="0" noProof="0" dirty="0">
              <a:ln>
                <a:noFill/>
              </a:ln>
              <a:solidFill>
                <a:sysClr val="windowText" lastClr="000000"/>
              </a:solidFill>
              <a:effectLst/>
              <a:uLnTx/>
              <a:uFillTx/>
              <a:latin typeface="Calibri"/>
              <a:ea typeface="+mn-ea"/>
              <a:cs typeface="+mn-cs"/>
            </a:endParaRPr>
          </a:p>
        </p:txBody>
      </p:sp>
      <p:sp>
        <p:nvSpPr>
          <p:cNvPr id="7" name="Прямоугольник 6"/>
          <p:cNvSpPr/>
          <p:nvPr/>
        </p:nvSpPr>
        <p:spPr>
          <a:xfrm>
            <a:off x="5652120" y="4005064"/>
            <a:ext cx="2376264" cy="413835"/>
          </a:xfrm>
          <a:prstGeom prst="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kk-KZ" sz="1800" b="0" i="0" u="none" strike="noStrike" kern="0" cap="none" spc="0" normalizeH="0" baseline="0" noProof="0" dirty="0" smtClean="0">
                <a:ln>
                  <a:noFill/>
                </a:ln>
                <a:solidFill>
                  <a:sysClr val="windowText" lastClr="000000"/>
                </a:solidFill>
                <a:effectLst/>
                <a:uLnTx/>
                <a:uFillTx/>
                <a:latin typeface="Calibri"/>
                <a:ea typeface="+mn-ea"/>
                <a:cs typeface="+mn-cs"/>
              </a:rPr>
              <a:t>        «Астана</a:t>
            </a:r>
            <a:r>
              <a:rPr lang="kk-KZ" kern="0" dirty="0" smtClean="0">
                <a:solidFill>
                  <a:sysClr val="windowText" lastClr="000000"/>
                </a:solidFill>
                <a:latin typeface="Calibri"/>
              </a:rPr>
              <a:t>-</a:t>
            </a:r>
            <a:r>
              <a:rPr lang="kk-KZ" kern="0" dirty="0">
                <a:solidFill>
                  <a:sysClr val="windowText" lastClr="000000"/>
                </a:solidFill>
                <a:latin typeface="Calibri"/>
              </a:rPr>
              <a:t>А</a:t>
            </a:r>
            <a:r>
              <a:rPr kumimoji="0" lang="kk-KZ" sz="1800" b="0" i="0" u="none" strike="noStrike" kern="0" cap="none" spc="0" normalizeH="0" noProof="0" dirty="0" smtClean="0">
                <a:ln>
                  <a:noFill/>
                </a:ln>
                <a:solidFill>
                  <a:sysClr val="windowText" lastClr="000000"/>
                </a:solidFill>
                <a:effectLst/>
                <a:uLnTx/>
                <a:uFillTx/>
                <a:latin typeface="Calibri"/>
                <a:ea typeface="+mn-ea"/>
                <a:cs typeface="+mn-cs"/>
              </a:rPr>
              <a:t>рена»</a:t>
            </a:r>
            <a:endParaRPr kumimoji="0" lang="ru-RU" sz="1800" b="0" i="0" u="none" strike="noStrike" kern="0" cap="none" spc="0" normalizeH="0" baseline="0" noProof="0" dirty="0">
              <a:ln>
                <a:noFill/>
              </a:ln>
              <a:solidFill>
                <a:sysClr val="windowText" lastClr="000000"/>
              </a:solidFill>
              <a:effectLst/>
              <a:uLnTx/>
              <a:uFillTx/>
              <a:latin typeface="Calibri"/>
              <a:ea typeface="+mn-ea"/>
              <a:cs typeface="+mn-cs"/>
            </a:endParaRPr>
          </a:p>
        </p:txBody>
      </p:sp>
      <p:sp>
        <p:nvSpPr>
          <p:cNvPr id="8" name="Прямоугольник 7"/>
          <p:cNvSpPr/>
          <p:nvPr/>
        </p:nvSpPr>
        <p:spPr>
          <a:xfrm>
            <a:off x="6228184" y="2872783"/>
            <a:ext cx="2376264" cy="413835"/>
          </a:xfrm>
          <a:prstGeom prst="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kk-KZ" sz="1800" b="0" i="0" u="none" strike="noStrike" kern="0" cap="none" spc="0" normalizeH="0" baseline="0" noProof="0" dirty="0" smtClean="0">
                <a:ln>
                  <a:noFill/>
                </a:ln>
                <a:solidFill>
                  <a:sysClr val="windowText" lastClr="000000"/>
                </a:solidFill>
                <a:effectLst/>
                <a:uLnTx/>
                <a:uFillTx/>
                <a:latin typeface="Calibri"/>
                <a:ea typeface="+mn-ea"/>
                <a:cs typeface="+mn-cs"/>
              </a:rPr>
              <a:t>       «Конгресс Холл»</a:t>
            </a:r>
            <a:endParaRPr kumimoji="0" lang="ru-RU" sz="1800" b="0" i="0" u="none" strike="noStrike" kern="0" cap="none" spc="0" normalizeH="0" baseline="0" noProof="0" dirty="0">
              <a:ln>
                <a:noFill/>
              </a:ln>
              <a:solidFill>
                <a:sysClr val="windowText" lastClr="000000"/>
              </a:solidFill>
              <a:effectLst/>
              <a:uLnTx/>
              <a:uFillTx/>
              <a:latin typeface="Calibri"/>
              <a:ea typeface="+mn-ea"/>
              <a:cs typeface="+mn-cs"/>
            </a:endParaRPr>
          </a:p>
        </p:txBody>
      </p:sp>
      <p:sp>
        <p:nvSpPr>
          <p:cNvPr id="9" name="Прямоугольник 8"/>
          <p:cNvSpPr/>
          <p:nvPr/>
        </p:nvSpPr>
        <p:spPr>
          <a:xfrm>
            <a:off x="3491880" y="4897486"/>
            <a:ext cx="2376264" cy="547738"/>
          </a:xfrm>
          <a:prstGeom prst="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kk-KZ" sz="1800" b="0" i="0" u="none" strike="noStrike" kern="0" cap="none" spc="0" normalizeH="0" baseline="0" noProof="0" dirty="0" smtClean="0">
                <a:ln>
                  <a:noFill/>
                </a:ln>
                <a:solidFill>
                  <a:sysClr val="windowText" lastClr="000000"/>
                </a:solidFill>
                <a:effectLst/>
                <a:uLnTx/>
                <a:uFillTx/>
                <a:latin typeface="Calibri"/>
                <a:ea typeface="+mn-ea"/>
                <a:cs typeface="+mn-cs"/>
              </a:rPr>
              <a:t>«Бейбітшілік және келісім сарайы»</a:t>
            </a:r>
            <a:endParaRPr kumimoji="0" lang="ru-RU" sz="1800" b="0" i="0" u="none" strike="noStrike" kern="0" cap="none" spc="0" normalizeH="0" baseline="0" noProof="0" dirty="0">
              <a:ln>
                <a:noFill/>
              </a:ln>
              <a:solidFill>
                <a:sysClr val="windowText" lastClr="000000"/>
              </a:solidFill>
              <a:effectLst/>
              <a:uLnTx/>
              <a:uFillTx/>
              <a:latin typeface="Calibri"/>
              <a:ea typeface="+mn-ea"/>
              <a:cs typeface="+mn-cs"/>
            </a:endParaRPr>
          </a:p>
        </p:txBody>
      </p:sp>
      <p:cxnSp>
        <p:nvCxnSpPr>
          <p:cNvPr id="10" name="Прямая со стрелкой 9"/>
          <p:cNvCxnSpPr/>
          <p:nvPr/>
        </p:nvCxnSpPr>
        <p:spPr>
          <a:xfrm flipH="1">
            <a:off x="2618246" y="2022300"/>
            <a:ext cx="801626" cy="7226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Прямая со стрелкой 10"/>
          <p:cNvCxnSpPr/>
          <p:nvPr/>
        </p:nvCxnSpPr>
        <p:spPr>
          <a:xfrm flipH="1">
            <a:off x="3275856" y="2022300"/>
            <a:ext cx="601472" cy="19637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p:cNvCxnSpPr/>
          <p:nvPr/>
        </p:nvCxnSpPr>
        <p:spPr>
          <a:xfrm flipH="1">
            <a:off x="4773504" y="1987188"/>
            <a:ext cx="34139" cy="28099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p:cNvCxnSpPr/>
          <p:nvPr/>
        </p:nvCxnSpPr>
        <p:spPr>
          <a:xfrm>
            <a:off x="5748403" y="1950669"/>
            <a:ext cx="267386" cy="2005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p:nvPr/>
        </p:nvCxnSpPr>
        <p:spPr>
          <a:xfrm>
            <a:off x="6082409" y="1987188"/>
            <a:ext cx="360040" cy="7368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0676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260648"/>
            <a:ext cx="8496944" cy="6890604"/>
          </a:xfrm>
          <a:prstGeom prst="rect">
            <a:avLst/>
          </a:prstGeom>
          <a:noFill/>
        </p:spPr>
        <p:txBody>
          <a:bodyPr wrap="square" rtlCol="0">
            <a:spAutoFit/>
          </a:bodyPr>
          <a:lstStyle/>
          <a:p>
            <a:pPr>
              <a:lnSpc>
                <a:spcPct val="115000"/>
              </a:lnSpc>
              <a:spcAft>
                <a:spcPts val="1000"/>
              </a:spcAft>
            </a:pPr>
            <a:r>
              <a:rPr lang="kk-KZ" b="1" dirty="0" smtClean="0">
                <a:effectLst/>
                <a:latin typeface="Times New Roman"/>
                <a:ea typeface="Calibri"/>
                <a:cs typeface="Times New Roman"/>
              </a:rPr>
              <a:t>Тапсырма №1.</a:t>
            </a:r>
            <a:r>
              <a:rPr lang="ru-RU" sz="1600" b="1" dirty="0" smtClean="0">
                <a:latin typeface="Calibri"/>
                <a:ea typeface="Calibri"/>
                <a:cs typeface="Times New Roman"/>
              </a:rPr>
              <a:t>      </a:t>
            </a:r>
            <a:r>
              <a:rPr lang="kk-KZ" sz="1600" b="1" dirty="0" smtClean="0">
                <a:effectLst/>
                <a:latin typeface="Times New Roman"/>
                <a:ea typeface="Calibri"/>
                <a:cs typeface="Times New Roman"/>
              </a:rPr>
              <a:t>Мәтінді оқып, стилін (ауызекі сөйлеу, көркем сөйлеу) ажыратыңдар.</a:t>
            </a:r>
            <a:endParaRPr lang="ru-RU" sz="1600" b="1" dirty="0" smtClean="0">
              <a:effectLst/>
              <a:latin typeface="Calibri"/>
              <a:ea typeface="Calibri"/>
              <a:cs typeface="Times New Roman"/>
            </a:endParaRPr>
          </a:p>
          <a:p>
            <a:pPr fontAlgn="base">
              <a:spcAft>
                <a:spcPts val="0"/>
              </a:spcAft>
            </a:pPr>
            <a:r>
              <a:rPr lang="kk-KZ" dirty="0" smtClean="0">
                <a:solidFill>
                  <a:srgbClr val="111111"/>
                </a:solidFill>
                <a:effectLst/>
                <a:latin typeface="Times New Roman"/>
                <a:ea typeface="Times New Roman"/>
              </a:rPr>
              <a:t>      </a:t>
            </a:r>
            <a:r>
              <a:rPr lang="kk-KZ" sz="1600" dirty="0" smtClean="0">
                <a:solidFill>
                  <a:srgbClr val="111111"/>
                </a:solidFill>
                <a:effectLst/>
                <a:latin typeface="Times New Roman"/>
                <a:ea typeface="Times New Roman"/>
              </a:rPr>
              <a:t>«Елорда», «Ару Астана» — мадақ етіп, жырға қосарлық шынайы тақырып. Сар даланың төрінде әсем қала бой түзеді. Ия, астанасын жаңғыртқан мемлекеттер баршылық. Алайда бас-аяғы бес жылда жаңа астанаға қоныс аудару тарихта болмаған жаңалық екен. Біздің ел жаңа ғасырға, жаңа мыңжылдыққа осындай ерлікпен енді.</a:t>
            </a:r>
            <a:endParaRPr lang="ru-RU" sz="1600" dirty="0" smtClean="0">
              <a:effectLst/>
              <a:latin typeface="Times New Roman"/>
              <a:ea typeface="Times New Roman"/>
            </a:endParaRPr>
          </a:p>
          <a:p>
            <a:pPr fontAlgn="base">
              <a:spcAft>
                <a:spcPts val="0"/>
              </a:spcAft>
            </a:pPr>
            <a:r>
              <a:rPr lang="kk-KZ" sz="1600" dirty="0" smtClean="0">
                <a:solidFill>
                  <a:srgbClr val="111111"/>
                </a:solidFill>
                <a:effectLst/>
                <a:latin typeface="Times New Roman"/>
                <a:ea typeface="Times New Roman"/>
              </a:rPr>
              <a:t>      Тәуекел-ердің қадамы. Астананы көшіру туралы сөз қозғалғанда бірі сеніп, бірі сенбеген. Алайда алғашқы керуен Ақмолаға бет түзеді. Ақмола атауының өзгеруімен өңірге жаңа леп келді. Астанада зәулім ғимараттар салынды.Сарыарқаға сән кірді.</a:t>
            </a:r>
            <a:endParaRPr lang="ru-RU" sz="1600" dirty="0" smtClean="0">
              <a:effectLst/>
              <a:latin typeface="Times New Roman"/>
              <a:ea typeface="Times New Roman"/>
            </a:endParaRPr>
          </a:p>
          <a:p>
            <a:pPr fontAlgn="base">
              <a:spcAft>
                <a:spcPts val="0"/>
              </a:spcAft>
            </a:pPr>
            <a:r>
              <a:rPr lang="kk-KZ" sz="1600" dirty="0" smtClean="0">
                <a:solidFill>
                  <a:srgbClr val="111111"/>
                </a:solidFill>
                <a:effectLst/>
                <a:latin typeface="Times New Roman"/>
                <a:ea typeface="Times New Roman"/>
              </a:rPr>
              <a:t>       Астана-болашақтың қаласы. Ол-саяси, әлеуметтік, қоғамдық диолог, іскерлік пен озат жетістіктер алаңы.</a:t>
            </a:r>
            <a:endParaRPr lang="ru-RU" sz="1600" dirty="0" smtClean="0">
              <a:effectLst/>
              <a:latin typeface="Times New Roman"/>
              <a:ea typeface="Times New Roman"/>
            </a:endParaRPr>
          </a:p>
          <a:p>
            <a:pPr fontAlgn="base">
              <a:spcAft>
                <a:spcPts val="0"/>
              </a:spcAft>
            </a:pPr>
            <a:r>
              <a:rPr lang="kk-KZ" sz="1600" dirty="0" smtClean="0">
                <a:solidFill>
                  <a:srgbClr val="111111"/>
                </a:solidFill>
                <a:effectLst/>
                <a:latin typeface="Times New Roman"/>
                <a:ea typeface="Times New Roman"/>
              </a:rPr>
              <a:t>       Сәулетті кешендердің келбеті сан алуан. Ұлттық ұстаным мен бүгінгі заман өрнектерін астастырған — Ақорда, өмір ағашы-«Бәйтерек», «Астана-Арена» спорт кешені мен «Хан Шатыр», Тәуелсіздік сарайы мен «Конгресс Холл»-барлығы да бірін-бірі қайталамайтын туындылар.</a:t>
            </a:r>
            <a:endParaRPr lang="ru-RU" sz="1600" dirty="0" smtClean="0">
              <a:effectLst/>
              <a:latin typeface="Times New Roman"/>
              <a:ea typeface="Times New Roman"/>
            </a:endParaRPr>
          </a:p>
          <a:p>
            <a:pPr fontAlgn="base">
              <a:spcAft>
                <a:spcPts val="0"/>
              </a:spcAft>
            </a:pPr>
            <a:r>
              <a:rPr lang="kk-KZ" sz="1600" dirty="0" smtClean="0">
                <a:solidFill>
                  <a:srgbClr val="111111"/>
                </a:solidFill>
                <a:effectLst/>
                <a:latin typeface="Times New Roman"/>
                <a:ea typeface="Times New Roman"/>
              </a:rPr>
              <a:t>       Елбасы: «Бұл-ерке Есіл жағасында бой көтерген, ерекше сәулеттік, бірегей мүсіндік нышандары сап түзеген, жоғары технологиялы болашаққа ұмтылған, көпұлтты және көпдінді халқы бар әсем де мейірлі Астанамыз», — деген еді. Елін бақытты болашаққа бастаған, өз ұлтын шын сүйетін перзент — Президенттен артық кім тауып айтар?!.</a:t>
            </a:r>
            <a:endParaRPr lang="ru-RU" sz="1600" dirty="0" smtClean="0">
              <a:effectLst/>
              <a:latin typeface="Times New Roman"/>
              <a:ea typeface="Times New Roman"/>
            </a:endParaRPr>
          </a:p>
          <a:p>
            <a:pPr algn="just"/>
            <a:r>
              <a:rPr lang="kk-KZ" sz="1600" dirty="0" smtClean="0">
                <a:effectLst/>
                <a:latin typeface="Times New Roman"/>
                <a:ea typeface="Calibri"/>
              </a:rPr>
              <a:t> </a:t>
            </a:r>
          </a:p>
          <a:p>
            <a:pPr algn="just"/>
            <a:r>
              <a:rPr lang="kk-KZ" sz="1600" b="1" dirty="0" smtClean="0">
                <a:effectLst/>
                <a:latin typeface="Times New Roman"/>
                <a:ea typeface="Calibri"/>
              </a:rPr>
              <a:t>Бағалау критерийі:</a:t>
            </a:r>
            <a:endParaRPr lang="ru-RU" sz="1600" dirty="0" smtClean="0">
              <a:effectLst/>
            </a:endParaRPr>
          </a:p>
          <a:p>
            <a:pPr algn="just"/>
            <a:r>
              <a:rPr lang="kk-KZ" sz="1600" dirty="0" smtClean="0">
                <a:effectLst/>
                <a:latin typeface="Times New Roman"/>
                <a:ea typeface="Calibri"/>
              </a:rPr>
              <a:t>Мәтінді оқып, тілдік құралдары арқылы стилін ажыратыңдар</a:t>
            </a:r>
            <a:endParaRPr lang="ru-RU" sz="1600" dirty="0" smtClean="0">
              <a:effectLst/>
            </a:endParaRPr>
          </a:p>
          <a:p>
            <a:pPr algn="just"/>
            <a:r>
              <a:rPr lang="kk-KZ" sz="1600" b="1" dirty="0" smtClean="0">
                <a:effectLst/>
                <a:latin typeface="Times New Roman"/>
                <a:ea typeface="Calibri"/>
              </a:rPr>
              <a:t>Дескрипторы:</a:t>
            </a:r>
            <a:endParaRPr lang="ru-RU" sz="1600" dirty="0" smtClean="0">
              <a:effectLst/>
            </a:endParaRPr>
          </a:p>
          <a:p>
            <a:pPr algn="just"/>
            <a:r>
              <a:rPr lang="kk-KZ" sz="1600" dirty="0" smtClean="0">
                <a:effectLst/>
                <a:latin typeface="Times New Roman"/>
                <a:ea typeface="Calibri"/>
              </a:rPr>
              <a:t>Мәтін мазмұнын түсінеді;</a:t>
            </a:r>
            <a:endParaRPr lang="ru-RU" sz="1600" dirty="0" smtClean="0">
              <a:effectLst/>
            </a:endParaRPr>
          </a:p>
          <a:p>
            <a:pPr>
              <a:lnSpc>
                <a:spcPct val="115000"/>
              </a:lnSpc>
              <a:spcAft>
                <a:spcPts val="1000"/>
              </a:spcAft>
            </a:pPr>
            <a:r>
              <a:rPr lang="kk-KZ" sz="1600" dirty="0" smtClean="0">
                <a:effectLst/>
                <a:latin typeface="Times New Roman"/>
                <a:ea typeface="Calibri"/>
                <a:cs typeface="Times New Roman"/>
              </a:rPr>
              <a:t>Мәтіннің стилін анықтайды;</a:t>
            </a:r>
            <a:endParaRPr lang="ru-RU" sz="1400" dirty="0" smtClean="0">
              <a:effectLst/>
              <a:latin typeface="Calibri"/>
              <a:ea typeface="Calibri"/>
              <a:cs typeface="Times New Roman"/>
            </a:endParaRPr>
          </a:p>
          <a:p>
            <a:pPr algn="just"/>
            <a:endParaRPr lang="ru-RU" sz="1600" dirty="0">
              <a:effectLst/>
              <a:latin typeface="Times New Roman"/>
              <a:ea typeface="Times New Roman"/>
            </a:endParaRPr>
          </a:p>
        </p:txBody>
      </p:sp>
    </p:spTree>
    <p:extLst>
      <p:ext uri="{BB962C8B-B14F-4D97-AF65-F5344CB8AC3E}">
        <p14:creationId xmlns:p14="http://schemas.microsoft.com/office/powerpoint/2010/main" val="1520832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692696"/>
            <a:ext cx="7848872" cy="3273204"/>
          </a:xfrm>
          <a:prstGeom prst="rect">
            <a:avLst/>
          </a:prstGeom>
          <a:noFill/>
        </p:spPr>
        <p:txBody>
          <a:bodyPr wrap="square" rtlCol="0">
            <a:spAutoFit/>
          </a:bodyPr>
          <a:lstStyle/>
          <a:p>
            <a:pPr>
              <a:lnSpc>
                <a:spcPct val="115000"/>
              </a:lnSpc>
              <a:spcAft>
                <a:spcPts val="1000"/>
              </a:spcAft>
            </a:pPr>
            <a:r>
              <a:rPr lang="kk-KZ" sz="2800" dirty="0" smtClean="0">
                <a:effectLst/>
                <a:latin typeface="Times New Roman"/>
                <a:ea typeface="Calibri"/>
                <a:cs typeface="Times New Roman"/>
              </a:rPr>
              <a:t>Өзіңді тексер!</a:t>
            </a:r>
            <a:endParaRPr lang="ru-RU" sz="2800" dirty="0" smtClean="0">
              <a:effectLst/>
              <a:latin typeface="Calibri"/>
              <a:ea typeface="Calibri"/>
              <a:cs typeface="Times New Roman"/>
            </a:endParaRPr>
          </a:p>
          <a:p>
            <a:pPr>
              <a:lnSpc>
                <a:spcPct val="115000"/>
              </a:lnSpc>
              <a:spcAft>
                <a:spcPts val="1000"/>
              </a:spcAft>
            </a:pPr>
            <a:r>
              <a:rPr lang="kk-KZ" sz="2800" dirty="0" smtClean="0">
                <a:effectLst/>
                <a:latin typeface="Times New Roman"/>
                <a:ea typeface="Calibri"/>
                <a:cs typeface="Times New Roman"/>
              </a:rPr>
              <a:t>Мәтін көркем сөйлеу стиліне жатады.</a:t>
            </a:r>
          </a:p>
          <a:p>
            <a:pPr>
              <a:lnSpc>
                <a:spcPct val="115000"/>
              </a:lnSpc>
              <a:spcAft>
                <a:spcPts val="1000"/>
              </a:spcAft>
            </a:pPr>
            <a:r>
              <a:rPr lang="kk-KZ" sz="2800" dirty="0" smtClean="0">
                <a:effectLst/>
                <a:latin typeface="Times New Roman" panose="02020603050405020304" pitchFamily="18" charset="0"/>
                <a:ea typeface="Calibri"/>
                <a:cs typeface="Times New Roman" panose="02020603050405020304" pitchFamily="18" charset="0"/>
              </a:rPr>
              <a:t>Астана – болашақтың қаласы. Бүгінгі заманның келбетін келтіріп, рухын асқақтатып тұрған Астана – арман мен қиял әлемі.</a:t>
            </a:r>
            <a:endParaRPr lang="ru-RU" sz="2800" dirty="0" smtClean="0">
              <a:effectLst/>
              <a:latin typeface="Times New Roman" panose="02020603050405020304" pitchFamily="18" charset="0"/>
              <a:ea typeface="Calibri"/>
              <a:cs typeface="Times New Roman" panose="02020603050405020304" pitchFamily="18" charset="0"/>
            </a:endParaRPr>
          </a:p>
          <a:p>
            <a:pPr>
              <a:lnSpc>
                <a:spcPct val="115000"/>
              </a:lnSpc>
              <a:spcAft>
                <a:spcPts val="1000"/>
              </a:spcAft>
            </a:pPr>
            <a:r>
              <a:rPr lang="kk-KZ" dirty="0" smtClean="0">
                <a:effectLst/>
                <a:latin typeface="Times New Roman"/>
                <a:ea typeface="Calibri"/>
                <a:cs typeface="Times New Roman"/>
              </a:rPr>
              <a:t> </a:t>
            </a:r>
            <a:endParaRPr lang="ru-RU" sz="1600" dirty="0">
              <a:effectLst/>
              <a:latin typeface="Calibri"/>
              <a:ea typeface="Calibri"/>
              <a:cs typeface="Times New Roman"/>
            </a:endParaRPr>
          </a:p>
        </p:txBody>
      </p:sp>
      <p:pic>
        <p:nvPicPr>
          <p:cNvPr id="3" name="Рисунок 2" descr="https://i.pinimg.com/736x/47/96/39/479639fe90731ab370063ac8026408d7--clipart-ta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128" y="5085184"/>
            <a:ext cx="3024336" cy="1137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49243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1978282187"/>
              </p:ext>
            </p:extLst>
          </p:nvPr>
        </p:nvGraphicFramePr>
        <p:xfrm>
          <a:off x="827584" y="1772816"/>
          <a:ext cx="7488832" cy="2867330"/>
        </p:xfrm>
        <a:graphic>
          <a:graphicData uri="http://schemas.openxmlformats.org/drawingml/2006/table">
            <a:tbl>
              <a:tblPr firstRow="1" firstCol="1" bandRow="1"/>
              <a:tblGrid>
                <a:gridCol w="626830"/>
                <a:gridCol w="6862002"/>
              </a:tblGrid>
              <a:tr h="713585">
                <a:tc>
                  <a:txBody>
                    <a:bodyPr/>
                    <a:lstStyle/>
                    <a:p>
                      <a:pPr algn="just">
                        <a:spcAft>
                          <a:spcPts val="0"/>
                        </a:spcAft>
                      </a:pPr>
                      <a:r>
                        <a:rPr lang="kk-KZ" sz="2000" dirty="0">
                          <a:solidFill>
                            <a:srgbClr val="FF0000"/>
                          </a:solidFill>
                          <a:effectLst/>
                          <a:latin typeface="Times New Roman"/>
                          <a:ea typeface="Calibri"/>
                        </a:rPr>
                        <a:t>1.</a:t>
                      </a:r>
                      <a:endParaRPr lang="ru-RU" sz="2000" dirty="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kk-KZ" sz="2000" dirty="0">
                          <a:effectLst/>
                          <a:latin typeface="Times New Roman"/>
                        </a:rPr>
                        <a:t>сөздік қор мен сөздік құрамдағы түбір сөздерге түрлі жұрнақтарды қосу арқылы: ұш-ақ, зият-кер т.б.</a:t>
                      </a:r>
                      <a:endParaRPr lang="ru-RU" sz="2000" dirty="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6575">
                <a:tc>
                  <a:txBody>
                    <a:bodyPr/>
                    <a:lstStyle/>
                    <a:p>
                      <a:pPr algn="just">
                        <a:spcAft>
                          <a:spcPts val="0"/>
                        </a:spcAft>
                      </a:pPr>
                      <a:r>
                        <a:rPr lang="kk-KZ" sz="2000">
                          <a:solidFill>
                            <a:srgbClr val="FF0000"/>
                          </a:solidFill>
                          <a:effectLst/>
                          <a:latin typeface="Times New Roman"/>
                          <a:ea typeface="Calibri"/>
                        </a:rPr>
                        <a:t>2.</a:t>
                      </a:r>
                      <a:endParaRPr lang="ru-RU" sz="200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kk-KZ" sz="2000" dirty="0">
                          <a:effectLst/>
                          <a:latin typeface="Times New Roman"/>
                        </a:rPr>
                        <a:t>жалқы есімдерді жалпы есімге айналдыру арқылы: абайтанушылар, еуропалықтар т.б.</a:t>
                      </a:r>
                      <a:endParaRPr lang="ru-RU" sz="2000" dirty="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3585">
                <a:tc>
                  <a:txBody>
                    <a:bodyPr/>
                    <a:lstStyle/>
                    <a:p>
                      <a:pPr algn="just">
                        <a:spcAft>
                          <a:spcPts val="0"/>
                        </a:spcAft>
                      </a:pPr>
                      <a:r>
                        <a:rPr lang="kk-KZ" sz="2000">
                          <a:solidFill>
                            <a:srgbClr val="FF0000"/>
                          </a:solidFill>
                          <a:effectLst/>
                          <a:latin typeface="Times New Roman"/>
                          <a:ea typeface="Calibri"/>
                        </a:rPr>
                        <a:t>3.</a:t>
                      </a:r>
                      <a:endParaRPr lang="ru-RU" sz="200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kk-KZ" sz="2000" dirty="0">
                          <a:effectLst/>
                          <a:latin typeface="Times New Roman"/>
                        </a:rPr>
                        <a:t>екі сөзді біріктіру арқылы: келіссөз, жолсерік, мұражай, шипажай, мүшелтой, төлқұжат т.б.</a:t>
                      </a:r>
                      <a:endParaRPr lang="ru-RU" sz="2000" dirty="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3585">
                <a:tc>
                  <a:txBody>
                    <a:bodyPr/>
                    <a:lstStyle/>
                    <a:p>
                      <a:pPr algn="just">
                        <a:spcAft>
                          <a:spcPts val="0"/>
                        </a:spcAft>
                      </a:pPr>
                      <a:r>
                        <a:rPr lang="kk-KZ" sz="2000">
                          <a:solidFill>
                            <a:srgbClr val="FF0000"/>
                          </a:solidFill>
                          <a:effectLst/>
                          <a:latin typeface="Times New Roman"/>
                          <a:ea typeface="Calibri"/>
                        </a:rPr>
                        <a:t>4.</a:t>
                      </a:r>
                      <a:endParaRPr lang="ru-RU" sz="200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kk-KZ" sz="2000" dirty="0">
                          <a:effectLst/>
                          <a:latin typeface="Times New Roman"/>
                        </a:rPr>
                        <a:t>кейбір неологизмдер сөз тіркесінен де жасалады: шаруа қожалығы, нарықтық қатынас, шағын кәсіпкерлік т.б.</a:t>
                      </a:r>
                      <a:endParaRPr lang="ru-RU" sz="2000" dirty="0">
                        <a:effectLst/>
                        <a:latin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Rectangle 1"/>
          <p:cNvSpPr>
            <a:spLocks noChangeArrowheads="1"/>
          </p:cNvSpPr>
          <p:nvPr/>
        </p:nvSpPr>
        <p:spPr bwMode="auto">
          <a:xfrm>
            <a:off x="467544" y="234580"/>
            <a:ext cx="828092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altLang="ru-RU"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Тілдік бағдар</a:t>
            </a:r>
            <a:endParaRPr kumimoji="0" lang="ru-RU" altLang="ru-RU"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kk-KZ" alt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kk-KZ" altLang="ru-RU" sz="2400" b="1" i="0" u="none" strike="noStrike" cap="none" normalizeH="0" baseline="0" dirty="0" smtClean="0">
                <a:ln>
                  <a:noFill/>
                </a:ln>
                <a:solidFill>
                  <a:schemeClr val="tx1"/>
                </a:solidFill>
                <a:effectLst/>
                <a:latin typeface="Times New Roman" pitchFamily="18" charset="0"/>
                <a:cs typeface="Times New Roman" pitchFamily="18" charset="0"/>
              </a:rPr>
              <a:t>         Неологизмдер мынадай жолдармен жасалады:</a:t>
            </a:r>
          </a:p>
        </p:txBody>
      </p:sp>
    </p:spTree>
    <p:extLst>
      <p:ext uri="{BB962C8B-B14F-4D97-AF65-F5344CB8AC3E}">
        <p14:creationId xmlns:p14="http://schemas.microsoft.com/office/powerpoint/2010/main" val="790136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188640"/>
            <a:ext cx="7992888" cy="5355312"/>
          </a:xfrm>
          <a:prstGeom prst="rect">
            <a:avLst/>
          </a:prstGeom>
          <a:noFill/>
        </p:spPr>
        <p:txBody>
          <a:bodyPr wrap="square" rtlCol="0">
            <a:spAutoFit/>
          </a:bodyPr>
          <a:lstStyle/>
          <a:p>
            <a:pPr algn="just"/>
            <a:endParaRPr lang="kk-KZ" b="1" dirty="0" smtClean="0">
              <a:effectLst/>
              <a:latin typeface="Times New Roman"/>
              <a:ea typeface="Calibri"/>
            </a:endParaRPr>
          </a:p>
          <a:p>
            <a:pPr algn="just"/>
            <a:endParaRPr lang="kk-KZ" b="1" dirty="0">
              <a:latin typeface="Times New Roman"/>
              <a:ea typeface="Calibri"/>
            </a:endParaRPr>
          </a:p>
          <a:p>
            <a:pPr algn="just"/>
            <a:r>
              <a:rPr lang="kk-KZ" b="1" dirty="0" smtClean="0">
                <a:effectLst/>
                <a:latin typeface="Times New Roman"/>
                <a:ea typeface="Calibri"/>
              </a:rPr>
              <a:t>Тапсырма №2</a:t>
            </a:r>
            <a:endParaRPr lang="ru-RU" dirty="0" smtClean="0">
              <a:effectLst/>
            </a:endParaRPr>
          </a:p>
          <a:p>
            <a:pPr algn="just"/>
            <a:endParaRPr lang="kk-KZ" dirty="0" smtClean="0">
              <a:effectLst/>
              <a:latin typeface="Times New Roman"/>
              <a:ea typeface="Calibri"/>
            </a:endParaRPr>
          </a:p>
          <a:p>
            <a:pPr algn="just"/>
            <a:r>
              <a:rPr lang="kk-KZ" dirty="0">
                <a:latin typeface="Times New Roman"/>
                <a:ea typeface="Calibri"/>
              </a:rPr>
              <a:t> </a:t>
            </a:r>
            <a:r>
              <a:rPr lang="kk-KZ" dirty="0" smtClean="0">
                <a:latin typeface="Times New Roman"/>
                <a:ea typeface="Calibri"/>
              </a:rPr>
              <a:t>      </a:t>
            </a:r>
            <a:r>
              <a:rPr lang="kk-KZ" dirty="0" smtClean="0">
                <a:effectLst/>
                <a:latin typeface="Times New Roman"/>
                <a:ea typeface="Calibri"/>
              </a:rPr>
              <a:t>Неологизм сөздерді қатыстырып, сөйлем құрастырыңдар.</a:t>
            </a:r>
            <a:endParaRPr lang="ru-RU" dirty="0" smtClean="0">
              <a:effectLst/>
            </a:endParaRPr>
          </a:p>
          <a:p>
            <a:pPr algn="just"/>
            <a:endParaRPr lang="kk-KZ" dirty="0" smtClean="0">
              <a:effectLst/>
              <a:latin typeface="Times New Roman"/>
              <a:ea typeface="Calibri"/>
            </a:endParaRPr>
          </a:p>
          <a:p>
            <a:pPr algn="just"/>
            <a:r>
              <a:rPr lang="kk-KZ" dirty="0">
                <a:latin typeface="Times New Roman"/>
                <a:ea typeface="Calibri"/>
              </a:rPr>
              <a:t> </a:t>
            </a:r>
            <a:r>
              <a:rPr lang="kk-KZ" dirty="0" smtClean="0">
                <a:latin typeface="Times New Roman"/>
                <a:ea typeface="Calibri"/>
              </a:rPr>
              <a:t>       </a:t>
            </a:r>
            <a:r>
              <a:rPr lang="kk-KZ" dirty="0" smtClean="0">
                <a:effectLst/>
                <a:latin typeface="Times New Roman"/>
                <a:ea typeface="Calibri"/>
              </a:rPr>
              <a:t>Ғаламтор, мұражай, саябақ, кеден, ұшақ, зейнетақы.</a:t>
            </a:r>
          </a:p>
          <a:p>
            <a:pPr algn="just"/>
            <a:endParaRPr lang="kk-KZ" dirty="0">
              <a:latin typeface="Times New Roman"/>
            </a:endParaRPr>
          </a:p>
          <a:p>
            <a:pPr algn="just"/>
            <a:endParaRPr lang="kk-KZ" dirty="0" smtClean="0">
              <a:effectLst/>
              <a:latin typeface="Times New Roman"/>
            </a:endParaRPr>
          </a:p>
          <a:p>
            <a:pPr algn="just"/>
            <a:endParaRPr lang="kk-KZ" dirty="0">
              <a:latin typeface="Times New Roman"/>
            </a:endParaRPr>
          </a:p>
          <a:p>
            <a:pPr algn="just"/>
            <a:endParaRPr lang="kk-KZ" dirty="0" smtClean="0">
              <a:effectLst/>
              <a:latin typeface="Times New Roman"/>
            </a:endParaRPr>
          </a:p>
          <a:p>
            <a:pPr algn="just"/>
            <a:endParaRPr lang="kk-KZ" dirty="0">
              <a:latin typeface="Times New Roman"/>
            </a:endParaRPr>
          </a:p>
          <a:p>
            <a:pPr algn="just"/>
            <a:endParaRPr lang="kk-KZ" dirty="0" smtClean="0">
              <a:effectLst/>
              <a:latin typeface="Times New Roman"/>
            </a:endParaRPr>
          </a:p>
          <a:p>
            <a:pPr algn="just"/>
            <a:r>
              <a:rPr lang="kk-KZ" b="1" dirty="0" smtClean="0">
                <a:effectLst/>
                <a:latin typeface="Times New Roman"/>
                <a:ea typeface="Calibri"/>
              </a:rPr>
              <a:t>Бағалау критерийі: </a:t>
            </a:r>
            <a:endParaRPr lang="ru-RU" dirty="0" smtClean="0">
              <a:effectLst/>
            </a:endParaRPr>
          </a:p>
          <a:p>
            <a:pPr algn="just"/>
            <a:r>
              <a:rPr lang="kk-KZ" dirty="0" smtClean="0">
                <a:latin typeface="Times New Roman"/>
              </a:rPr>
              <a:t>Неологизм сөздерді ажырата алады.</a:t>
            </a:r>
            <a:endParaRPr lang="ru-RU" dirty="0" smtClean="0">
              <a:effectLst/>
            </a:endParaRPr>
          </a:p>
          <a:p>
            <a:pPr algn="just"/>
            <a:r>
              <a:rPr lang="kk-KZ" b="1" dirty="0" smtClean="0">
                <a:effectLst/>
                <a:latin typeface="Times New Roman"/>
                <a:ea typeface="Calibri"/>
              </a:rPr>
              <a:t>Дескрипторы:</a:t>
            </a:r>
            <a:endParaRPr lang="ru-RU" dirty="0" smtClean="0">
              <a:effectLst/>
            </a:endParaRPr>
          </a:p>
          <a:p>
            <a:pPr algn="just"/>
            <a:r>
              <a:rPr lang="kk-KZ" dirty="0" smtClean="0">
                <a:effectLst/>
                <a:latin typeface="Times New Roman"/>
                <a:ea typeface="Calibri"/>
              </a:rPr>
              <a:t>-Неологизм сөздерді қолдана алады.</a:t>
            </a:r>
            <a:endParaRPr lang="ru-RU" dirty="0" smtClean="0">
              <a:effectLst/>
            </a:endParaRPr>
          </a:p>
          <a:p>
            <a:pPr algn="just"/>
            <a:endParaRPr lang="kk-KZ" dirty="0">
              <a:latin typeface="Times New Roman"/>
            </a:endParaRPr>
          </a:p>
          <a:p>
            <a:pPr algn="just"/>
            <a:endParaRPr lang="ru-RU" dirty="0">
              <a:effectLst/>
            </a:endParaRPr>
          </a:p>
        </p:txBody>
      </p:sp>
    </p:spTree>
    <p:extLst>
      <p:ext uri="{BB962C8B-B14F-4D97-AF65-F5344CB8AC3E}">
        <p14:creationId xmlns:p14="http://schemas.microsoft.com/office/powerpoint/2010/main" val="1138737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1628799"/>
            <a:ext cx="7776863" cy="2585323"/>
          </a:xfrm>
          <a:prstGeom prst="rect">
            <a:avLst/>
          </a:prstGeom>
          <a:noFill/>
        </p:spPr>
        <p:txBody>
          <a:bodyPr wrap="square" rtlCol="0">
            <a:spAutoFit/>
          </a:bodyPr>
          <a:lstStyle/>
          <a:p>
            <a:pPr algn="just"/>
            <a:r>
              <a:rPr lang="kk-KZ" sz="2400" b="1" dirty="0" smtClean="0">
                <a:effectLst/>
                <a:latin typeface="Times New Roman"/>
                <a:ea typeface="Calibri"/>
              </a:rPr>
              <a:t>Өзіңді тексер!</a:t>
            </a:r>
          </a:p>
          <a:p>
            <a:pPr algn="just"/>
            <a:endParaRPr lang="ru-RU" dirty="0" smtClean="0">
              <a:effectLst/>
            </a:endParaRPr>
          </a:p>
          <a:p>
            <a:pPr algn="just"/>
            <a:r>
              <a:rPr lang="kk-KZ" sz="2400" dirty="0" smtClean="0">
                <a:effectLst/>
                <a:latin typeface="Times New Roman"/>
                <a:ea typeface="Calibri"/>
              </a:rPr>
              <a:t>Қазіргі кезде індетке байланысты ұшақтардың ұшуы тоқтатылды.</a:t>
            </a:r>
            <a:endParaRPr lang="ru-RU" sz="2400" dirty="0" smtClean="0">
              <a:effectLst/>
            </a:endParaRPr>
          </a:p>
          <a:p>
            <a:pPr algn="just"/>
            <a:r>
              <a:rPr lang="kk-KZ" sz="2400" dirty="0" smtClean="0">
                <a:effectLst/>
                <a:latin typeface="Times New Roman"/>
                <a:ea typeface="Calibri"/>
              </a:rPr>
              <a:t>Ғаламтордан  қажетті ақпараттарды тез таба аласың.</a:t>
            </a:r>
            <a:endParaRPr lang="ru-RU" sz="2400" dirty="0" smtClean="0">
              <a:effectLst/>
            </a:endParaRPr>
          </a:p>
          <a:p>
            <a:pPr algn="just"/>
            <a:r>
              <a:rPr lang="kk-KZ" sz="2400" dirty="0" smtClean="0">
                <a:effectLst/>
                <a:latin typeface="Times New Roman"/>
                <a:ea typeface="Calibri"/>
              </a:rPr>
              <a:t>Жыл сайын зейнеткерлердің зейнетақысы өсіп келеді. </a:t>
            </a:r>
            <a:endParaRPr lang="ru-RU" sz="2400" dirty="0" smtClean="0">
              <a:effectLst/>
            </a:endParaRPr>
          </a:p>
          <a:p>
            <a:pPr algn="just"/>
            <a:r>
              <a:rPr lang="kk-KZ" sz="2400" dirty="0" smtClean="0">
                <a:effectLst/>
                <a:latin typeface="Times New Roman"/>
                <a:ea typeface="Calibri"/>
              </a:rPr>
              <a:t>Атамекен – Астанадағы аспан астындағы мұражай.</a:t>
            </a:r>
            <a:endParaRPr lang="ru-RU" sz="2400" dirty="0" smtClean="0">
              <a:effectLst/>
            </a:endParaRPr>
          </a:p>
        </p:txBody>
      </p:sp>
    </p:spTree>
    <p:extLst>
      <p:ext uri="{BB962C8B-B14F-4D97-AF65-F5344CB8AC3E}">
        <p14:creationId xmlns:p14="http://schemas.microsoft.com/office/powerpoint/2010/main" val="2164992059"/>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367</TotalTime>
  <Words>785</Words>
  <Application>Microsoft Office PowerPoint</Application>
  <PresentationFormat>Экран (4:3)</PresentationFormat>
  <Paragraphs>101</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Воздушный поток</vt:lpstr>
      <vt:lpstr> Бөлім тақырыбы:                                                                                       ҚАЗАҚ ТІЛІ  (Т2)                                                                                                                                                                                              6-сынып  4-бөлім: Астана – мәдениет пен өнер ордасы                              Сабақтың  тақырыбы:              Астананың кереметі. Неологизмдер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Бөлім тақырыбы:                                                                                       ҚАЗАҚ ТІЛІ  (Т2)                                                                                                                                                                                              6-сынып  4-бөлім: Астана – мәдениет пен өнер ордасы                              Сабақтың  тақырыбы:              Астананың кереметі. Неологизмдер</dc:title>
  <dc:creator>Ораз</dc:creator>
  <cp:lastModifiedBy>01</cp:lastModifiedBy>
  <cp:revision>13</cp:revision>
  <dcterms:created xsi:type="dcterms:W3CDTF">2020-10-19T05:27:00Z</dcterms:created>
  <dcterms:modified xsi:type="dcterms:W3CDTF">2020-10-20T14:09:33Z</dcterms:modified>
</cp:coreProperties>
</file>