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embeddings/oleObject1.bin" ContentType="application/vnd.openxmlformats-officedocument.oleObject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3.png" ContentType="image/png"/>
  <Override PartName="/ppt/media/image5.jpeg" ContentType="image/jpeg"/>
  <Override PartName="/ppt/media/image4.png" ContentType="image/png"/>
  <Override PartName="/ppt/media/image6.jpeg" ContentType="image/jpeg"/>
  <Override PartName="/ppt/media/image7.png" ContentType="image/png"/>
  <Override PartName="/ppt/media/image15.jpeg" ContentType="image/jpeg"/>
  <Override PartName="/ppt/media/image13.jpeg" ContentType="image/jpeg"/>
  <Override PartName="/ppt/media/image11.jpeg" ContentType="image/jpeg"/>
  <Override PartName="/ppt/media/image24.png" ContentType="image/png"/>
  <Override PartName="/ppt/media/image2.png" ContentType="image/png"/>
  <Override PartName="/ppt/media/image12.jpeg" ContentType="image/jpeg"/>
  <Override PartName="/ppt/media/image21.jpeg" ContentType="image/jpeg"/>
  <Override PartName="/ppt/media/image10.png" ContentType="image/png"/>
  <Override PartName="/ppt/media/image14.jpeg" ContentType="image/jpeg"/>
  <Override PartName="/ppt/media/image16.jpeg" ContentType="image/jpeg"/>
  <Override PartName="/ppt/media/image9.png" ContentType="image/png"/>
  <Override PartName="/ppt/media/image31.png" ContentType="image/png"/>
  <Override PartName="/ppt/media/image17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5.png" ContentType="image/png"/>
  <Override PartName="/ppt/media/image27.png" ContentType="image/png"/>
  <Override PartName="/ppt/media/image8.png" ContentType="image/png"/>
  <Override PartName="/ppt/media/image22.jpeg" ContentType="image/jpeg"/>
  <Override PartName="/ppt/media/image28.png" ContentType="image/png"/>
  <Override PartName="/ppt/media/image26.png" ContentType="image/png"/>
  <Override PartName="/ppt/media/image23.png" ContentType="image/png"/>
  <Override PartName="/ppt/media/image29.jpeg" ContentType="image/jpeg"/>
  <Override PartName="/ppt/media/image30.png" ContentType="image/png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7A51C0-15EE-461A-85ED-E148CA05E2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BBCAF0-3319-4598-BF67-82081CFECE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jpeg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2" name="Прямоугольный треугольник 13"/>
          <p:cNvGrpSpPr/>
          <p:nvPr/>
        </p:nvGrpSpPr>
        <p:grpSpPr>
          <a:xfrm>
            <a:off x="-6480" y="5791320"/>
            <a:ext cx="4535640" cy="1079280"/>
            <a:chOff x="-6480" y="5791320"/>
            <a:chExt cx="4535640" cy="1079280"/>
          </a:xfrm>
        </p:grpSpPr>
        <p:pic>
          <p:nvPicPr>
            <p:cNvPr id="3" name="Прямоугольный треугольник 13" descr=""/>
            <p:cNvPicPr/>
            <p:nvPr/>
          </p:nvPicPr>
          <p:blipFill>
            <a:blip r:embed="rId2"/>
            <a:stretch/>
          </p:blipFill>
          <p:spPr>
            <a:xfrm>
              <a:off x="-6480" y="5791320"/>
              <a:ext cx="4535640" cy="107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5" name="Прямая соединительная линия 14" descr=""/>
          <p:cNvPicPr/>
          <p:nvPr/>
        </p:nvPicPr>
        <p:blipFill>
          <a:blip r:embed="rId3"/>
          <a:stretch/>
        </p:blipFill>
        <p:spPr>
          <a:xfrm>
            <a:off x="-19080" y="5778360"/>
            <a:ext cx="4554720" cy="10987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791E06-9EDC-4A30-9A2E-C05A38591375}" type="slidenum"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0" y="4664160"/>
            <a:ext cx="12201480" cy="360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2" name="Группа 15"/>
          <p:cNvGrpSpPr/>
          <p:nvPr/>
        </p:nvGrpSpPr>
        <p:grpSpPr>
          <a:xfrm>
            <a:off x="-4680" y="4952880"/>
            <a:ext cx="12196800" cy="1911600"/>
            <a:chOff x="-4680" y="4952880"/>
            <a:chExt cx="12196800" cy="1911600"/>
          </a:xfrm>
        </p:grpSpPr>
        <p:sp>
          <p:nvSpPr>
            <p:cNvPr id="13" name="Полилиния 16"/>
            <p:cNvSpPr/>
            <p:nvPr/>
          </p:nvSpPr>
          <p:spPr>
            <a:xfrm>
              <a:off x="2255400" y="4952880"/>
              <a:ext cx="9936720" cy="487440"/>
            </a:xfrm>
            <a:custGeom>
              <a:avLst/>
              <a:gdLst>
                <a:gd name="textAreaLeft" fmla="*/ 0 w 9936720"/>
                <a:gd name="textAreaRight" fmla="*/ 9936720 w 9936720"/>
                <a:gd name="textAreaTop" fmla="*/ 0 h 487440"/>
                <a:gd name="textAreaBottom" fmla="*/ 487800 h 487440"/>
              </a:gdLst>
              <a:ahLst/>
              <a:rect l="textAreaLeft" t="textAreaTop" r="textAreaRight" b="textAreaBottom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Полилиния 18"/>
            <p:cNvSpPr/>
            <p:nvPr/>
          </p:nvSpPr>
          <p:spPr>
            <a:xfrm>
              <a:off x="55080" y="5236920"/>
              <a:ext cx="12137040" cy="789120"/>
            </a:xfrm>
            <a:custGeom>
              <a:avLst/>
              <a:gdLst>
                <a:gd name="textAreaLeft" fmla="*/ 0 w 12137040"/>
                <a:gd name="textAreaRight" fmla="*/ 12137400 w 12137040"/>
                <a:gd name="textAreaTop" fmla="*/ 0 h 789120"/>
                <a:gd name="textAreaBottom" fmla="*/ 789480 h 789120"/>
              </a:gdLst>
              <a:ahLst/>
              <a:rect l="textAreaLeft" t="textAreaTop" r="textAreaRight" b="textAreaBottom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grpSp>
          <p:nvGrpSpPr>
            <p:cNvPr id="15" name="Полилиния 19"/>
            <p:cNvGrpSpPr/>
            <p:nvPr/>
          </p:nvGrpSpPr>
          <p:grpSpPr>
            <a:xfrm>
              <a:off x="7200" y="4998600"/>
              <a:ext cx="12184920" cy="1865880"/>
              <a:chOff x="7200" y="4998600"/>
              <a:chExt cx="12184920" cy="1865880"/>
            </a:xfrm>
          </p:grpSpPr>
          <p:pic>
            <p:nvPicPr>
              <p:cNvPr id="16" name="Полилиния 19" descr=""/>
              <p:cNvPicPr/>
              <p:nvPr/>
            </p:nvPicPr>
            <p:blipFill>
              <a:blip r:embed="rId2"/>
              <a:stretch/>
            </p:blipFill>
            <p:spPr>
              <a:xfrm>
                <a:off x="7200" y="4998600"/>
                <a:ext cx="12184920" cy="18658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" name=""/>
              <p:cNvSpPr/>
              <p:nvPr/>
            </p:nvSpPr>
            <p:spPr>
              <a:xfrm>
                <a:off x="7200" y="5000760"/>
                <a:ext cx="360" cy="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pic>
          <p:nvPicPr>
            <p:cNvPr id="18" name="Прямая соединительная линия 20" descr=""/>
            <p:cNvPicPr/>
            <p:nvPr/>
          </p:nvPicPr>
          <p:blipFill>
            <a:blip r:embed="rId3"/>
            <a:stretch/>
          </p:blipFill>
          <p:spPr>
            <a:xfrm>
              <a:off x="-4680" y="4992480"/>
              <a:ext cx="12196800" cy="804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902BE3-72F6-4D2B-A83B-7E67A25AB600}" type="slidenum"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26" name="Прямоугольный треугольник 13"/>
          <p:cNvGrpSpPr/>
          <p:nvPr/>
        </p:nvGrpSpPr>
        <p:grpSpPr>
          <a:xfrm>
            <a:off x="-6480" y="5791320"/>
            <a:ext cx="4535640" cy="1079280"/>
            <a:chOff x="-6480" y="5791320"/>
            <a:chExt cx="4535640" cy="1079280"/>
          </a:xfrm>
        </p:grpSpPr>
        <p:pic>
          <p:nvPicPr>
            <p:cNvPr id="27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6480" y="5791320"/>
              <a:ext cx="4535640" cy="107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29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8360"/>
            <a:ext cx="4554720" cy="1098720"/>
          </a:xfrm>
          <a:prstGeom prst="rect">
            <a:avLst/>
          </a:prstGeom>
          <a:ln w="0">
            <a:noFill/>
          </a:ln>
        </p:spPr>
      </p:pic>
      <p:sp>
        <p:nvSpPr>
          <p:cNvPr id="30" name="Нашивка 10"/>
          <p:cNvSpPr/>
          <p:nvPr/>
        </p:nvSpPr>
        <p:spPr>
          <a:xfrm>
            <a:off x="4848120" y="300528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Нашивка 15"/>
          <p:cNvSpPr/>
          <p:nvPr/>
        </p:nvSpPr>
        <p:spPr>
          <a:xfrm>
            <a:off x="4600440" y="3005280"/>
            <a:ext cx="243000" cy="228600"/>
          </a:xfrm>
          <a:custGeom>
            <a:avLst/>
            <a:gdLst>
              <a:gd name="textAreaLeft" fmla="*/ 0 w 243000"/>
              <a:gd name="textAreaRight" fmla="*/ 243360 w 24300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435" y="0"/>
                </a:lnTo>
                <a:lnTo>
                  <a:pt x="21600" y="10800"/>
                </a:lnTo>
                <a:lnTo>
                  <a:pt x="11435" y="21600"/>
                </a:lnTo>
                <a:lnTo>
                  <a:pt x="0" y="21600"/>
                </a:lnTo>
                <a:lnTo>
                  <a:pt x="10165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7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8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9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4D03E2-BFD2-4592-AD58-BE17C250582F}" type="slidenum"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9" name="Прямоугольный треугольник 13"/>
          <p:cNvGrpSpPr/>
          <p:nvPr/>
        </p:nvGrpSpPr>
        <p:grpSpPr>
          <a:xfrm>
            <a:off x="-6480" y="5791320"/>
            <a:ext cx="4535640" cy="1079280"/>
            <a:chOff x="-6480" y="5791320"/>
            <a:chExt cx="4535640" cy="1079280"/>
          </a:xfrm>
        </p:grpSpPr>
        <p:pic>
          <p:nvPicPr>
            <p:cNvPr id="40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6480" y="5791320"/>
              <a:ext cx="4535640" cy="107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42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8360"/>
            <a:ext cx="4554720" cy="10987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0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1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2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356DD60-ADE4-4C50-B012-22AF253F9837}" type="slidenum"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13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4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5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48A85D-C44B-423F-95FA-92789EEE5F02}" type="slidenum"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5" name="Прямоугольный треугольник 13"/>
          <p:cNvGrpSpPr/>
          <p:nvPr/>
        </p:nvGrpSpPr>
        <p:grpSpPr>
          <a:xfrm>
            <a:off x="-6480" y="5791320"/>
            <a:ext cx="4535640" cy="1079280"/>
            <a:chOff x="-6480" y="5791320"/>
            <a:chExt cx="4535640" cy="1079280"/>
          </a:xfrm>
        </p:grpSpPr>
        <p:pic>
          <p:nvPicPr>
            <p:cNvPr id="56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6480" y="5791320"/>
              <a:ext cx="4535640" cy="107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58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8360"/>
            <a:ext cx="4554720" cy="109872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6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7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8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2D8B0D-92D5-4492-9536-4E860B66F741}" type="slidenum"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19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20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21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92E5EC-73D9-4402-B5CF-CD32FB8BB5B1}" type="slidenum">
              <a:rPr b="0" lang="ru-RU" sz="10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олилиния 10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Полилиния 15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71" name="Прямоугольный треугольник 16"/>
          <p:cNvGrpSpPr/>
          <p:nvPr/>
        </p:nvGrpSpPr>
        <p:grpSpPr>
          <a:xfrm>
            <a:off x="-6480" y="5791320"/>
            <a:ext cx="4535640" cy="1079280"/>
            <a:chOff x="-6480" y="5791320"/>
            <a:chExt cx="4535640" cy="1079280"/>
          </a:xfrm>
        </p:grpSpPr>
        <p:pic>
          <p:nvPicPr>
            <p:cNvPr id="72" name="Прямоугольный треугольник 16" descr=""/>
            <p:cNvPicPr/>
            <p:nvPr/>
          </p:nvPicPr>
          <p:blipFill>
            <a:blip r:embed="rId3"/>
            <a:stretch/>
          </p:blipFill>
          <p:spPr>
            <a:xfrm>
              <a:off x="-6480" y="5791320"/>
              <a:ext cx="4535640" cy="1079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74" name="Прямая соединительная линия 18" descr=""/>
          <p:cNvPicPr/>
          <p:nvPr/>
        </p:nvPicPr>
        <p:blipFill>
          <a:blip r:embed="rId4"/>
          <a:stretch/>
        </p:blipFill>
        <p:spPr>
          <a:xfrm>
            <a:off x="-19080" y="5778360"/>
            <a:ext cx="4554720" cy="1098720"/>
          </a:xfrm>
          <a:prstGeom prst="rect">
            <a:avLst/>
          </a:prstGeom>
          <a:ln w="0">
            <a:noFill/>
          </a:ln>
        </p:spPr>
      </p:pic>
      <p:sp>
        <p:nvSpPr>
          <p:cNvPr id="75" name="Нашивка 19"/>
          <p:cNvSpPr/>
          <p:nvPr/>
        </p:nvSpPr>
        <p:spPr>
          <a:xfrm>
            <a:off x="11552400" y="498780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Нашивка 20"/>
          <p:cNvSpPr/>
          <p:nvPr/>
        </p:nvSpPr>
        <p:spPr>
          <a:xfrm>
            <a:off x="11302920" y="498780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22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23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24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237AFC-E1C0-4C1E-8C30-279EFEC3FB59}" type="slidenum">
              <a:rPr b="0" lang="ru-RU" sz="1000" strike="noStrike" u="none">
                <a:solidFill>
                  <a:srgbClr val="ffffff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ffffff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8" Type="http://schemas.openxmlformats.org/officeDocument/2006/relationships/image" Target="../media/image21.jpe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8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84" name="Google Shape;78;p1"/>
          <p:cNvCxnSpPr/>
          <p:nvPr/>
        </p:nvCxnSpPr>
        <p:spPr>
          <a:xfrm>
            <a:off x="757080" y="3716280"/>
            <a:ext cx="10694160" cy="37440"/>
          </a:xfrm>
          <a:prstGeom prst="straightConnector1">
            <a:avLst/>
          </a:prstGeom>
          <a:ln w="57240">
            <a:solidFill>
              <a:srgbClr val="474b78"/>
            </a:solidFill>
            <a:miter/>
          </a:ln>
        </p:spPr>
      </p:cxnSp>
      <p:sp>
        <p:nvSpPr>
          <p:cNvPr id="85" name="TextBox 25"/>
          <p:cNvSpPr/>
          <p:nvPr/>
        </p:nvSpPr>
        <p:spPr>
          <a:xfrm>
            <a:off x="1087560" y="1836720"/>
            <a:ext cx="4354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i="1" lang="ru-RU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Сабақтың 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6" name="TextBox 9"/>
          <p:cNvSpPr/>
          <p:nvPr/>
        </p:nvSpPr>
        <p:spPr>
          <a:xfrm>
            <a:off x="9045000" y="196920"/>
            <a:ext cx="1842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ҚАЗАҚ ТІЛІ  (Т2)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6-сынып</a:t>
            </a: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7" name="TextBox 1"/>
          <p:cNvSpPr/>
          <p:nvPr/>
        </p:nvSpPr>
        <p:spPr>
          <a:xfrm>
            <a:off x="1271160" y="320760"/>
            <a:ext cx="263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Бөлім тақырыбы: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8" name="Прямоугольник 1"/>
          <p:cNvSpPr/>
          <p:nvPr/>
        </p:nvSpPr>
        <p:spPr>
          <a:xfrm>
            <a:off x="1216080" y="2300400"/>
            <a:ext cx="8164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Аңсарым асқақ Астана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9" name="Прямоугольник 2"/>
          <p:cNvSpPr/>
          <p:nvPr/>
        </p:nvSpPr>
        <p:spPr>
          <a:xfrm>
            <a:off x="1112760" y="790560"/>
            <a:ext cx="8658360" cy="11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4-б</a:t>
            </a:r>
            <a:r>
              <a:rPr b="1" lang="kk-KZ" sz="28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өлім: Астана – мәдениет пен өнер ордасы</a:t>
            </a: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№</a:t>
            </a:r>
            <a:r>
              <a:rPr b="0" lang="en-US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3</a:t>
            </a:r>
            <a:r>
              <a:rPr b="0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 сабақ</a:t>
            </a:r>
            <a:r>
              <a:rPr b="1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0" name="Рисунок 12" descr="https://im0-tub-kz.yandex.net/i?id=4440bf7a97f56a2bc2ec296ec4dacd98-l&amp;n=13"/>
          <p:cNvPicPr/>
          <p:nvPr/>
        </p:nvPicPr>
        <p:blipFill>
          <a:blip r:embed="rId2"/>
          <a:stretch/>
        </p:blipFill>
        <p:spPr>
          <a:xfrm>
            <a:off x="933480" y="3949560"/>
            <a:ext cx="2601720" cy="155592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13" descr="Астанам! Ару қалам, асқақ ордам! | Әдебиет порталы"/>
          <p:cNvPicPr/>
          <p:nvPr/>
        </p:nvPicPr>
        <p:blipFill>
          <a:blip r:embed="rId3"/>
          <a:stretch/>
        </p:blipFill>
        <p:spPr>
          <a:xfrm>
            <a:off x="7918560" y="4078440"/>
            <a:ext cx="2931840" cy="143820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14" descr="АРМАНДАЙ АСҚАҚ АСТАНА – Астана Ақшамы"/>
          <p:cNvPicPr/>
          <p:nvPr/>
        </p:nvPicPr>
        <p:blipFill>
          <a:blip r:embed="rId4"/>
          <a:stretch/>
        </p:blipFill>
        <p:spPr>
          <a:xfrm>
            <a:off x="4479840" y="4029120"/>
            <a:ext cx="2627280" cy="150660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6" descr="https://i.pinimg.com/736x/47/96/39/479639fe90731ab370063ac8026408d7--clipart-tag.jpg"/>
          <p:cNvPicPr/>
          <p:nvPr/>
        </p:nvPicPr>
        <p:blipFill>
          <a:blip r:embed="rId5"/>
          <a:stretch/>
        </p:blipFill>
        <p:spPr>
          <a:xfrm>
            <a:off x="10553760" y="5608800"/>
            <a:ext cx="1638360" cy="1104840"/>
          </a:xfrm>
          <a:prstGeom prst="rect">
            <a:avLst/>
          </a:prstGeom>
          <a:ln w="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6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6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162" name="Rectangle 7"/>
          <p:cNvSpPr/>
          <p:nvPr/>
        </p:nvSpPr>
        <p:spPr>
          <a:xfrm>
            <a:off x="852480" y="446760"/>
            <a:ext cx="1044576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3-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70c0"/>
                </a:solidFill>
                <a:uFillTx/>
                <a:latin typeface="Times New Roman"/>
                <a:ea typeface="MS Minngs"/>
              </a:rPr>
              <a:t>Төменде берілген тірек сөздерді пайдаланып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0000"/>
                </a:solidFill>
                <a:uFillTx/>
                <a:latin typeface="Times New Roman"/>
                <a:ea typeface="MS Minngs"/>
              </a:rPr>
              <a:t>«Аңсарым асқақ Астана» </a:t>
            </a:r>
            <a:r>
              <a:rPr b="0" lang="kk-KZ" sz="2800" strike="noStrike" u="none">
                <a:solidFill>
                  <a:srgbClr val="0070c0"/>
                </a:solidFill>
                <a:uFillTx/>
                <a:latin typeface="Times New Roman"/>
                <a:ea typeface="MS Minngs"/>
              </a:rPr>
              <a:t>тақырыбынд</a:t>
            </a:r>
            <a:r>
              <a:rPr b="0" lang="kk-KZ" sz="2800" strike="noStrike" u="none">
                <a:solidFill>
                  <a:srgbClr val="00b0f0"/>
                </a:solidFill>
                <a:uFillTx/>
                <a:latin typeface="Times New Roman"/>
                <a:ea typeface="MS Minngs"/>
              </a:rPr>
              <a:t>а </a:t>
            </a:r>
            <a:r>
              <a:rPr b="0" lang="kk-KZ" sz="2800" strike="noStrike" u="none">
                <a:solidFill>
                  <a:srgbClr val="00b0f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8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«келісу, келіспеу» </a:t>
            </a:r>
            <a:r>
              <a:rPr b="0" lang="kk-KZ" sz="28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эссесін жазыңыздар.</a:t>
            </a:r>
            <a:r>
              <a:rPr b="0" lang="kk-KZ" sz="2800" strike="noStrike" u="none">
                <a:solidFill>
                  <a:srgbClr val="00b0f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70c0"/>
                </a:solidFill>
                <a:uFillTx/>
                <a:latin typeface="Times New Roman"/>
              </a:rPr>
              <a:t>Тірек сөздер:</a:t>
            </a:r>
            <a:r>
              <a:rPr b="0" lang="kk-KZ" sz="2800" strike="noStrike" u="none">
                <a:solidFill>
                  <a:srgbClr val="00b0f0"/>
                </a:solidFill>
                <a:uFillTx/>
                <a:latin typeface="Times New Roman"/>
              </a:rPr>
              <a:t> </a:t>
            </a:r>
            <a:r>
              <a:rPr b="0" lang="kk-KZ" sz="2800" strike="noStrike" u="none">
                <a:solidFill>
                  <a:srgbClr val="ff0000"/>
                </a:solidFill>
                <a:uFillTx/>
                <a:latin typeface="Times New Roman"/>
              </a:rPr>
              <a:t>себебі, ендеше, неге десеңіз</a:t>
            </a:r>
            <a:r>
              <a:rPr b="0" lang="kk-KZ" sz="2800" strike="noStrike" u="none">
                <a:solidFill>
                  <a:srgbClr val="00b0f0"/>
                </a:solidFill>
                <a:uFillTx/>
                <a:latin typeface="Times New Roman"/>
              </a:rPr>
              <a:t>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63" name=""/>
          <p:cNvGraphicFramePr/>
          <p:nvPr/>
        </p:nvGraphicFramePr>
        <p:xfrm>
          <a:off x="1565280" y="2975040"/>
          <a:ext cx="9329760" cy="2092320"/>
        </p:xfrm>
        <a:graphic>
          <a:graphicData uri="http://schemas.openxmlformats.org/drawingml/2006/table">
            <a:tbl>
              <a:tblPr/>
              <a:tblGrid>
                <a:gridCol w="4757760"/>
                <a:gridCol w="3568680"/>
                <a:gridCol w="1003320"/>
              </a:tblGrid>
              <a:tr h="4413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Критерий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Дескриптор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80920">
                <a:tc rowSpan="2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Тақырыптан ауытқымай,  «келісу, келіспеу» эссесін жазу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Сөйлем құрауда тірек сөздерді қолданады.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00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Ойын нақты  дәлелмен жеткізеді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4" name="Рисунок 5" descr="http://kazakhfilm.kazakh.ru/upload/blog/cd8/%20qkteloimgk.png"/>
          <p:cNvPicPr/>
          <p:nvPr/>
        </p:nvPicPr>
        <p:blipFill>
          <a:blip r:embed="rId2"/>
          <a:stretch/>
        </p:blipFill>
        <p:spPr>
          <a:xfrm>
            <a:off x="10104480" y="5207040"/>
            <a:ext cx="1828800" cy="13636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66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67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168" name="TextBox 8"/>
          <p:cNvSpPr/>
          <p:nvPr/>
        </p:nvSpPr>
        <p:spPr>
          <a:xfrm>
            <a:off x="3030480" y="271620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9" name="Rectangle 11"/>
          <p:cNvSpPr/>
          <p:nvPr/>
        </p:nvSpPr>
        <p:spPr>
          <a:xfrm>
            <a:off x="696960" y="729360"/>
            <a:ext cx="1049328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kk-KZ" sz="40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Үлгі:</a:t>
            </a:r>
            <a:r>
              <a:rPr b="0" lang="kk-KZ" sz="40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40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Елорданың өркендеуі еліміздің өркендеуінің белгісі, сондықтан бас қаланың  іргетасы берік болуы керек.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0" name="Рисунок 6" descr="https://ds02.infourok.ru/uploads/ex/0880/00018f1f-cacfa67b/img9.jpg"/>
          <p:cNvPicPr/>
          <p:nvPr/>
        </p:nvPicPr>
        <p:blipFill>
          <a:blip r:embed="rId2"/>
          <a:stretch/>
        </p:blipFill>
        <p:spPr>
          <a:xfrm>
            <a:off x="9237600" y="3903840"/>
            <a:ext cx="2502000" cy="1860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"/>
          <p:cNvGraphicFramePr/>
          <p:nvPr/>
        </p:nvGraphicFramePr>
        <p:xfrm>
          <a:off x="1084320" y="2557440"/>
          <a:ext cx="9361440" cy="1208160"/>
        </p:xfrm>
        <a:graphic>
          <a:graphicData uri="http://schemas.openxmlformats.org/drawingml/2006/table">
            <a:tbl>
              <a:tblPr/>
              <a:tblGrid>
                <a:gridCol w="2990880"/>
                <a:gridCol w="2604960"/>
                <a:gridCol w="3765600"/>
              </a:tblGrid>
              <a:tr h="5612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Не білемін?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Не үйрендім?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32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Не білгім келеді?</a:t>
                      </a:r>
                      <a:endParaRPr b="0" lang="ru-RU" sz="3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46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2" name="Rectangle 8"/>
          <p:cNvSpPr/>
          <p:nvPr/>
        </p:nvSpPr>
        <p:spPr>
          <a:xfrm>
            <a:off x="1084320" y="335880"/>
            <a:ext cx="706752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Рефлексия 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Кері  байланыс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3" name="Рисунок 5" descr="https://ds04.infourok.ru/uploads/ex/0a29/0000cd78-a69961e8/img12.jpg"/>
          <p:cNvPicPr/>
          <p:nvPr/>
        </p:nvPicPr>
        <p:blipFill>
          <a:blip r:embed="rId1"/>
          <a:stretch/>
        </p:blipFill>
        <p:spPr>
          <a:xfrm>
            <a:off x="8961480" y="4525920"/>
            <a:ext cx="2879640" cy="207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5" descr="http://kazakhfilm.kazakh.ru/upload/blog/cd8/%20qkteloimgk.png"/>
          <p:cNvPicPr/>
          <p:nvPr/>
        </p:nvPicPr>
        <p:blipFill>
          <a:blip r:embed="rId1"/>
          <a:stretch/>
        </p:blipFill>
        <p:spPr>
          <a:xfrm>
            <a:off x="9050400" y="4308480"/>
            <a:ext cx="2759040" cy="2351160"/>
          </a:xfrm>
          <a:prstGeom prst="rect">
            <a:avLst/>
          </a:prstGeom>
          <a:ln w="0">
            <a:noFill/>
          </a:ln>
        </p:spPr>
      </p:pic>
      <p:sp>
        <p:nvSpPr>
          <p:cNvPr id="175" name="Rectangle 5"/>
          <p:cNvSpPr/>
          <p:nvPr/>
        </p:nvSpPr>
        <p:spPr>
          <a:xfrm>
            <a:off x="1425600" y="1136520"/>
            <a:ext cx="8648640" cy="27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02060"/>
                </a:solidFill>
                <a:uFillTx/>
                <a:latin typeface="Times New Roman"/>
              </a:rPr>
              <a:t>Қосымша  тапсырма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4400" strike="noStrike" u="none">
                <a:solidFill>
                  <a:srgbClr val="0070c0"/>
                </a:solidFill>
                <a:uFillTx/>
                <a:latin typeface="Times New Roman"/>
              </a:rPr>
              <a:t>Шығармашылық  жұмыс</a:t>
            </a:r>
            <a:r>
              <a:rPr b="1" lang="kk-KZ" sz="4400" strike="noStrike" u="none">
                <a:solidFill>
                  <a:srgbClr val="0070c0"/>
                </a:solidFill>
                <a:uFillTx/>
                <a:latin typeface="Times New Roman"/>
              </a:rPr>
              <a:t>. 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trike="noStrike" u="none">
                <a:solidFill>
                  <a:srgbClr val="ff0000"/>
                </a:solidFill>
                <a:uFillTx/>
                <a:latin typeface="Calibri"/>
              </a:rPr>
              <a:t>«</a:t>
            </a:r>
            <a:r>
              <a:rPr b="1" lang="kk-KZ" sz="4400" strike="noStrike" u="none">
                <a:solidFill>
                  <a:srgbClr val="ff0000"/>
                </a:solidFill>
                <a:uFillTx/>
                <a:latin typeface="Times New Roman"/>
              </a:rPr>
              <a:t> Армысың ару, Астанам!</a:t>
            </a:r>
            <a:r>
              <a:rPr b="1" lang="ru-RU" sz="4400" strike="noStrike" u="none">
                <a:solidFill>
                  <a:srgbClr val="ff0000"/>
                </a:solidFill>
                <a:uFillTx/>
                <a:latin typeface="Calibri"/>
              </a:rPr>
              <a:t>»</a:t>
            </a:r>
            <a:r>
              <a:rPr b="1" lang="ru-RU" sz="4400" strike="noStrike" u="none">
                <a:solidFill>
                  <a:srgbClr val="ff0000"/>
                </a:solidFill>
                <a:uFillTx/>
                <a:latin typeface="Times New Roman"/>
              </a:rPr>
              <a:t> 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400" strike="noStrike" u="none">
                <a:solidFill>
                  <a:srgbClr val="ff0000"/>
                </a:solidFill>
                <a:uFillTx/>
                <a:latin typeface="Times New Roman"/>
              </a:rPr>
              <a:t> </a:t>
            </a:r>
            <a:r>
              <a:rPr b="1" lang="ru-RU" sz="4400" strike="noStrike" u="none">
                <a:solidFill>
                  <a:srgbClr val="0070c0"/>
                </a:solidFill>
                <a:uFillTx/>
                <a:latin typeface="Times New Roman"/>
              </a:rPr>
              <a:t>хат жазыңыздар</a:t>
            </a:r>
            <a:r>
              <a:rPr b="1" lang="kk-KZ" sz="4400" strike="noStrike" u="none">
                <a:solidFill>
                  <a:srgbClr val="0070c0"/>
                </a:solidFill>
                <a:uFillTx/>
                <a:latin typeface="Times New Roman"/>
              </a:rPr>
              <a:t>. (15-20 сөз)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 txBox="1"/>
          <p:nvPr/>
        </p:nvSpPr>
        <p:spPr>
          <a:xfrm>
            <a:off x="609480" y="1984320"/>
            <a:ext cx="10972800" cy="1751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65040" indent="-25560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5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5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НАЗАРЛАРЫҢЫЗҒА  РАҚМЕТ</a:t>
            </a:r>
            <a:r>
              <a:rPr b="0" lang="ru-RU" sz="5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!</a:t>
            </a:r>
            <a:endParaRPr b="0" lang="ru-RU" sz="54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pic>
        <p:nvPicPr>
          <p:cNvPr id="177" name="Рисунок 6" descr="https://ds02.infourok.ru/uploads/ex/0880/00018f1f-cacfa67b/img9.jpg"/>
          <p:cNvPicPr/>
          <p:nvPr/>
        </p:nvPicPr>
        <p:blipFill>
          <a:blip r:embed="rId1"/>
          <a:stretch/>
        </p:blipFill>
        <p:spPr>
          <a:xfrm>
            <a:off x="9239400" y="4664160"/>
            <a:ext cx="2952720" cy="21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95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96" name="Google Shape;78;p1"/>
          <p:cNvCxnSpPr/>
          <p:nvPr/>
        </p:nvCxnSpPr>
        <p:spPr>
          <a:xfrm>
            <a:off x="652320" y="338904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97" name="TextBox 8"/>
          <p:cNvSpPr/>
          <p:nvPr/>
        </p:nvSpPr>
        <p:spPr>
          <a:xfrm>
            <a:off x="1133640" y="25884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Оқу мақсат(тар)ы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8" name="TextBox 1"/>
          <p:cNvSpPr/>
          <p:nvPr/>
        </p:nvSpPr>
        <p:spPr>
          <a:xfrm>
            <a:off x="1147680" y="3692520"/>
            <a:ext cx="2792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Сабақ мақсаттары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Прямоугольник 1"/>
          <p:cNvSpPr/>
          <p:nvPr/>
        </p:nvSpPr>
        <p:spPr>
          <a:xfrm>
            <a:off x="716040" y="858960"/>
            <a:ext cx="10493280" cy="20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kk-KZ" sz="2400" strike="noStrike" u="none">
                <a:solidFill>
                  <a:srgbClr val="1faecd"/>
                </a:solidFill>
                <a:uFillTx/>
                <a:latin typeface="Times New Roman"/>
                <a:ea typeface="Times New Roman"/>
              </a:rPr>
              <a:t>О3.</a:t>
            </a:r>
            <a:r>
              <a:rPr b="0" lang="kk-KZ" sz="2400" strike="noStrike" u="none">
                <a:solidFill>
                  <a:srgbClr val="1faecd"/>
                </a:solidFill>
                <a:uFillTx/>
                <a:latin typeface="Times New Roman"/>
                <a:ea typeface="Times New Roman"/>
              </a:rPr>
              <a:t> Ауызекі сөйлеу этикеттері мен көркем сөйлеудің құрылымдық және жанрлық ерекшеліктерін ажырату;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aecd"/>
                </a:solidFill>
                <a:uFillTx/>
                <a:latin typeface="Times New Roman"/>
                <a:ea typeface="Times New Roman"/>
              </a:rPr>
              <a:t>Ж4. Эссе тақырыбынан ауытқымай, абзац түрлерін жүйелі құрастырып, көтерілген мәселе бойынша келісу-келіспеу  себептерін айқын көрсетіп жазу. («келісу, келіспеу» эссесі)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0" name="Прямоугольник 2"/>
          <p:cNvSpPr/>
          <p:nvPr/>
        </p:nvSpPr>
        <p:spPr>
          <a:xfrm>
            <a:off x="955800" y="4110120"/>
            <a:ext cx="100868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Ауызекі сөйлеу этикеттері мен көркем сөйлеудің құрылымдық және жанрлық ерекшеліктерін ажыратып, Елордамыздың мәдени орталықтары туралы ой тұжырымдау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1" name="Рисунок 6" descr="https://i.pinimg.com/736x/47/96/39/479639fe90731ab370063ac8026408d7--clipart-tag.jpg"/>
          <p:cNvPicPr/>
          <p:nvPr/>
        </p:nvPicPr>
        <p:blipFill>
          <a:blip r:embed="rId2"/>
          <a:stretch/>
        </p:blipFill>
        <p:spPr>
          <a:xfrm>
            <a:off x="10090080" y="5208480"/>
            <a:ext cx="1843200" cy="13161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03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04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105" name="TextBox 8"/>
          <p:cNvSpPr/>
          <p:nvPr/>
        </p:nvSpPr>
        <p:spPr>
          <a:xfrm>
            <a:off x="1282680" y="1992240"/>
            <a:ext cx="1843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6" name="TextBox 9"/>
          <p:cNvSpPr/>
          <p:nvPr/>
        </p:nvSpPr>
        <p:spPr>
          <a:xfrm>
            <a:off x="3954600" y="488880"/>
            <a:ext cx="4246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Бағалау  </a:t>
            </a:r>
            <a:r>
              <a:rPr b="1" lang="kk-KZ" sz="24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критерийлері: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7" name="Прямоугольник 1"/>
          <p:cNvSpPr/>
          <p:nvPr/>
        </p:nvSpPr>
        <p:spPr>
          <a:xfrm>
            <a:off x="898560" y="1758960"/>
            <a:ext cx="1004256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e77e2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kk-KZ" sz="2800" strike="noStrike" u="none">
                <a:solidFill>
                  <a:srgbClr val="2e77e2"/>
                </a:solidFill>
                <a:uFillTx/>
                <a:latin typeface="Calibri"/>
              </a:rPr>
              <a:t>тыңдалған мәтін мазмұнын түсінеді;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e77e2"/>
                </a:solidFill>
                <a:uFillTx/>
                <a:latin typeface="Calibri"/>
              </a:rPr>
              <a:t>- ауызекі сөйлеу этикеттері мен көркем сөйлеудің құрылымдық және жанрлық ерекшеліктерін ажыратады;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2e77e2"/>
                </a:solidFill>
                <a:uFillTx/>
                <a:latin typeface="Calibri"/>
              </a:rPr>
              <a:t>- тақырыптан ауытқымай  көтерілген мәселе бойынша ой тұжырымын жасайды;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8" name="Рисунок 5" descr="https://ds04.infourok.ru/uploads/ex/0a29/0000cd78-a69961e8/img12.jpg"/>
          <p:cNvPicPr/>
          <p:nvPr/>
        </p:nvPicPr>
        <p:blipFill>
          <a:blip r:embed="rId2"/>
          <a:stretch/>
        </p:blipFill>
        <p:spPr>
          <a:xfrm>
            <a:off x="9442440" y="4238640"/>
            <a:ext cx="2552760" cy="1914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10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1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112" name="Прямоугольник 1"/>
          <p:cNvSpPr/>
          <p:nvPr/>
        </p:nvSpPr>
        <p:spPr>
          <a:xfrm>
            <a:off x="4170240" y="1238400"/>
            <a:ext cx="3343320" cy="198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Суреттегі ғимараттарды атаңыз?</a:t>
            </a:r>
            <a:r>
              <a:rPr b="1" lang="kk-KZ" sz="36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  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3" name="Прямоугольник 2"/>
          <p:cNvSpPr/>
          <p:nvPr/>
        </p:nvSpPr>
        <p:spPr>
          <a:xfrm>
            <a:off x="7983360" y="3854520"/>
            <a:ext cx="393552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Осы суреттер арқылы бүгінгі сабағымыздың тақырыбына болжам жасап көрейік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4" name="Прямоугольник 3"/>
          <p:cNvSpPr/>
          <p:nvPr/>
        </p:nvSpPr>
        <p:spPr>
          <a:xfrm>
            <a:off x="357120" y="4032360"/>
            <a:ext cx="272736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1faecd"/>
                </a:solidFill>
                <a:uFillTx/>
                <a:latin typeface="Calibri"/>
              </a:rPr>
              <a:t> </a:t>
            </a:r>
            <a:r>
              <a:rPr b="1" lang="kk-KZ" sz="2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Ғимараттар қай қалада орналасқан</a:t>
            </a:r>
            <a:r>
              <a:rPr b="1" lang="kk-KZ" sz="2400" strike="noStrike" u="none">
                <a:solidFill>
                  <a:srgbClr val="ff0000"/>
                </a:solidFill>
                <a:uFillTx/>
                <a:latin typeface="Calibri"/>
              </a:rPr>
              <a:t>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5" name="Прямоугольник 1"/>
          <p:cNvSpPr/>
          <p:nvPr/>
        </p:nvSpPr>
        <p:spPr>
          <a:xfrm>
            <a:off x="4638600" y="217440"/>
            <a:ext cx="3157560" cy="79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Ой  шақыру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6" name="Рисунок 12" descr="Астана нысандары: «Қазақстан» орталық концерт залы (ФОТО) - Атаулы күн|24  Маусым 2014, 09:26"/>
          <p:cNvPicPr/>
          <p:nvPr/>
        </p:nvPicPr>
        <p:blipFill>
          <a:blip r:embed="rId2"/>
          <a:stretch/>
        </p:blipFill>
        <p:spPr>
          <a:xfrm>
            <a:off x="728640" y="758880"/>
            <a:ext cx="2773440" cy="151920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3" descr="Түркі әлемінің ақсақалы –Нұрсұлтан Назарбаев, ал оның қолтаңбасы –  таңғажайып шаһар Астана -"/>
          <p:cNvPicPr/>
          <p:nvPr/>
        </p:nvPicPr>
        <p:blipFill>
          <a:blip r:embed="rId3"/>
          <a:stretch/>
        </p:blipFill>
        <p:spPr>
          <a:xfrm>
            <a:off x="758880" y="2449440"/>
            <a:ext cx="2805120" cy="153360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4" descr="Сурет:Бейбітшілік пен келісім сарайы.jpeg — Уикипедия"/>
          <p:cNvPicPr/>
          <p:nvPr/>
        </p:nvPicPr>
        <p:blipFill>
          <a:blip r:embed="rId4"/>
          <a:stretch/>
        </p:blipFill>
        <p:spPr>
          <a:xfrm>
            <a:off x="8732880" y="619200"/>
            <a:ext cx="2890800" cy="156528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6" descr="Астана Опера ғимараты: барқыт матасы акустикаға әсер етеді"/>
          <p:cNvPicPr/>
          <p:nvPr/>
        </p:nvPicPr>
        <p:blipFill>
          <a:blip r:embed="rId5"/>
          <a:stretch/>
        </p:blipFill>
        <p:spPr>
          <a:xfrm>
            <a:off x="8880480" y="2401920"/>
            <a:ext cx="2836800" cy="1395360"/>
          </a:xfrm>
          <a:prstGeom prst="rect">
            <a:avLst/>
          </a:prstGeom>
          <a:ln w="0">
            <a:noFill/>
          </a:ln>
        </p:spPr>
      </p:pic>
      <p:sp>
        <p:nvSpPr>
          <p:cNvPr id="120" name="Rectangle 13"/>
          <p:cNvSpPr/>
          <p:nvPr/>
        </p:nvSpPr>
        <p:spPr>
          <a:xfrm>
            <a:off x="0" y="0"/>
            <a:ext cx="1219212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46440" bIns="-46440" anchor="ctr">
            <a:sp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1" name="Object 12"/>
          <p:cNvGraphicFramePr/>
          <p:nvPr/>
        </p:nvGraphicFramePr>
        <p:xfrm>
          <a:off x="3176640" y="4168800"/>
          <a:ext cx="2247840" cy="15652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2" name="Object 12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3176640" y="4168800"/>
                    <a:ext cx="2247840" cy="15652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23" name="Рисунок 19" descr="Astana EXPO – центр притяжения делового мира"/>
          <p:cNvPicPr/>
          <p:nvPr/>
        </p:nvPicPr>
        <p:blipFill>
          <a:blip r:embed="rId8"/>
          <a:stretch/>
        </p:blipFill>
        <p:spPr>
          <a:xfrm>
            <a:off x="5749920" y="4214880"/>
            <a:ext cx="2030400" cy="14731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6" descr="https://i.pinimg.com/736x/47/96/39/479639fe90731ab370063ac8026408d7--clipart-tag.jpg"/>
          <p:cNvPicPr/>
          <p:nvPr/>
        </p:nvPicPr>
        <p:blipFill>
          <a:blip r:embed="rId9"/>
          <a:stretch/>
        </p:blipFill>
        <p:spPr>
          <a:xfrm>
            <a:off x="10523520" y="5483160"/>
            <a:ext cx="1668600" cy="1230480"/>
          </a:xfrm>
          <a:prstGeom prst="rect">
            <a:avLst/>
          </a:prstGeom>
          <a:ln w="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4"/>
          <p:cNvSpPr/>
          <p:nvPr/>
        </p:nvSpPr>
        <p:spPr>
          <a:xfrm>
            <a:off x="3863880" y="1380960"/>
            <a:ext cx="3797280" cy="261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Суреттегі ғимараттар: 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Бәйтерек, Бейбітшілік және келісім сарайы, Тұңғыш Президент мұражайы, Опера және балет театры т.б.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6" name="Прямоугольник 5"/>
          <p:cNvSpPr/>
          <p:nvPr/>
        </p:nvSpPr>
        <p:spPr>
          <a:xfrm>
            <a:off x="241200" y="4151160"/>
            <a:ext cx="3495600" cy="14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Ғимараттар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Нұр-Сұлтан қаласында орналасқан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Прямоугольник 6"/>
          <p:cNvSpPr/>
          <p:nvPr/>
        </p:nvSpPr>
        <p:spPr>
          <a:xfrm>
            <a:off x="7967520" y="4349880"/>
            <a:ext cx="3795840" cy="14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Бүгінгі өтетін  тақырып: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«</a:t>
            </a:r>
            <a:r>
              <a:rPr b="0" lang="kk-KZ" sz="22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Аңсарым асқақ Астана</a:t>
            </a:r>
            <a:r>
              <a:rPr b="1" lang="kk-KZ" sz="22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»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 </a:t>
            </a:r>
            <a:r>
              <a:rPr b="0" lang="kk-KZ" sz="22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деп аталады. </a:t>
            </a: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Прямоугольник 1"/>
          <p:cNvSpPr/>
          <p:nvPr/>
        </p:nvSpPr>
        <p:spPr>
          <a:xfrm>
            <a:off x="3260520" y="33480"/>
            <a:ext cx="50058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Дұрыс жауабына назар аударайық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29" name="Рисунок 12" descr="Астана нысандары: «Қазақстан» орталық концерт залы (ФОТО) - Атаулы күн|24  Маусым 2014, 09:26"/>
          <p:cNvPicPr/>
          <p:nvPr/>
        </p:nvPicPr>
        <p:blipFill>
          <a:blip r:embed="rId1"/>
          <a:stretch/>
        </p:blipFill>
        <p:spPr>
          <a:xfrm>
            <a:off x="728640" y="758880"/>
            <a:ext cx="2773440" cy="15192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13" descr="Түркі әлемінің ақсақалы –Нұрсұлтан Назарбаев, ал оның қолтаңбасы –  таңғажайып шаһар Астана -"/>
          <p:cNvPicPr/>
          <p:nvPr/>
        </p:nvPicPr>
        <p:blipFill>
          <a:blip r:embed="rId2"/>
          <a:stretch/>
        </p:blipFill>
        <p:spPr>
          <a:xfrm>
            <a:off x="758880" y="2449440"/>
            <a:ext cx="2635200" cy="153360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4" descr="Сурет:Бейбітшілік пен келісім сарайы.jpeg — Уикипедия"/>
          <p:cNvPicPr/>
          <p:nvPr/>
        </p:nvPicPr>
        <p:blipFill>
          <a:blip r:embed="rId3"/>
          <a:stretch/>
        </p:blipFill>
        <p:spPr>
          <a:xfrm>
            <a:off x="8020080" y="696960"/>
            <a:ext cx="2565360" cy="156528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6" descr="Астана Опера ғимараты: барқыт матасы акустикаға әсер етеді"/>
          <p:cNvPicPr/>
          <p:nvPr/>
        </p:nvPicPr>
        <p:blipFill>
          <a:blip r:embed="rId4"/>
          <a:stretch/>
        </p:blipFill>
        <p:spPr>
          <a:xfrm>
            <a:off x="8059680" y="2479680"/>
            <a:ext cx="2479680" cy="1285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3" name="Object 12"/>
          <p:cNvGraphicFramePr/>
          <p:nvPr/>
        </p:nvGraphicFramePr>
        <p:xfrm>
          <a:off x="3719520" y="5037120"/>
          <a:ext cx="2124000" cy="1425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4" name="Object 12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719520" y="5037120"/>
                    <a:ext cx="2124000" cy="1425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35" name="Рисунок 19" descr="Astana EXPO – центр притяжения делового мира"/>
          <p:cNvPicPr/>
          <p:nvPr/>
        </p:nvPicPr>
        <p:blipFill>
          <a:blip r:embed="rId7"/>
          <a:stretch/>
        </p:blipFill>
        <p:spPr>
          <a:xfrm>
            <a:off x="6075360" y="4989600"/>
            <a:ext cx="2030400" cy="147312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6" descr="https://i.pinimg.com/736x/47/96/39/479639fe90731ab370063ac8026408d7--clipart-tag.jpg"/>
          <p:cNvPicPr/>
          <p:nvPr/>
        </p:nvPicPr>
        <p:blipFill>
          <a:blip r:embed="rId8"/>
          <a:stretch/>
        </p:blipFill>
        <p:spPr>
          <a:xfrm>
            <a:off x="10631520" y="5745240"/>
            <a:ext cx="1317600" cy="9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38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39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38160">
            <a:solidFill>
              <a:srgbClr val="474b78"/>
            </a:solidFill>
            <a:miter/>
          </a:ln>
        </p:spPr>
      </p:cxnSp>
      <p:sp>
        <p:nvSpPr>
          <p:cNvPr id="140" name="Rectangle 12"/>
          <p:cNvSpPr/>
          <p:nvPr/>
        </p:nvSpPr>
        <p:spPr>
          <a:xfrm>
            <a:off x="1038240" y="727200"/>
            <a:ext cx="10306080" cy="28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1-тапсырма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     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Астана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–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Азияның ең солтүстігінде орналасқан елорда. Қазіргі уақытта Астананың аумағы 722 шаршы шақырымнан асады, тұрғындар саны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–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853 мыңға жуық. Қала үш ауданнан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–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«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Алматы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»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,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«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Сарыарқа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»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және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«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Есіл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»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ауданынан тұрады.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    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Астана Қазақстанның орталығынан солтүстікке қарай құрғақ далалық өлкеде, құрғақ бозды-бетегелі дала аймағында орналасқан. Қала аумағы аласа терраса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–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жайылма жер бедері түрінде келеді.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 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Есіл өзені елорданың басты су көзі саналады. Ауа райы күрт континентальды 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Calibri"/>
              </a:rPr>
              <a:t>–</a:t>
            </a:r>
            <a:r>
              <a:rPr b="0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 қысы суық әрі ұзақ, жаз мезгілі ыстық және бірқалыпты қуаң.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41" name=""/>
          <p:cNvGraphicFramePr/>
          <p:nvPr/>
        </p:nvGraphicFramePr>
        <p:xfrm>
          <a:off x="1735200" y="3533760"/>
          <a:ext cx="7889760" cy="1487520"/>
        </p:xfrm>
        <a:graphic>
          <a:graphicData uri="http://schemas.openxmlformats.org/drawingml/2006/table">
            <a:tbl>
              <a:tblPr/>
              <a:tblGrid>
                <a:gridCol w="3433680"/>
                <a:gridCol w="3433680"/>
                <a:gridCol w="1022400"/>
              </a:tblGrid>
              <a:tr h="236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Критерий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Дескриптор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7600">
                <a:tc rowSpan="3"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Мәтін құрылымын меңгеру 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Мәтінді оқып, ат қояды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58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Мәтіннің негізгі ойын табады.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76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Мәтін құрылымын анықтайды.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2" name="Рисунок 6" descr="https://i.pinimg.com/736x/47/96/39/479639fe90731ab370063ac8026408d7--clipart-tag.jpg"/>
          <p:cNvPicPr/>
          <p:nvPr/>
        </p:nvPicPr>
        <p:blipFill>
          <a:blip r:embed="rId2"/>
          <a:stretch/>
        </p:blipFill>
        <p:spPr>
          <a:xfrm>
            <a:off x="10012320" y="5184720"/>
            <a:ext cx="1952640" cy="144792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 txBox="1"/>
          <p:nvPr/>
        </p:nvSpPr>
        <p:spPr>
          <a:xfrm>
            <a:off x="501480" y="820440"/>
            <a:ext cx="10972800" cy="509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Мәтіннің тақырыбы: 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Астана</a:t>
            </a:r>
            <a:endParaRPr b="0" lang="ru-RU" sz="4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Негізгі ойы: 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Calibri"/>
              </a:rPr>
              <a:t>Азияның  солтүстігінде орналасқан елорда</a:t>
            </a:r>
            <a:endParaRPr b="0" lang="ru-RU" sz="4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Түрі: 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сипаттау</a:t>
            </a:r>
            <a:endParaRPr b="0" lang="ru-RU" sz="4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Абзац: 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4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Сөйлемдер саны: 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7</a:t>
            </a:r>
            <a:endParaRPr b="0" lang="ru-RU" sz="4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marL="365040" indent="-255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pic>
        <p:nvPicPr>
          <p:cNvPr id="144" name="Рисунок 6" descr="https://i.pinimg.com/736x/47/96/39/479639fe90731ab370063ac8026408d7--clipart-tag.jpg"/>
          <p:cNvPicPr/>
          <p:nvPr/>
        </p:nvPicPr>
        <p:blipFill>
          <a:blip r:embed="rId1"/>
          <a:stretch/>
        </p:blipFill>
        <p:spPr>
          <a:xfrm>
            <a:off x="9205920" y="4510080"/>
            <a:ext cx="2624040" cy="193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 descr=""/>
          <p:cNvPicPr/>
          <p:nvPr/>
        </p:nvPicPr>
        <p:blipFill>
          <a:blip r:embed="rId1"/>
          <a:stretch/>
        </p:blipFill>
        <p:spPr>
          <a:xfrm>
            <a:off x="3019320" y="3144960"/>
            <a:ext cx="6303960" cy="444240"/>
          </a:xfrm>
          <a:prstGeom prst="rect">
            <a:avLst/>
          </a:prstGeom>
          <a:ln w="0">
            <a:noFill/>
          </a:ln>
        </p:spPr>
      </p:pic>
      <p:sp>
        <p:nvSpPr>
          <p:cNvPr id="146" name="Rectangle 78"/>
          <p:cNvSpPr/>
          <p:nvPr/>
        </p:nvSpPr>
        <p:spPr>
          <a:xfrm>
            <a:off x="0" y="186120"/>
            <a:ext cx="12192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2- тапсырма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e77e2"/>
                </a:solidFill>
                <a:uFillTx/>
                <a:latin typeface="Times New Roman"/>
              </a:rPr>
              <a:t>Төмендегі суреттер бойынша диалог жазыңыздар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47" name="Рисунок 20" descr="Что подарили регионы к 20-летию Астаны? Фоторепортаж - Informburo.kz"/>
          <p:cNvPicPr/>
          <p:nvPr/>
        </p:nvPicPr>
        <p:blipFill>
          <a:blip r:embed="rId2"/>
          <a:stretch/>
        </p:blipFill>
        <p:spPr>
          <a:xfrm>
            <a:off x="341280" y="1116000"/>
            <a:ext cx="2914560" cy="195120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21" descr="Выставка «AGRITEK/FARMTEK ASTANA 2020» В КАЗАХСТАНЕ | ЮГЦПЭ"/>
          <p:cNvPicPr/>
          <p:nvPr/>
        </p:nvPicPr>
        <p:blipFill>
          <a:blip r:embed="rId3"/>
          <a:stretch/>
        </p:blipFill>
        <p:spPr>
          <a:xfrm>
            <a:off x="3736800" y="1163520"/>
            <a:ext cx="2444760" cy="190368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22" descr="Достопримечательности Астаны 2020 (Рейтинг + ФОТО)"/>
          <p:cNvPicPr/>
          <p:nvPr/>
        </p:nvPicPr>
        <p:blipFill>
          <a:blip r:embed="rId4"/>
          <a:stretch/>
        </p:blipFill>
        <p:spPr>
          <a:xfrm>
            <a:off x="6480000" y="1085760"/>
            <a:ext cx="2444760" cy="1968480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3" descr="Астана: город Мира — National Geographic Россия: красота мира в каждом кадре"/>
          <p:cNvPicPr/>
          <p:nvPr/>
        </p:nvPicPr>
        <p:blipFill>
          <a:blip r:embed="rId5"/>
          <a:stretch/>
        </p:blipFill>
        <p:spPr>
          <a:xfrm>
            <a:off x="9485280" y="944640"/>
            <a:ext cx="2212920" cy="19508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1" name=""/>
          <p:cNvGraphicFramePr/>
          <p:nvPr/>
        </p:nvGraphicFramePr>
        <p:xfrm>
          <a:off x="2913120" y="3951360"/>
          <a:ext cx="6975360" cy="1577880"/>
        </p:xfrm>
        <a:graphic>
          <a:graphicData uri="http://schemas.openxmlformats.org/drawingml/2006/table">
            <a:tbl>
              <a:tblPr/>
              <a:tblGrid>
                <a:gridCol w="3533760"/>
                <a:gridCol w="2685960"/>
                <a:gridCol w="755640"/>
              </a:tblGrid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Критерий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Дескриптор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 rowSpan="2"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Ауызекі сөйлеу дағдыларын арттыру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Суретті пайдаланып, диалог құрайды.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Орфоэпиялық заңдылықты сақтайды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70c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2" name="Рисунок 5" descr="http://kazakhfilm.kazakh.ru/upload/blog/cd8/%20qkteloimgk.png"/>
          <p:cNvPicPr/>
          <p:nvPr/>
        </p:nvPicPr>
        <p:blipFill>
          <a:blip r:embed="rId6"/>
          <a:stretch/>
        </p:blipFill>
        <p:spPr>
          <a:xfrm>
            <a:off x="10104480" y="5067360"/>
            <a:ext cx="1828800" cy="144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48" descr=""/>
          <p:cNvPicPr/>
          <p:nvPr/>
        </p:nvPicPr>
        <p:blipFill>
          <a:blip r:embed="rId1"/>
          <a:stretch/>
        </p:blipFill>
        <p:spPr>
          <a:xfrm>
            <a:off x="652320" y="7978680"/>
            <a:ext cx="200160" cy="203400"/>
          </a:xfrm>
          <a:prstGeom prst="rect">
            <a:avLst/>
          </a:prstGeom>
          <a:ln w="0">
            <a:noFill/>
          </a:ln>
        </p:spPr>
      </p:pic>
      <p:cxnSp>
        <p:nvCxnSpPr>
          <p:cNvPr id="154" name="Google Shape;77;p1"/>
          <p:cNvCxnSpPr/>
          <p:nvPr/>
        </p:nvCxnSpPr>
        <p:spPr>
          <a:xfrm>
            <a:off x="212400" y="6621120"/>
            <a:ext cx="11729160" cy="2628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55" name="Google Shape;78;p1"/>
          <p:cNvCxnSpPr/>
          <p:nvPr/>
        </p:nvCxnSpPr>
        <p:spPr>
          <a:xfrm>
            <a:off x="757080" y="6364080"/>
            <a:ext cx="10694160" cy="37080"/>
          </a:xfrm>
          <a:prstGeom prst="straightConnector1">
            <a:avLst/>
          </a:prstGeom>
          <a:ln w="57240">
            <a:solidFill>
              <a:srgbClr val="0070c0"/>
            </a:solidFill>
            <a:miter/>
          </a:ln>
        </p:spPr>
      </p:cxnSp>
      <p:sp>
        <p:nvSpPr>
          <p:cNvPr id="156" name="TextBox 8"/>
          <p:cNvSpPr/>
          <p:nvPr/>
        </p:nvSpPr>
        <p:spPr>
          <a:xfrm>
            <a:off x="2511360" y="204840"/>
            <a:ext cx="7704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15000"/>
              </a:lnSpc>
              <a:spcBef>
                <a:spcPts val="601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e77e2"/>
                </a:solidFill>
                <a:uFillTx/>
                <a:latin typeface="Times New Roman"/>
                <a:ea typeface="Calibri"/>
              </a:rPr>
              <a:t>Дұрыс жауабына назар аударайық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7" name="Прямоугольник 8"/>
          <p:cNvSpPr/>
          <p:nvPr/>
        </p:nvSpPr>
        <p:spPr>
          <a:xfrm>
            <a:off x="758880" y="1471680"/>
            <a:ext cx="10152000" cy="283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Сәлем, Гүлім!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Сәлем, Айдын!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Қалын қалай? Жазғы демалысты қайда өткіздің?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Мен жазда Астанаға барып келдім. Көрікті жерлерін көріп, Ханшатырда қыдырып қайттым.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Ой, қандай тамаша! Маған Астана туралы біраз айтып берші.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Астана- бас қала. Астанада ең басты көрікті жер ол- Бәйтерек монументі. Ал Ханшатырға барсаң ол жерден шыққынңда келмейді. Жақсы,сау бол</a:t>
            </a:r>
            <a:br>
              <a:rPr sz="2000"/>
            </a:b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Сау бол, Гүлсім! Ертең көрісеміз.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8" name="Рисунок 6" descr="https://ds02.infourok.ru/uploads/ex/0880/00018f1f-cacfa67b/img9.jpg"/>
          <p:cNvPicPr/>
          <p:nvPr/>
        </p:nvPicPr>
        <p:blipFill>
          <a:blip r:embed="rId2"/>
          <a:stretch/>
        </p:blipFill>
        <p:spPr>
          <a:xfrm>
            <a:off x="9255240" y="4492800"/>
            <a:ext cx="2631960" cy="1860480"/>
          </a:xfrm>
          <a:prstGeom prst="rect">
            <a:avLst/>
          </a:prstGeom>
          <a:ln w="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2018-09-12T08:07:08Z</dcterms:created>
  <dc:creator>Жазира Асанова</dc:creator>
  <dc:description/>
  <dc:language>ru-RU</dc:language>
  <cp:lastModifiedBy>01</cp:lastModifiedBy>
  <cp:lastPrinted>2020-03-24T14:36:16Z</cp:lastPrinted>
  <dcterms:modified xsi:type="dcterms:W3CDTF">2020-10-20T19:06:45Z</dcterms:modified>
  <cp:revision>496</cp:revision>
  <dc:subject/>
  <dc:title>Презентация PowerPoint</dc:title>
</cp:coreProperties>
</file>