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4"/>
  </p:notesMasterIdLst>
  <p:sldIdLst>
    <p:sldId id="268" r:id="rId2"/>
    <p:sldId id="257" r:id="rId3"/>
    <p:sldId id="258" r:id="rId4"/>
    <p:sldId id="260" r:id="rId5"/>
    <p:sldId id="262" r:id="rId6"/>
    <p:sldId id="263" r:id="rId7"/>
    <p:sldId id="265" r:id="rId8"/>
    <p:sldId id="264" r:id="rId9"/>
    <p:sldId id="269" r:id="rId10"/>
    <p:sldId id="270" r:id="rId11"/>
    <p:sldId id="271" r:id="rId12"/>
    <p:sldId id="272" r:id="rId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2711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48" y="37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6C93DB-B7B4-4D50-BFCC-BE6A9D59B0BE}" type="datetimeFigureOut">
              <a:rPr lang="ru-RU" smtClean="0"/>
              <a:t>26.10.2024</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E2304B-B9A7-40D6-A95F-2536C1B3DB88}" type="slidenum">
              <a:rPr lang="ru-RU" smtClean="0"/>
              <a:t>‹#›</a:t>
            </a:fld>
            <a:endParaRPr lang="ru-RU"/>
          </a:p>
        </p:txBody>
      </p:sp>
    </p:spTree>
    <p:extLst>
      <p:ext uri="{BB962C8B-B14F-4D97-AF65-F5344CB8AC3E}">
        <p14:creationId xmlns:p14="http://schemas.microsoft.com/office/powerpoint/2010/main" val="533626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8E2304B-B9A7-40D6-A95F-2536C1B3DB88}" type="slidenum">
              <a:rPr lang="ru-RU" smtClean="0"/>
              <a:t>10</a:t>
            </a:fld>
            <a:endParaRPr lang="ru-RU"/>
          </a:p>
        </p:txBody>
      </p:sp>
    </p:spTree>
    <p:extLst>
      <p:ext uri="{BB962C8B-B14F-4D97-AF65-F5344CB8AC3E}">
        <p14:creationId xmlns:p14="http://schemas.microsoft.com/office/powerpoint/2010/main" val="1769070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C9297485-7041-403B-BE0F-3EC3BD65F45E}" type="datetimeFigureOut">
              <a:rPr lang="ru-RU" smtClean="0"/>
              <a:t>26.10.2024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79E87BD-96B7-4B23-83D7-7A5AF10B0E27}"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C9297485-7041-403B-BE0F-3EC3BD65F45E}" type="datetimeFigureOut">
              <a:rPr lang="ru-RU" smtClean="0"/>
              <a:t>26.10.2024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79E87BD-96B7-4B23-83D7-7A5AF10B0E27}"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C9297485-7041-403B-BE0F-3EC3BD65F45E}" type="datetimeFigureOut">
              <a:rPr lang="ru-RU" smtClean="0"/>
              <a:t>26.10.2024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79E87BD-96B7-4B23-83D7-7A5AF10B0E27}" type="slidenum">
              <a:rPr lang="ru-RU" smtClean="0"/>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C9297485-7041-403B-BE0F-3EC3BD65F45E}" type="datetimeFigureOut">
              <a:rPr lang="ru-RU" smtClean="0"/>
              <a:t>26.10.2024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79E87BD-96B7-4B23-83D7-7A5AF10B0E27}" type="slidenum">
              <a:rPr lang="ru-RU" smtClean="0"/>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9297485-7041-403B-BE0F-3EC3BD65F45E}" type="datetimeFigureOut">
              <a:rPr lang="ru-RU" smtClean="0"/>
              <a:t>26.10.2024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79E87BD-96B7-4B23-83D7-7A5AF10B0E27}"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C9297485-7041-403B-BE0F-3EC3BD65F45E}" type="datetimeFigureOut">
              <a:rPr lang="ru-RU" smtClean="0"/>
              <a:t>26.10.2024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79E87BD-96B7-4B23-83D7-7A5AF10B0E27}" type="slidenum">
              <a:rPr lang="ru-RU" smtClean="0"/>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9297485-7041-403B-BE0F-3EC3BD65F45E}" type="datetimeFigureOut">
              <a:rPr lang="ru-RU" smtClean="0"/>
              <a:t>26.10.2024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079E87BD-96B7-4B23-83D7-7A5AF10B0E27}"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C9297485-7041-403B-BE0F-3EC3BD65F45E}" type="datetimeFigureOut">
              <a:rPr lang="ru-RU" smtClean="0"/>
              <a:t>26.10.2024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79E87BD-96B7-4B23-83D7-7A5AF10B0E27}"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C9297485-7041-403B-BE0F-3EC3BD65F45E}" type="datetimeFigureOut">
              <a:rPr lang="ru-RU" smtClean="0"/>
              <a:t>26.10.2024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079E87BD-96B7-4B23-83D7-7A5AF10B0E27}"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C9297485-7041-403B-BE0F-3EC3BD65F45E}" type="datetimeFigureOut">
              <a:rPr lang="ru-RU" smtClean="0"/>
              <a:t>26.10.2024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79E87BD-96B7-4B23-83D7-7A5AF10B0E27}" type="slidenum">
              <a:rPr lang="ru-RU" smtClean="0"/>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9297485-7041-403B-BE0F-3EC3BD65F45E}" type="datetimeFigureOut">
              <a:rPr lang="ru-RU" smtClean="0"/>
              <a:t>26.10.2024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79E87BD-96B7-4B23-83D7-7A5AF10B0E27}" type="slidenum">
              <a:rPr lang="ru-RU" smtClean="0"/>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C9297485-7041-403B-BE0F-3EC3BD65F45E}" type="datetimeFigureOut">
              <a:rPr lang="ru-RU" smtClean="0"/>
              <a:t>26.10.2024</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079E87BD-96B7-4B23-83D7-7A5AF10B0E27}" type="slidenum">
              <a:rPr lang="ru-RU" smtClean="0"/>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6.xml"/><Relationship Id="rId7" Type="http://schemas.openxmlformats.org/officeDocument/2006/relationships/image" Target="../media/image5.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jpg"/><Relationship Id="rId5" Type="http://schemas.openxmlformats.org/officeDocument/2006/relationships/image" Target="../media/image3.jpeg"/><Relationship Id="rId10"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kk-KZ" b="1" dirty="0" smtClean="0">
                <a:solidFill>
                  <a:srgbClr val="002060"/>
                </a:solidFill>
                <a:latin typeface="Times New Roman" panose="02020603050405020304" pitchFamily="18" charset="0"/>
                <a:cs typeface="Times New Roman" panose="02020603050405020304" pitchFamily="18" charset="0"/>
              </a:rPr>
              <a:t>Қазақ тілі 6-сынып</a:t>
            </a:r>
            <a:r>
              <a:rPr lang="kk-KZ" b="1" dirty="0" smtClean="0">
                <a:solidFill>
                  <a:schemeClr val="bg1"/>
                </a:solidFill>
                <a:latin typeface="Times New Roman" panose="02020603050405020304" pitchFamily="18" charset="0"/>
                <a:cs typeface="Times New Roman" panose="02020603050405020304" pitchFamily="18" charset="0"/>
              </a:rPr>
              <a:t/>
            </a:r>
            <a:br>
              <a:rPr lang="kk-KZ" b="1" dirty="0" smtClean="0">
                <a:solidFill>
                  <a:schemeClr val="bg1"/>
                </a:solidFill>
                <a:latin typeface="Times New Roman" panose="02020603050405020304" pitchFamily="18" charset="0"/>
                <a:cs typeface="Times New Roman" panose="02020603050405020304" pitchFamily="18" charset="0"/>
              </a:rPr>
            </a:br>
            <a:r>
              <a:rPr lang="kk-KZ" b="1" dirty="0" smtClean="0">
                <a:solidFill>
                  <a:schemeClr val="bg1"/>
                </a:solidFill>
                <a:latin typeface="Times New Roman" panose="02020603050405020304" pitchFamily="18" charset="0"/>
                <a:cs typeface="Times New Roman" panose="02020603050405020304" pitchFamily="18" charset="0"/>
              </a:rPr>
              <a:t>Бөлім: </a:t>
            </a:r>
            <a:br>
              <a:rPr lang="kk-KZ" b="1" dirty="0" smtClean="0">
                <a:solidFill>
                  <a:schemeClr val="bg1"/>
                </a:solidFill>
                <a:latin typeface="Times New Roman" panose="02020603050405020304" pitchFamily="18" charset="0"/>
                <a:cs typeface="Times New Roman" panose="02020603050405020304" pitchFamily="18" charset="0"/>
              </a:rPr>
            </a:br>
            <a:r>
              <a:rPr lang="kk-KZ" b="1" dirty="0" smtClean="0">
                <a:solidFill>
                  <a:schemeClr val="bg1"/>
                </a:solidFill>
                <a:latin typeface="Times New Roman" panose="02020603050405020304" pitchFamily="18" charset="0"/>
                <a:cs typeface="Times New Roman" panose="02020603050405020304" pitchFamily="18" charset="0"/>
              </a:rPr>
              <a:t>«АСТАНА – МӘДЕНИЕТ ПЕН ӨНЕР ОРДАСЫ»</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539552" y="3556000"/>
            <a:ext cx="8064896" cy="3086100"/>
          </a:xfrm>
        </p:spPr>
        <p:txBody>
          <a:bodyPr>
            <a:normAutofit/>
          </a:bodyPr>
          <a:lstStyle/>
          <a:p>
            <a:r>
              <a:rPr lang="kk-KZ" sz="3000" b="1" dirty="0" smtClean="0">
                <a:solidFill>
                  <a:srgbClr val="002060"/>
                </a:solidFill>
                <a:latin typeface="Times New Roman" panose="02020603050405020304" pitchFamily="18" charset="0"/>
                <a:cs typeface="Times New Roman" panose="02020603050405020304" pitchFamily="18" charset="0"/>
              </a:rPr>
              <a:t>САБАҚТЫҢ ТАҚЫРЫБЫ:</a:t>
            </a:r>
          </a:p>
          <a:p>
            <a:r>
              <a:rPr lang="kk-KZ" sz="3000" b="1" dirty="0" smtClean="0">
                <a:solidFill>
                  <a:srgbClr val="002060"/>
                </a:solidFill>
                <a:latin typeface="Times New Roman" panose="02020603050405020304" pitchFamily="18" charset="0"/>
                <a:cs typeface="Times New Roman" panose="02020603050405020304" pitchFamily="18" charset="0"/>
              </a:rPr>
              <a:t>ЕЛОРДА</a:t>
            </a:r>
          </a:p>
          <a:p>
            <a:r>
              <a:rPr lang="kk-KZ" sz="3000" b="1" dirty="0" smtClean="0">
                <a:solidFill>
                  <a:srgbClr val="002060"/>
                </a:solidFill>
                <a:latin typeface="Times New Roman" panose="02020603050405020304" pitchFamily="18" charset="0"/>
                <a:cs typeface="Times New Roman" panose="02020603050405020304" pitchFamily="18" charset="0"/>
              </a:rPr>
              <a:t>ДИАЛЕКТ СӨЗДЕР. </a:t>
            </a:r>
            <a:r>
              <a:rPr lang="kk-KZ" sz="3000" b="1" smtClean="0">
                <a:solidFill>
                  <a:srgbClr val="002060"/>
                </a:solidFill>
                <a:latin typeface="Times New Roman" panose="02020603050405020304" pitchFamily="18" charset="0"/>
                <a:cs typeface="Times New Roman" panose="02020603050405020304" pitchFamily="18" charset="0"/>
              </a:rPr>
              <a:t>КӘСІБИ </a:t>
            </a:r>
            <a:r>
              <a:rPr lang="kk-KZ" sz="3000" b="1" smtClean="0">
                <a:solidFill>
                  <a:srgbClr val="002060"/>
                </a:solidFill>
                <a:latin typeface="Times New Roman" panose="02020603050405020304" pitchFamily="18" charset="0"/>
                <a:cs typeface="Times New Roman" panose="02020603050405020304" pitchFamily="18" charset="0"/>
              </a:rPr>
              <a:t>СӨЗДЕР</a:t>
            </a:r>
            <a:endParaRPr lang="kk-KZ" sz="3000" b="1" dirty="0" smtClean="0">
              <a:solidFill>
                <a:srgbClr val="002060"/>
              </a:solidFill>
              <a:latin typeface="Times New Roman" panose="02020603050405020304" pitchFamily="18" charset="0"/>
              <a:cs typeface="Times New Roman" panose="02020603050405020304" pitchFamily="18" charset="0"/>
            </a:endParaRPr>
          </a:p>
        </p:txBody>
      </p:sp>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09791533"/>
      </p:ext>
    </p:extLst>
  </p:cSld>
  <p:clrMapOvr>
    <a:masterClrMapping/>
  </p:clrMapOvr>
  <mc:AlternateContent xmlns:mc="http://schemas.openxmlformats.org/markup-compatibility/2006" xmlns:p14="http://schemas.microsoft.com/office/powerpoint/2010/main">
    <mc:Choice Requires="p14">
      <p:transition spd="slow" p14:dur="2000" advTm="16747"/>
    </mc:Choice>
    <mc:Fallback xmlns="">
      <p:transition spd="slow" advTm="16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kk-KZ" sz="2500" b="1" dirty="0" smtClean="0">
                <a:latin typeface="Times New Roman" panose="02020603050405020304" pitchFamily="18" charset="0"/>
                <a:cs typeface="Times New Roman" panose="02020603050405020304" pitchFamily="18" charset="0"/>
              </a:rPr>
              <a:t>3-тапсырма. «5 ЖОЛДЫҚ ӨЛЕҢ» әдісі арқылы Елорданы сипаттап жазу</a:t>
            </a:r>
            <a:endParaRPr lang="ru-RU" sz="2500" b="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757" y="2132856"/>
            <a:ext cx="2842727" cy="1893967"/>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2294" y="3010650"/>
            <a:ext cx="1836936" cy="2571710"/>
          </a:xfrm>
          <a:prstGeom prst="rect">
            <a:avLst/>
          </a:prstGeom>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2120" y="2132856"/>
            <a:ext cx="3034680" cy="2021856"/>
          </a:xfrm>
          <a:prstGeom prst="rect">
            <a:avLst/>
          </a:prstGeom>
        </p:spPr>
      </p:pic>
      <p:pic>
        <p:nvPicPr>
          <p:cNvPr id="8" name="Рисунок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0757" y="4365104"/>
            <a:ext cx="2846806" cy="1899353"/>
          </a:xfrm>
          <a:prstGeom prst="rect">
            <a:avLst/>
          </a:prstGeom>
        </p:spPr>
      </p:pic>
      <p:pic>
        <p:nvPicPr>
          <p:cNvPr id="10" name="Рисунок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2120" y="4296505"/>
            <a:ext cx="3034680" cy="2060465"/>
          </a:xfrm>
          <a:prstGeom prst="rect">
            <a:avLst/>
          </a:prstGeom>
        </p:spPr>
      </p:pic>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71149070"/>
      </p:ext>
    </p:extLst>
  </p:cSld>
  <p:clrMapOvr>
    <a:masterClrMapping/>
  </p:clrMapOvr>
  <mc:AlternateContent xmlns:mc="http://schemas.openxmlformats.org/markup-compatibility/2006" xmlns:p14="http://schemas.microsoft.com/office/powerpoint/2010/main">
    <mc:Choice Requires="p14">
      <p:transition spd="slow" p14:dur="2000" advTm="36067"/>
    </mc:Choice>
    <mc:Fallback xmlns="">
      <p:transition spd="slow" advTm="36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04664"/>
            <a:ext cx="8229600" cy="1002440"/>
          </a:xfrm>
        </p:spPr>
        <p:txBody>
          <a:bodyPr/>
          <a:lstStyle/>
          <a:p>
            <a:r>
              <a:rPr lang="kk-KZ" b="1" dirty="0">
                <a:solidFill>
                  <a:schemeClr val="bg1"/>
                </a:solidFill>
                <a:latin typeface="Times New Roman" panose="02020603050405020304" pitchFamily="18" charset="0"/>
                <a:cs typeface="Times New Roman" panose="02020603050405020304" pitchFamily="18" charset="0"/>
              </a:rPr>
              <a:t>ӨЗІҢДІ ТЕКСЕР</a:t>
            </a:r>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2840404893"/>
              </p:ext>
            </p:extLst>
          </p:nvPr>
        </p:nvGraphicFramePr>
        <p:xfrm>
          <a:off x="251517" y="1700809"/>
          <a:ext cx="8640962" cy="3193168"/>
        </p:xfrm>
        <a:graphic>
          <a:graphicData uri="http://schemas.openxmlformats.org/drawingml/2006/table">
            <a:tbl>
              <a:tblPr firstRow="1" firstCol="1" bandRow="1">
                <a:tableStyleId>{5C22544A-7EE6-4342-B048-85BDC9FD1C3A}</a:tableStyleId>
              </a:tblPr>
              <a:tblGrid>
                <a:gridCol w="3816427">
                  <a:extLst>
                    <a:ext uri="{9D8B030D-6E8A-4147-A177-3AD203B41FA5}">
                      <a16:colId xmlns:a16="http://schemas.microsoft.com/office/drawing/2014/main" xmlns="" val="1681654646"/>
                    </a:ext>
                  </a:extLst>
                </a:gridCol>
                <a:gridCol w="4824535">
                  <a:extLst>
                    <a:ext uri="{9D8B030D-6E8A-4147-A177-3AD203B41FA5}">
                      <a16:colId xmlns:a16="http://schemas.microsoft.com/office/drawing/2014/main" xmlns="" val="4228776461"/>
                    </a:ext>
                  </a:extLst>
                </a:gridCol>
              </a:tblGrid>
              <a:tr h="456865">
                <a:tc>
                  <a:txBody>
                    <a:bodyPr/>
                    <a:lstStyle/>
                    <a:p>
                      <a:pPr marL="342900" lvl="0" indent="-342900">
                        <a:lnSpc>
                          <a:spcPct val="107000"/>
                        </a:lnSpc>
                        <a:spcAft>
                          <a:spcPts val="0"/>
                        </a:spcAft>
                        <a:buFont typeface="+mj-lt"/>
                        <a:buAutoNum type="arabicPeriod"/>
                      </a:pPr>
                      <a:r>
                        <a:rPr lang="kk-KZ" sz="2000" b="0" dirty="0">
                          <a:solidFill>
                            <a:srgbClr val="C00000"/>
                          </a:solidFill>
                          <a:effectLst/>
                          <a:latin typeface="Times New Roman" panose="02020603050405020304" pitchFamily="18" charset="0"/>
                          <a:cs typeface="Times New Roman" panose="02020603050405020304" pitchFamily="18" charset="0"/>
                        </a:rPr>
                        <a:t>Зат есім</a:t>
                      </a:r>
                      <a:endParaRPr lang="ru-RU" sz="20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nSpc>
                          <a:spcPct val="107000"/>
                        </a:lnSpc>
                        <a:spcAft>
                          <a:spcPts val="0"/>
                        </a:spcAft>
                      </a:pPr>
                      <a:r>
                        <a:rPr lang="kk-KZ" sz="2000" b="1" i="1" dirty="0">
                          <a:solidFill>
                            <a:srgbClr val="002060"/>
                          </a:solidFill>
                          <a:effectLst/>
                          <a:latin typeface="Times New Roman" panose="02020603050405020304" pitchFamily="18" charset="0"/>
                          <a:cs typeface="Times New Roman" panose="02020603050405020304" pitchFamily="18" charset="0"/>
                        </a:rPr>
                        <a:t>Елорда</a:t>
                      </a:r>
                      <a:endParaRPr lang="ru-RU"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xmlns="" val="3750096750"/>
                  </a:ext>
                </a:extLst>
              </a:tr>
              <a:tr h="456865">
                <a:tc>
                  <a:txBody>
                    <a:bodyPr/>
                    <a:lstStyle/>
                    <a:p>
                      <a:pPr marL="0" lvl="0" indent="0">
                        <a:lnSpc>
                          <a:spcPct val="107000"/>
                        </a:lnSpc>
                        <a:spcAft>
                          <a:spcPts val="0"/>
                        </a:spcAft>
                        <a:buFont typeface="+mj-lt"/>
                        <a:buNone/>
                      </a:pPr>
                      <a:r>
                        <a:rPr lang="kk-KZ" sz="2000" b="0" dirty="0" smtClean="0">
                          <a:solidFill>
                            <a:srgbClr val="C00000"/>
                          </a:solidFill>
                          <a:effectLst/>
                          <a:latin typeface="Times New Roman" panose="02020603050405020304" pitchFamily="18" charset="0"/>
                          <a:cs typeface="Times New Roman" panose="02020603050405020304" pitchFamily="18" charset="0"/>
                        </a:rPr>
                        <a:t>2. Сын </a:t>
                      </a:r>
                      <a:r>
                        <a:rPr lang="kk-KZ" sz="2000" b="0" dirty="0">
                          <a:solidFill>
                            <a:srgbClr val="C00000"/>
                          </a:solidFill>
                          <a:effectLst/>
                          <a:latin typeface="Times New Roman" panose="02020603050405020304" pitchFamily="18" charset="0"/>
                          <a:cs typeface="Times New Roman" panose="02020603050405020304" pitchFamily="18" charset="0"/>
                        </a:rPr>
                        <a:t>есім</a:t>
                      </a:r>
                      <a:endParaRPr lang="ru-RU" sz="20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nSpc>
                          <a:spcPct val="107000"/>
                        </a:lnSpc>
                        <a:spcAft>
                          <a:spcPts val="0"/>
                        </a:spcAft>
                      </a:pPr>
                      <a:r>
                        <a:rPr lang="kk-KZ" sz="2000" b="1" i="1" dirty="0">
                          <a:solidFill>
                            <a:srgbClr val="002060"/>
                          </a:solidFill>
                          <a:effectLst/>
                          <a:latin typeface="Times New Roman" panose="02020603050405020304" pitchFamily="18" charset="0"/>
                          <a:cs typeface="Times New Roman" panose="02020603050405020304" pitchFamily="18" charset="0"/>
                        </a:rPr>
                        <a:t>Көркем, сұлу</a:t>
                      </a:r>
                      <a:endParaRPr lang="ru-RU"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xmlns="" val="1183394294"/>
                  </a:ext>
                </a:extLst>
              </a:tr>
              <a:tr h="934883">
                <a:tc>
                  <a:txBody>
                    <a:bodyPr/>
                    <a:lstStyle/>
                    <a:p>
                      <a:pPr marL="0" lvl="0" indent="0">
                        <a:lnSpc>
                          <a:spcPct val="107000"/>
                        </a:lnSpc>
                        <a:spcAft>
                          <a:spcPts val="0"/>
                        </a:spcAft>
                        <a:buFont typeface="+mj-lt"/>
                        <a:buNone/>
                      </a:pPr>
                      <a:r>
                        <a:rPr lang="kk-KZ" sz="2000" b="0" dirty="0" smtClean="0">
                          <a:solidFill>
                            <a:srgbClr val="C00000"/>
                          </a:solidFill>
                          <a:effectLst/>
                          <a:latin typeface="Times New Roman" panose="02020603050405020304" pitchFamily="18" charset="0"/>
                          <a:cs typeface="Times New Roman" panose="02020603050405020304" pitchFamily="18" charset="0"/>
                        </a:rPr>
                        <a:t>3. Етістік</a:t>
                      </a:r>
                      <a:endParaRPr lang="ru-RU" sz="20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nSpc>
                          <a:spcPct val="107000"/>
                        </a:lnSpc>
                        <a:spcAft>
                          <a:spcPts val="0"/>
                        </a:spcAft>
                      </a:pPr>
                      <a:r>
                        <a:rPr lang="kk-KZ" sz="2000" b="1" i="1" dirty="0">
                          <a:solidFill>
                            <a:srgbClr val="002060"/>
                          </a:solidFill>
                          <a:effectLst/>
                          <a:latin typeface="Times New Roman" panose="02020603050405020304" pitchFamily="18" charset="0"/>
                          <a:cs typeface="Times New Roman" panose="02020603050405020304" pitchFamily="18" charset="0"/>
                        </a:rPr>
                        <a:t>Көз тартады, жайнап тұр</a:t>
                      </a:r>
                      <a:endParaRPr lang="ru-RU"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xmlns="" val="1825342493"/>
                  </a:ext>
                </a:extLst>
              </a:tr>
              <a:tr h="887690">
                <a:tc>
                  <a:txBody>
                    <a:bodyPr/>
                    <a:lstStyle/>
                    <a:p>
                      <a:pPr marL="0" lvl="0" indent="0">
                        <a:lnSpc>
                          <a:spcPct val="107000"/>
                        </a:lnSpc>
                        <a:spcAft>
                          <a:spcPts val="0"/>
                        </a:spcAft>
                        <a:buFont typeface="+mj-lt"/>
                        <a:buNone/>
                      </a:pPr>
                      <a:r>
                        <a:rPr lang="kk-KZ" sz="2000" b="0" dirty="0" smtClean="0">
                          <a:solidFill>
                            <a:srgbClr val="C00000"/>
                          </a:solidFill>
                          <a:effectLst/>
                          <a:latin typeface="Times New Roman" panose="02020603050405020304" pitchFamily="18" charset="0"/>
                          <a:cs typeface="Times New Roman" panose="02020603050405020304" pitchFamily="18" charset="0"/>
                        </a:rPr>
                        <a:t>4. Төрт </a:t>
                      </a:r>
                      <a:r>
                        <a:rPr lang="kk-KZ" sz="2000" b="0" dirty="0">
                          <a:solidFill>
                            <a:srgbClr val="C00000"/>
                          </a:solidFill>
                          <a:effectLst/>
                          <a:latin typeface="Times New Roman" panose="02020603050405020304" pitchFamily="18" charset="0"/>
                          <a:cs typeface="Times New Roman" panose="02020603050405020304" pitchFamily="18" charset="0"/>
                        </a:rPr>
                        <a:t>сөзден тұратын сөйлем</a:t>
                      </a:r>
                      <a:endParaRPr lang="ru-RU" sz="20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nSpc>
                          <a:spcPct val="107000"/>
                        </a:lnSpc>
                        <a:spcAft>
                          <a:spcPts val="0"/>
                        </a:spcAft>
                      </a:pPr>
                      <a:r>
                        <a:rPr lang="kk-KZ" sz="2000" b="1" i="1" dirty="0">
                          <a:solidFill>
                            <a:srgbClr val="002060"/>
                          </a:solidFill>
                          <a:effectLst/>
                          <a:latin typeface="Times New Roman" panose="02020603050405020304" pitchFamily="18" charset="0"/>
                          <a:cs typeface="Times New Roman" panose="02020603050405020304" pitchFamily="18" charset="0"/>
                        </a:rPr>
                        <a:t>Елордамыз жыл сайын көркеюде</a:t>
                      </a:r>
                      <a:endParaRPr lang="ru-RU"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xmlns="" val="1693462900"/>
                  </a:ext>
                </a:extLst>
              </a:tr>
              <a:tr h="456865">
                <a:tc>
                  <a:txBody>
                    <a:bodyPr/>
                    <a:lstStyle/>
                    <a:p>
                      <a:pPr marL="0" lvl="0" indent="0">
                        <a:lnSpc>
                          <a:spcPct val="107000"/>
                        </a:lnSpc>
                        <a:spcAft>
                          <a:spcPts val="0"/>
                        </a:spcAft>
                        <a:buFont typeface="+mj-lt"/>
                        <a:buNone/>
                      </a:pPr>
                      <a:r>
                        <a:rPr lang="kk-KZ" sz="2000" b="0" dirty="0" smtClean="0">
                          <a:solidFill>
                            <a:srgbClr val="C00000"/>
                          </a:solidFill>
                          <a:effectLst/>
                          <a:latin typeface="Times New Roman" panose="02020603050405020304" pitchFamily="18" charset="0"/>
                          <a:cs typeface="Times New Roman" panose="02020603050405020304" pitchFamily="18" charset="0"/>
                        </a:rPr>
                        <a:t>5. Синоним </a:t>
                      </a:r>
                      <a:endParaRPr lang="ru-RU" sz="20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nSpc>
                          <a:spcPct val="107000"/>
                        </a:lnSpc>
                        <a:spcAft>
                          <a:spcPts val="0"/>
                        </a:spcAft>
                      </a:pPr>
                      <a:r>
                        <a:rPr lang="kk-KZ" sz="2000" b="1" i="1" dirty="0">
                          <a:solidFill>
                            <a:srgbClr val="002060"/>
                          </a:solidFill>
                          <a:effectLst/>
                          <a:latin typeface="Times New Roman" panose="02020603050405020304" pitchFamily="18" charset="0"/>
                          <a:cs typeface="Times New Roman" panose="02020603050405020304" pitchFamily="18" charset="0"/>
                        </a:rPr>
                        <a:t>Астана, бас қала</a:t>
                      </a:r>
                      <a:endParaRPr lang="ru-RU"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xmlns="" val="325929787"/>
                  </a:ext>
                </a:extLst>
              </a:tr>
            </a:tbl>
          </a:graphicData>
        </a:graphic>
      </p:graphicFrame>
      <p:sp>
        <p:nvSpPr>
          <p:cNvPr id="5" name="Прямоугольник 4"/>
          <p:cNvSpPr/>
          <p:nvPr/>
        </p:nvSpPr>
        <p:spPr>
          <a:xfrm>
            <a:off x="827584" y="5226910"/>
            <a:ext cx="5904656" cy="923330"/>
          </a:xfrm>
          <a:prstGeom prst="rect">
            <a:avLst/>
          </a:prstGeom>
        </p:spPr>
        <p:txBody>
          <a:bodyPr wrap="square">
            <a:spAutoFit/>
          </a:bodyPr>
          <a:lstStyle/>
          <a:p>
            <a:r>
              <a:rPr lang="ru-RU" b="1" dirty="0">
                <a:solidFill>
                  <a:schemeClr val="tx2"/>
                </a:solidFill>
                <a:latin typeface="Times New Roman" panose="02020603050405020304" pitchFamily="18" charset="0"/>
                <a:cs typeface="Times New Roman" panose="02020603050405020304" pitchFamily="18" charset="0"/>
              </a:rPr>
              <a:t>Дескриптор</a:t>
            </a:r>
            <a:br>
              <a:rPr lang="ru-RU" b="1" dirty="0">
                <a:solidFill>
                  <a:schemeClr val="tx2"/>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 </a:t>
            </a:r>
            <a:r>
              <a:rPr lang="ru-RU" dirty="0" err="1" smtClean="0">
                <a:solidFill>
                  <a:srgbClr val="002060"/>
                </a:solidFill>
                <a:latin typeface="Times New Roman" panose="02020603050405020304" pitchFamily="18" charset="0"/>
                <a:cs typeface="Times New Roman" panose="02020603050405020304" pitchFamily="18" charset="0"/>
              </a:rPr>
              <a:t>суреттегі</a:t>
            </a:r>
            <a:r>
              <a:rPr lang="ru-RU" dirty="0" smtClean="0">
                <a:solidFill>
                  <a:srgbClr val="002060"/>
                </a:solidFill>
                <a:latin typeface="Times New Roman" panose="02020603050405020304" pitchFamily="18" charset="0"/>
                <a:cs typeface="Times New Roman" panose="02020603050405020304" pitchFamily="18" charset="0"/>
              </a:rPr>
              <a:t> </a:t>
            </a:r>
            <a:r>
              <a:rPr lang="ru-RU" dirty="0" err="1" smtClean="0">
                <a:solidFill>
                  <a:srgbClr val="002060"/>
                </a:solidFill>
                <a:latin typeface="Times New Roman" panose="02020603050405020304" pitchFamily="18" charset="0"/>
                <a:cs typeface="Times New Roman" panose="02020603050405020304" pitchFamily="18" charset="0"/>
              </a:rPr>
              <a:t>ақпаратты</a:t>
            </a:r>
            <a:r>
              <a:rPr lang="ru-RU" dirty="0" smtClean="0">
                <a:solidFill>
                  <a:srgbClr val="002060"/>
                </a:solidFill>
                <a:latin typeface="Times New Roman" panose="02020603050405020304" pitchFamily="18" charset="0"/>
                <a:cs typeface="Times New Roman" panose="02020603050405020304" pitchFamily="18" charset="0"/>
              </a:rPr>
              <a:t> </a:t>
            </a:r>
            <a:r>
              <a:rPr lang="ru-RU" dirty="0" err="1" smtClean="0">
                <a:solidFill>
                  <a:srgbClr val="002060"/>
                </a:solidFill>
                <a:latin typeface="Times New Roman" panose="02020603050405020304" pitchFamily="18" charset="0"/>
                <a:cs typeface="Times New Roman" panose="02020603050405020304" pitchFamily="18" charset="0"/>
              </a:rPr>
              <a:t>түсінеді</a:t>
            </a:r>
            <a:r>
              <a:rPr lang="kk-KZ" dirty="0">
                <a:solidFill>
                  <a:srgbClr val="002060"/>
                </a:solidFill>
                <a:latin typeface="Times New Roman" panose="02020603050405020304" pitchFamily="18" charset="0"/>
                <a:cs typeface="Times New Roman" panose="02020603050405020304" pitchFamily="18" charset="0"/>
              </a:rPr>
              <a:t/>
            </a:r>
            <a:br>
              <a:rPr lang="kk-KZ" dirty="0">
                <a:solidFill>
                  <a:srgbClr val="002060"/>
                </a:solidFill>
                <a:latin typeface="Times New Roman" panose="02020603050405020304" pitchFamily="18" charset="0"/>
                <a:cs typeface="Times New Roman" panose="02020603050405020304" pitchFamily="18" charset="0"/>
              </a:rPr>
            </a:br>
            <a:r>
              <a:rPr lang="kk-KZ" dirty="0">
                <a:solidFill>
                  <a:srgbClr val="002060"/>
                </a:solidFill>
                <a:latin typeface="Times New Roman" panose="02020603050405020304" pitchFamily="18" charset="0"/>
                <a:cs typeface="Times New Roman" panose="02020603050405020304" pitchFamily="18" charset="0"/>
              </a:rPr>
              <a:t>- </a:t>
            </a:r>
            <a:r>
              <a:rPr lang="kk-KZ" dirty="0" smtClean="0">
                <a:solidFill>
                  <a:srgbClr val="002060"/>
                </a:solidFill>
                <a:latin typeface="Times New Roman" panose="02020603050405020304" pitchFamily="18" charset="0"/>
                <a:cs typeface="Times New Roman" panose="02020603050405020304" pitchFamily="18" charset="0"/>
              </a:rPr>
              <a:t>ақпаратқа сәйкес Елорданы сипаттап жазады</a:t>
            </a:r>
            <a:endParaRPr lang="ru-RU" dirty="0"/>
          </a:p>
        </p:txBody>
      </p:sp>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49795531"/>
      </p:ext>
    </p:extLst>
  </p:cSld>
  <p:clrMapOvr>
    <a:masterClrMapping/>
  </p:clrMapOvr>
  <mc:AlternateContent xmlns:mc="http://schemas.openxmlformats.org/markup-compatibility/2006" xmlns:p14="http://schemas.microsoft.com/office/powerpoint/2010/main">
    <mc:Choice Requires="p14">
      <p:transition spd="slow" p14:dur="2000" advTm="33776"/>
    </mc:Choice>
    <mc:Fallback xmlns="">
      <p:transition spd="slow" advTm="33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1804" y="6093296"/>
            <a:ext cx="7772400" cy="558560"/>
          </a:xfrm>
        </p:spPr>
        <p:txBody>
          <a:bodyPr>
            <a:normAutofit/>
          </a:bodyPr>
          <a:lstStyle/>
          <a:p>
            <a:r>
              <a:rPr lang="ru-RU" sz="2000" dirty="0">
                <a:solidFill>
                  <a:srgbClr val="002060"/>
                </a:solidFill>
                <a:latin typeface="Times New Roman" panose="02020603050405020304" pitchFamily="18" charset="0"/>
                <a:cs typeface="Times New Roman" panose="02020603050405020304" pitchFamily="18" charset="0"/>
              </a:rPr>
              <a:t>Астана - </a:t>
            </a:r>
            <a:r>
              <a:rPr lang="ru-RU" sz="2000" dirty="0" err="1">
                <a:solidFill>
                  <a:srgbClr val="002060"/>
                </a:solidFill>
                <a:latin typeface="Times New Roman" panose="02020603050405020304" pitchFamily="18" charset="0"/>
                <a:cs typeface="Times New Roman" panose="02020603050405020304" pitchFamily="18" charset="0"/>
              </a:rPr>
              <a:t>Қазақстанның</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елордасы</a:t>
            </a:r>
            <a:r>
              <a:rPr lang="ru-RU" sz="2000" dirty="0">
                <a:solidFill>
                  <a:srgbClr val="002060"/>
                </a:solidFill>
                <a:latin typeface="Times New Roman" panose="02020603050405020304" pitchFamily="18" charset="0"/>
                <a:cs typeface="Times New Roman" panose="02020603050405020304" pitchFamily="18" charset="0"/>
              </a:rPr>
              <a:t> https://e-history.kz/kz/news/show/109/</a:t>
            </a:r>
          </a:p>
        </p:txBody>
      </p:sp>
      <p:sp>
        <p:nvSpPr>
          <p:cNvPr id="3" name="Текст 2"/>
          <p:cNvSpPr>
            <a:spLocks noGrp="1"/>
          </p:cNvSpPr>
          <p:nvPr>
            <p:ph type="body" idx="1"/>
          </p:nvPr>
        </p:nvSpPr>
        <p:spPr>
          <a:xfrm>
            <a:off x="827584" y="2132856"/>
            <a:ext cx="7560840" cy="2952328"/>
          </a:xfrm>
        </p:spPr>
        <p:txBody>
          <a:bodyPr>
            <a:normAutofit lnSpcReduction="10000"/>
          </a:bodyPr>
          <a:lstStyle/>
          <a:p>
            <a:pPr algn="just"/>
            <a:r>
              <a:rPr lang="ru-RU" sz="2100" dirty="0" smtClean="0">
                <a:solidFill>
                  <a:srgbClr val="002060"/>
                </a:solidFill>
                <a:latin typeface="Times New Roman" panose="02020603050405020304" pitchFamily="18" charset="0"/>
                <a:cs typeface="Times New Roman" panose="02020603050405020304" pitchFamily="18" charset="0"/>
              </a:rPr>
              <a:t>              Астана </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заманауи</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сәулеткерліктің</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қазіргі</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архитектураның</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мүмкіндіктері</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толық</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көрініс</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тапқан</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қала</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Кең</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байтақ</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қазақ</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даласының</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нақ</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ортасында</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ғаламат</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ғимараттары</a:t>
            </a:r>
            <a:r>
              <a:rPr lang="ru-RU" sz="2100" dirty="0">
                <a:solidFill>
                  <a:srgbClr val="002060"/>
                </a:solidFill>
                <a:latin typeface="Times New Roman" panose="02020603050405020304" pitchFamily="18" charset="0"/>
                <a:cs typeface="Times New Roman" panose="02020603050405020304" pitchFamily="18" charset="0"/>
              </a:rPr>
              <a:t> бар </a:t>
            </a:r>
            <a:r>
              <a:rPr lang="ru-RU" sz="2100" dirty="0" err="1">
                <a:solidFill>
                  <a:srgbClr val="002060"/>
                </a:solidFill>
                <a:latin typeface="Times New Roman" panose="02020603050405020304" pitchFamily="18" charset="0"/>
                <a:cs typeface="Times New Roman" panose="02020603050405020304" pitchFamily="18" charset="0"/>
              </a:rPr>
              <a:t>қайталанбас</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әсем</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шаһар</a:t>
            </a:r>
            <a:r>
              <a:rPr lang="ru-RU" sz="2100" dirty="0">
                <a:solidFill>
                  <a:srgbClr val="002060"/>
                </a:solidFill>
                <a:latin typeface="Times New Roman" panose="02020603050405020304" pitchFamily="18" charset="0"/>
                <a:cs typeface="Times New Roman" panose="02020603050405020304" pitchFamily="18" charset="0"/>
              </a:rPr>
              <a:t> бой </a:t>
            </a:r>
            <a:r>
              <a:rPr lang="ru-RU" sz="2100" dirty="0" err="1">
                <a:solidFill>
                  <a:srgbClr val="002060"/>
                </a:solidFill>
                <a:latin typeface="Times New Roman" panose="02020603050405020304" pitchFamily="18" charset="0"/>
                <a:cs typeface="Times New Roman" panose="02020603050405020304" pitchFamily="18" charset="0"/>
              </a:rPr>
              <a:t>көтерді</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Қала</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құрылысында</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ең</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озық</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технологиялар</a:t>
            </a:r>
            <a:r>
              <a:rPr lang="ru-RU" sz="2100" dirty="0">
                <a:solidFill>
                  <a:srgbClr val="002060"/>
                </a:solidFill>
                <a:latin typeface="Times New Roman" panose="02020603050405020304" pitchFamily="18" charset="0"/>
                <a:cs typeface="Times New Roman" panose="02020603050405020304" pitchFamily="18" charset="0"/>
              </a:rPr>
              <a:t> мен </a:t>
            </a:r>
            <a:r>
              <a:rPr lang="en-US" sz="2100" dirty="0">
                <a:solidFill>
                  <a:srgbClr val="002060"/>
                </a:solidFill>
                <a:latin typeface="Times New Roman" panose="02020603050405020304" pitchFamily="18" charset="0"/>
                <a:cs typeface="Times New Roman" panose="02020603050405020304" pitchFamily="18" charset="0"/>
              </a:rPr>
              <a:t>XXI </a:t>
            </a:r>
            <a:r>
              <a:rPr lang="ru-RU" sz="2100" dirty="0" err="1">
                <a:solidFill>
                  <a:srgbClr val="002060"/>
                </a:solidFill>
                <a:latin typeface="Times New Roman" panose="02020603050405020304" pitchFamily="18" charset="0"/>
                <a:cs typeface="Times New Roman" panose="02020603050405020304" pitchFamily="18" charset="0"/>
              </a:rPr>
              <a:t>ғасырдың</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қала</a:t>
            </a:r>
            <a:r>
              <a:rPr lang="ru-RU" sz="2100" dirty="0">
                <a:solidFill>
                  <a:srgbClr val="002060"/>
                </a:solidFill>
                <a:latin typeface="Times New Roman" panose="02020603050405020304" pitchFamily="18" charset="0"/>
                <a:cs typeface="Times New Roman" panose="02020603050405020304" pitchFamily="18" charset="0"/>
              </a:rPr>
              <a:t> салу </a:t>
            </a:r>
            <a:r>
              <a:rPr lang="ru-RU" sz="2100" dirty="0" err="1">
                <a:solidFill>
                  <a:srgbClr val="002060"/>
                </a:solidFill>
                <a:latin typeface="Times New Roman" panose="02020603050405020304" pitchFamily="18" charset="0"/>
                <a:cs typeface="Times New Roman" panose="02020603050405020304" pitchFamily="18" charset="0"/>
              </a:rPr>
              <a:t>өнерінің</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инновациялық</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әдістері</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қолданылуда</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Қазақстанның</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қазіргі</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елордасына</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Батыс</a:t>
            </a:r>
            <a:r>
              <a:rPr lang="ru-RU" sz="2100" dirty="0">
                <a:solidFill>
                  <a:srgbClr val="002060"/>
                </a:solidFill>
                <a:latin typeface="Times New Roman" panose="02020603050405020304" pitchFamily="18" charset="0"/>
                <a:cs typeface="Times New Roman" panose="02020603050405020304" pitchFamily="18" charset="0"/>
              </a:rPr>
              <a:t> пен </a:t>
            </a:r>
            <a:r>
              <a:rPr lang="ru-RU" sz="2100" dirty="0" err="1">
                <a:solidFill>
                  <a:srgbClr val="002060"/>
                </a:solidFill>
                <a:latin typeface="Times New Roman" panose="02020603050405020304" pitchFamily="18" charset="0"/>
                <a:cs typeface="Times New Roman" panose="02020603050405020304" pitchFamily="18" charset="0"/>
              </a:rPr>
              <a:t>Шығыстың</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мәдени</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дәстүрлерін</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жарасымды</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тоғыстырған</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сәулеткерлік</a:t>
            </a:r>
            <a:r>
              <a:rPr lang="ru-RU" sz="2100" dirty="0">
                <a:solidFill>
                  <a:srgbClr val="002060"/>
                </a:solidFill>
                <a:latin typeface="Times New Roman" panose="02020603050405020304" pitchFamily="18" charset="0"/>
                <a:cs typeface="Times New Roman" panose="02020603050405020304" pitchFamily="18" charset="0"/>
              </a:rPr>
              <a:t> стиль </a:t>
            </a:r>
            <a:r>
              <a:rPr lang="ru-RU" sz="2100" dirty="0" err="1">
                <a:solidFill>
                  <a:srgbClr val="002060"/>
                </a:solidFill>
                <a:latin typeface="Times New Roman" panose="02020603050405020304" pitchFamily="18" charset="0"/>
                <a:cs typeface="Times New Roman" panose="02020603050405020304" pitchFamily="18" charset="0"/>
              </a:rPr>
              <a:t>тән</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Әлемнің</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әйгілі</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сәулеткерлері</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мұнда</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өздерінің</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үздік</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жобаларын</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a:solidFill>
                  <a:srgbClr val="002060"/>
                </a:solidFill>
                <a:latin typeface="Times New Roman" panose="02020603050405020304" pitchFamily="18" charset="0"/>
                <a:cs typeface="Times New Roman" panose="02020603050405020304" pitchFamily="18" charset="0"/>
              </a:rPr>
              <a:t>іске</a:t>
            </a:r>
            <a:r>
              <a:rPr lang="ru-RU" sz="2100" dirty="0">
                <a:solidFill>
                  <a:srgbClr val="002060"/>
                </a:solidFill>
                <a:latin typeface="Times New Roman" panose="02020603050405020304" pitchFamily="18" charset="0"/>
                <a:cs typeface="Times New Roman" panose="02020603050405020304" pitchFamily="18" charset="0"/>
              </a:rPr>
              <a:t> </a:t>
            </a:r>
            <a:r>
              <a:rPr lang="ru-RU" sz="2100" dirty="0" err="1" smtClean="0">
                <a:solidFill>
                  <a:srgbClr val="002060"/>
                </a:solidFill>
                <a:latin typeface="Times New Roman" panose="02020603050405020304" pitchFamily="18" charset="0"/>
                <a:cs typeface="Times New Roman" panose="02020603050405020304" pitchFamily="18" charset="0"/>
              </a:rPr>
              <a:t>асырды</a:t>
            </a:r>
            <a:r>
              <a:rPr lang="ru-RU" sz="2100" dirty="0" smtClean="0">
                <a:solidFill>
                  <a:srgbClr val="002060"/>
                </a:solidFill>
                <a:latin typeface="Times New Roman" panose="02020603050405020304" pitchFamily="18" charset="0"/>
                <a:cs typeface="Times New Roman" panose="02020603050405020304" pitchFamily="18" charset="0"/>
              </a:rPr>
              <a:t>….</a:t>
            </a:r>
            <a:endParaRPr lang="ru-RU" sz="2100" dirty="0">
              <a:solidFill>
                <a:srgbClr val="002060"/>
              </a:solidFill>
              <a:latin typeface="Times New Roman" panose="02020603050405020304" pitchFamily="18" charset="0"/>
              <a:cs typeface="Times New Roman" panose="02020603050405020304" pitchFamily="18" charset="0"/>
            </a:endParaRPr>
          </a:p>
          <a:p>
            <a:endParaRPr lang="ru-RU" dirty="0"/>
          </a:p>
        </p:txBody>
      </p:sp>
      <p:sp>
        <p:nvSpPr>
          <p:cNvPr id="4" name="Заголовок 1"/>
          <p:cNvSpPr txBox="1">
            <a:spLocks/>
          </p:cNvSpPr>
          <p:nvPr/>
        </p:nvSpPr>
        <p:spPr>
          <a:xfrm>
            <a:off x="323528" y="404664"/>
            <a:ext cx="8496944" cy="1584176"/>
          </a:xfrm>
          <a:prstGeom prst="rect">
            <a:avLst/>
          </a:prstGeom>
        </p:spPr>
        <p:txBody>
          <a:bodyPr vert="horz" lIns="91440" tIns="45720" rIns="91440" bIns="45720" rtlCol="0" anchor="t">
            <a:normAutofit fontScale="55000" lnSpcReduction="20000"/>
          </a:bodyPr>
          <a:lstStyle>
            <a:lvl1pPr algn="ctr" defTabSz="914400" rtl="0" eaLnBrk="1" latinLnBrk="0" hangingPunct="1">
              <a:spcBef>
                <a:spcPct val="0"/>
              </a:spcBef>
              <a:buNone/>
              <a:defRPr sz="4400" b="0" kern="1200" cap="none">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kk-KZ" b="1" dirty="0" smtClean="0">
              <a:solidFill>
                <a:schemeClr val="bg1"/>
              </a:solidFill>
              <a:latin typeface="Times New Roman" panose="02020603050405020304" pitchFamily="18" charset="0"/>
              <a:cs typeface="Times New Roman" panose="02020603050405020304" pitchFamily="18" charset="0"/>
            </a:endParaRPr>
          </a:p>
          <a:p>
            <a:r>
              <a:rPr lang="kk-KZ" sz="5500" b="1" dirty="0" smtClean="0">
                <a:solidFill>
                  <a:schemeClr val="bg1"/>
                </a:solidFill>
                <a:latin typeface="Times New Roman" panose="02020603050405020304" pitchFamily="18" charset="0"/>
                <a:cs typeface="Times New Roman" panose="02020603050405020304" pitchFamily="18" charset="0"/>
              </a:rPr>
              <a:t>ОҚУ ТАПСЫРМАСЫ</a:t>
            </a:r>
          </a:p>
          <a:p>
            <a:endParaRPr lang="kk-KZ" sz="3600" b="1" dirty="0" smtClean="0">
              <a:solidFill>
                <a:schemeClr val="bg1"/>
              </a:solidFill>
              <a:latin typeface="Times New Roman" panose="02020603050405020304" pitchFamily="18" charset="0"/>
              <a:cs typeface="Times New Roman" panose="02020603050405020304" pitchFamily="18" charset="0"/>
            </a:endParaRPr>
          </a:p>
          <a:p>
            <a:r>
              <a:rPr lang="kk-KZ" sz="3600" b="1" dirty="0" smtClean="0">
                <a:solidFill>
                  <a:schemeClr val="bg1"/>
                </a:solidFill>
                <a:latin typeface="Times New Roman" panose="02020603050405020304" pitchFamily="18" charset="0"/>
                <a:cs typeface="Times New Roman" panose="02020603050405020304" pitchFamily="18" charset="0"/>
              </a:rPr>
              <a:t>Төмендегі сілтеме арқылы мәтіннің толық нұсқасымен танысып,</a:t>
            </a:r>
          </a:p>
          <a:p>
            <a:r>
              <a:rPr lang="kk-KZ" sz="3600" b="1" dirty="0" smtClean="0">
                <a:solidFill>
                  <a:schemeClr val="bg1"/>
                </a:solidFill>
                <a:latin typeface="Times New Roman" panose="02020603050405020304" pitchFamily="18" charset="0"/>
                <a:cs typeface="Times New Roman" panose="02020603050405020304" pitchFamily="18" charset="0"/>
              </a:rPr>
              <a:t>негізгі және қосымша ақпараттарды жазу</a:t>
            </a:r>
            <a:endParaRPr lang="ru-RU" sz="3600" dirty="0"/>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47967645"/>
      </p:ext>
    </p:extLst>
  </p:cSld>
  <p:clrMapOvr>
    <a:masterClrMapping/>
  </p:clrMapOvr>
  <mc:AlternateContent xmlns:mc="http://schemas.openxmlformats.org/markup-compatibility/2006" xmlns:p14="http://schemas.microsoft.com/office/powerpoint/2010/main">
    <mc:Choice Requires="p14">
      <p:transition spd="slow" p14:dur="2000" advTm="75579"/>
    </mc:Choice>
    <mc:Fallback xmlns="">
      <p:transition spd="slow" advTm="75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0632" y="2246257"/>
            <a:ext cx="8352928" cy="4392488"/>
          </a:xfrm>
        </p:spPr>
        <p:txBody>
          <a:bodyPr>
            <a:noAutofit/>
          </a:bodyPr>
          <a:lstStyle/>
          <a:p>
            <a:r>
              <a:rPr lang="kk-KZ" sz="3000" b="1" dirty="0" smtClean="0">
                <a:solidFill>
                  <a:schemeClr val="tx2"/>
                </a:solidFill>
                <a:latin typeface="Times New Roman" panose="02020603050405020304" pitchFamily="18" charset="0"/>
                <a:cs typeface="Times New Roman" panose="02020603050405020304" pitchFamily="18" charset="0"/>
              </a:rPr>
              <a:t>6.2.5.1. мәтіннен негізгі және қосымша ақпаратты, көтерілген мәселені анықтауға бағытталған нақтылау сұрақтарын құрастыру</a:t>
            </a:r>
            <a:br>
              <a:rPr lang="kk-KZ" sz="3000" b="1" dirty="0" smtClean="0">
                <a:solidFill>
                  <a:schemeClr val="tx2"/>
                </a:solidFill>
                <a:latin typeface="Times New Roman" panose="02020603050405020304" pitchFamily="18" charset="0"/>
                <a:cs typeface="Times New Roman" panose="02020603050405020304" pitchFamily="18" charset="0"/>
              </a:rPr>
            </a:br>
            <a:r>
              <a:rPr lang="kk-KZ" sz="3000" b="1" dirty="0" smtClean="0">
                <a:solidFill>
                  <a:schemeClr val="tx2"/>
                </a:solidFill>
                <a:latin typeface="Times New Roman" panose="02020603050405020304" pitchFamily="18" charset="0"/>
                <a:cs typeface="Times New Roman" panose="02020603050405020304" pitchFamily="18" charset="0"/>
              </a:rPr>
              <a:t/>
            </a:r>
            <a:br>
              <a:rPr lang="kk-KZ" sz="3000" b="1" dirty="0" smtClean="0">
                <a:solidFill>
                  <a:schemeClr val="tx2"/>
                </a:solidFill>
                <a:latin typeface="Times New Roman" panose="02020603050405020304" pitchFamily="18" charset="0"/>
                <a:cs typeface="Times New Roman" panose="02020603050405020304" pitchFamily="18" charset="0"/>
              </a:rPr>
            </a:br>
            <a:r>
              <a:rPr lang="kk-KZ" sz="3000" b="1" dirty="0" smtClean="0">
                <a:solidFill>
                  <a:schemeClr val="tx2"/>
                </a:solidFill>
                <a:latin typeface="Times New Roman" panose="02020603050405020304" pitchFamily="18" charset="0"/>
                <a:cs typeface="Times New Roman" panose="02020603050405020304" pitchFamily="18" charset="0"/>
              </a:rPr>
              <a:t>6.4.3.1. көнерген сөз, эвфемизм, дисфемизм, неологизм, термин, диалект сөз, кәсіби сөз, табу сөздердің қолданыс аясын түсіну және ажырата білу</a:t>
            </a:r>
            <a:endParaRPr lang="ru-RU" sz="3000" b="1" dirty="0">
              <a:solidFill>
                <a:schemeClr val="tx2"/>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1403648" y="620689"/>
            <a:ext cx="6417734" cy="792088"/>
          </a:xfrm>
        </p:spPr>
        <p:txBody>
          <a:bodyPr>
            <a:normAutofit/>
          </a:bodyPr>
          <a:lstStyle/>
          <a:p>
            <a:r>
              <a:rPr lang="kk-KZ" sz="4000" b="1" dirty="0" smtClean="0">
                <a:solidFill>
                  <a:schemeClr val="bg1"/>
                </a:solidFill>
                <a:latin typeface="Times New Roman" panose="02020603050405020304" pitchFamily="18" charset="0"/>
                <a:cs typeface="Times New Roman" panose="02020603050405020304" pitchFamily="18" charset="0"/>
              </a:rPr>
              <a:t>ОҚУ МАҚСАТЫ</a:t>
            </a:r>
            <a:endParaRPr lang="ru-RU" sz="4000" b="1" dirty="0">
              <a:solidFill>
                <a:schemeClr val="bg1"/>
              </a:solidFill>
              <a:latin typeface="Times New Roman" panose="02020603050405020304" pitchFamily="18" charset="0"/>
              <a:cs typeface="Times New Roman" panose="02020603050405020304" pitchFamily="18" charset="0"/>
            </a:endParaRP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49453953"/>
      </p:ext>
    </p:extLst>
  </p:cSld>
  <p:clrMapOvr>
    <a:masterClrMapping/>
  </p:clrMapOvr>
  <mc:AlternateContent xmlns:mc="http://schemas.openxmlformats.org/markup-compatibility/2006" xmlns:p14="http://schemas.microsoft.com/office/powerpoint/2010/main">
    <mc:Choice Requires="p14">
      <p:transition spd="slow" p14:dur="2000" advTm="23319"/>
    </mc:Choice>
    <mc:Fallback xmlns="">
      <p:transition spd="slow" advTm="23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8039" y="1844824"/>
            <a:ext cx="8424936" cy="4032448"/>
          </a:xfrm>
        </p:spPr>
        <p:txBody>
          <a:bodyPr>
            <a:noAutofit/>
          </a:bodyPr>
          <a:lstStyle/>
          <a:p>
            <a:pPr algn="l"/>
            <a:r>
              <a:rPr lang="kk-KZ" sz="2500" b="1" dirty="0" smtClean="0">
                <a:solidFill>
                  <a:schemeClr val="tx2"/>
                </a:solidFill>
                <a:latin typeface="Times New Roman" panose="02020603050405020304" pitchFamily="18" charset="0"/>
                <a:cs typeface="Times New Roman" panose="02020603050405020304" pitchFamily="18" charset="0"/>
              </a:rPr>
              <a:t>-</a:t>
            </a:r>
            <a:r>
              <a:rPr lang="kk-KZ" sz="2800" b="1" dirty="0">
                <a:solidFill>
                  <a:schemeClr val="tx2"/>
                </a:solidFill>
                <a:latin typeface="Times New Roman" panose="02020603050405020304" pitchFamily="18" charset="0"/>
                <a:cs typeface="Times New Roman" panose="02020603050405020304" pitchFamily="18" charset="0"/>
              </a:rPr>
              <a:t> </a:t>
            </a:r>
            <a:r>
              <a:rPr lang="kk-KZ" sz="3000" b="1" dirty="0">
                <a:solidFill>
                  <a:schemeClr val="tx2"/>
                </a:solidFill>
                <a:latin typeface="Times New Roman" panose="02020603050405020304" pitchFamily="18" charset="0"/>
                <a:cs typeface="Times New Roman" panose="02020603050405020304" pitchFamily="18" charset="0"/>
              </a:rPr>
              <a:t>мәтіннен негізгі және қосымша ақпаратты, көтерілген мәселені </a:t>
            </a:r>
            <a:r>
              <a:rPr lang="kk-KZ" sz="3000" b="1" dirty="0" smtClean="0">
                <a:solidFill>
                  <a:schemeClr val="tx2"/>
                </a:solidFill>
                <a:latin typeface="Times New Roman" panose="02020603050405020304" pitchFamily="18" charset="0"/>
                <a:cs typeface="Times New Roman" panose="02020603050405020304" pitchFamily="18" charset="0"/>
              </a:rPr>
              <a:t>анықтауға </a:t>
            </a:r>
            <a:r>
              <a:rPr lang="kk-KZ" sz="3000" b="1" dirty="0">
                <a:solidFill>
                  <a:schemeClr val="tx2"/>
                </a:solidFill>
                <a:latin typeface="Times New Roman" panose="02020603050405020304" pitchFamily="18" charset="0"/>
                <a:cs typeface="Times New Roman" panose="02020603050405020304" pitchFamily="18" charset="0"/>
              </a:rPr>
              <a:t>бағытталған нақтылау сұрақтарын </a:t>
            </a:r>
            <a:r>
              <a:rPr lang="kk-KZ" sz="3000" b="1" dirty="0" smtClean="0">
                <a:solidFill>
                  <a:schemeClr val="tx2"/>
                </a:solidFill>
                <a:latin typeface="Times New Roman" panose="02020603050405020304" pitchFamily="18" charset="0"/>
                <a:cs typeface="Times New Roman" panose="02020603050405020304" pitchFamily="18" charset="0"/>
              </a:rPr>
              <a:t>құрастырады</a:t>
            </a:r>
            <a:br>
              <a:rPr lang="kk-KZ" sz="3000" b="1" dirty="0" smtClean="0">
                <a:solidFill>
                  <a:schemeClr val="tx2"/>
                </a:solidFill>
                <a:latin typeface="Times New Roman" panose="02020603050405020304" pitchFamily="18" charset="0"/>
                <a:cs typeface="Times New Roman" panose="02020603050405020304" pitchFamily="18" charset="0"/>
              </a:rPr>
            </a:br>
            <a:r>
              <a:rPr lang="kk-KZ" sz="3000" b="1" dirty="0">
                <a:solidFill>
                  <a:schemeClr val="tx2"/>
                </a:solidFill>
                <a:latin typeface="Times New Roman" panose="02020603050405020304" pitchFamily="18" charset="0"/>
                <a:cs typeface="Times New Roman" panose="02020603050405020304" pitchFamily="18" charset="0"/>
              </a:rPr>
              <a:t/>
            </a:r>
            <a:br>
              <a:rPr lang="kk-KZ" sz="3000" b="1" dirty="0">
                <a:solidFill>
                  <a:schemeClr val="tx2"/>
                </a:solidFill>
                <a:latin typeface="Times New Roman" panose="02020603050405020304" pitchFamily="18" charset="0"/>
                <a:cs typeface="Times New Roman" panose="02020603050405020304" pitchFamily="18" charset="0"/>
              </a:rPr>
            </a:br>
            <a:r>
              <a:rPr lang="kk-KZ" sz="3000" b="1" dirty="0" smtClean="0">
                <a:solidFill>
                  <a:schemeClr val="tx2"/>
                </a:solidFill>
                <a:latin typeface="Times New Roman" panose="02020603050405020304" pitchFamily="18" charset="0"/>
                <a:cs typeface="Times New Roman" panose="02020603050405020304" pitchFamily="18" charset="0"/>
              </a:rPr>
              <a:t>- диалект және кәсіби сөздердің </a:t>
            </a:r>
            <a:r>
              <a:rPr lang="kk-KZ" sz="3000" b="1" dirty="0">
                <a:solidFill>
                  <a:schemeClr val="tx2"/>
                </a:solidFill>
                <a:latin typeface="Times New Roman" panose="02020603050405020304" pitchFamily="18" charset="0"/>
                <a:cs typeface="Times New Roman" panose="02020603050405020304" pitchFamily="18" charset="0"/>
              </a:rPr>
              <a:t>қолданыс аясын </a:t>
            </a:r>
            <a:r>
              <a:rPr lang="kk-KZ" sz="3000" b="1" dirty="0" smtClean="0">
                <a:solidFill>
                  <a:schemeClr val="tx2"/>
                </a:solidFill>
                <a:latin typeface="Times New Roman" panose="02020603050405020304" pitchFamily="18" charset="0"/>
                <a:cs typeface="Times New Roman" panose="02020603050405020304" pitchFamily="18" charset="0"/>
              </a:rPr>
              <a:t>түсінеді</a:t>
            </a:r>
            <a:br>
              <a:rPr lang="kk-KZ" sz="3000" b="1" dirty="0" smtClean="0">
                <a:solidFill>
                  <a:schemeClr val="tx2"/>
                </a:solidFill>
                <a:latin typeface="Times New Roman" panose="02020603050405020304" pitchFamily="18" charset="0"/>
                <a:cs typeface="Times New Roman" panose="02020603050405020304" pitchFamily="18" charset="0"/>
              </a:rPr>
            </a:br>
            <a:r>
              <a:rPr lang="kk-KZ" sz="3000" b="1" dirty="0" smtClean="0">
                <a:solidFill>
                  <a:schemeClr val="tx2"/>
                </a:solidFill>
                <a:latin typeface="Times New Roman" panose="02020603050405020304" pitchFamily="18" charset="0"/>
                <a:cs typeface="Times New Roman" panose="02020603050405020304" pitchFamily="18" charset="0"/>
              </a:rPr>
              <a:t/>
            </a:r>
            <a:br>
              <a:rPr lang="kk-KZ" sz="3000" b="1" dirty="0" smtClean="0">
                <a:solidFill>
                  <a:schemeClr val="tx2"/>
                </a:solidFill>
                <a:latin typeface="Times New Roman" panose="02020603050405020304" pitchFamily="18" charset="0"/>
                <a:cs typeface="Times New Roman" panose="02020603050405020304" pitchFamily="18" charset="0"/>
              </a:rPr>
            </a:br>
            <a:r>
              <a:rPr lang="kk-KZ" sz="3000" b="1" dirty="0" smtClean="0">
                <a:solidFill>
                  <a:schemeClr val="tx2"/>
                </a:solidFill>
                <a:latin typeface="Times New Roman" panose="02020603050405020304" pitchFamily="18" charset="0"/>
                <a:cs typeface="Times New Roman" panose="02020603050405020304" pitchFamily="18" charset="0"/>
              </a:rPr>
              <a:t>- диалект </a:t>
            </a:r>
            <a:r>
              <a:rPr lang="kk-KZ" sz="3000" b="1" dirty="0">
                <a:solidFill>
                  <a:schemeClr val="tx2"/>
                </a:solidFill>
                <a:latin typeface="Times New Roman" panose="02020603050405020304" pitchFamily="18" charset="0"/>
                <a:cs typeface="Times New Roman" panose="02020603050405020304" pitchFamily="18" charset="0"/>
              </a:rPr>
              <a:t>және кәсіби </a:t>
            </a:r>
            <a:r>
              <a:rPr lang="kk-KZ" sz="3000" b="1" dirty="0" smtClean="0">
                <a:solidFill>
                  <a:schemeClr val="tx2"/>
                </a:solidFill>
                <a:latin typeface="Times New Roman" panose="02020603050405020304" pitchFamily="18" charset="0"/>
                <a:cs typeface="Times New Roman" panose="02020603050405020304" pitchFamily="18" charset="0"/>
              </a:rPr>
              <a:t>сөздерді ажырата </a:t>
            </a:r>
            <a:r>
              <a:rPr lang="kk-KZ" sz="3000" b="1" dirty="0">
                <a:solidFill>
                  <a:schemeClr val="tx2"/>
                </a:solidFill>
                <a:latin typeface="Times New Roman" panose="02020603050405020304" pitchFamily="18" charset="0"/>
                <a:cs typeface="Times New Roman" panose="02020603050405020304" pitchFamily="18" charset="0"/>
              </a:rPr>
              <a:t>біледі</a:t>
            </a:r>
            <a:br>
              <a:rPr lang="kk-KZ" sz="3000" b="1" dirty="0">
                <a:solidFill>
                  <a:schemeClr val="tx2"/>
                </a:solidFill>
                <a:latin typeface="Times New Roman" panose="02020603050405020304" pitchFamily="18" charset="0"/>
                <a:cs typeface="Times New Roman" panose="02020603050405020304" pitchFamily="18" charset="0"/>
              </a:rPr>
            </a:br>
            <a:endParaRPr lang="ru-RU" sz="3000" dirty="0"/>
          </a:p>
        </p:txBody>
      </p:sp>
      <p:sp>
        <p:nvSpPr>
          <p:cNvPr id="3" name="Текст 2"/>
          <p:cNvSpPr>
            <a:spLocks noGrp="1"/>
          </p:cNvSpPr>
          <p:nvPr>
            <p:ph type="body" idx="1"/>
          </p:nvPr>
        </p:nvSpPr>
        <p:spPr>
          <a:xfrm>
            <a:off x="1331640" y="764704"/>
            <a:ext cx="6417734" cy="792088"/>
          </a:xfrm>
        </p:spPr>
        <p:txBody>
          <a:bodyPr>
            <a:normAutofit/>
          </a:bodyPr>
          <a:lstStyle/>
          <a:p>
            <a:r>
              <a:rPr lang="kk-KZ" sz="3500" b="1" dirty="0" smtClean="0">
                <a:solidFill>
                  <a:schemeClr val="bg1"/>
                </a:solidFill>
                <a:latin typeface="Times New Roman" panose="02020603050405020304" pitchFamily="18" charset="0"/>
                <a:cs typeface="Times New Roman" panose="02020603050405020304" pitchFamily="18" charset="0"/>
              </a:rPr>
              <a:t>БАҒАЛАУ КРИТЕРИЙЛЕРІ</a:t>
            </a:r>
            <a:endParaRPr lang="ru-RU" sz="3500" b="1" dirty="0">
              <a:solidFill>
                <a:schemeClr val="bg1"/>
              </a:solidFill>
              <a:latin typeface="Times New Roman" panose="02020603050405020304" pitchFamily="18" charset="0"/>
              <a:cs typeface="Times New Roman" panose="02020603050405020304" pitchFamily="18" charset="0"/>
            </a:endParaRP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9269485"/>
      </p:ext>
    </p:extLst>
  </p:cSld>
  <p:clrMapOvr>
    <a:masterClrMapping/>
  </p:clrMapOvr>
  <mc:AlternateContent xmlns:mc="http://schemas.openxmlformats.org/markup-compatibility/2006" xmlns:p14="http://schemas.microsoft.com/office/powerpoint/2010/main">
    <mc:Choice Requires="p14">
      <p:transition spd="slow" p14:dur="2000" advTm="21045"/>
    </mc:Choice>
    <mc:Fallback xmlns="">
      <p:transition spd="slow" advTm="21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44824"/>
            <a:ext cx="8424936" cy="4777725"/>
          </a:xfrm>
        </p:spPr>
        <p:txBody>
          <a:bodyPr>
            <a:noAutofit/>
          </a:bodyPr>
          <a:lstStyle/>
          <a:p>
            <a:pPr algn="just"/>
            <a:r>
              <a:rPr lang="ru-RU" sz="1900" b="1" dirty="0" smtClean="0">
                <a:solidFill>
                  <a:schemeClr val="tx2"/>
                </a:solidFill>
                <a:latin typeface="Times New Roman" panose="02020603050405020304" pitchFamily="18" charset="0"/>
                <a:cs typeface="Times New Roman" panose="02020603050405020304" pitchFamily="18" charset="0"/>
              </a:rPr>
              <a:t>              </a:t>
            </a:r>
            <a:r>
              <a:rPr lang="ru-RU" sz="1900" b="1" dirty="0" err="1" smtClean="0">
                <a:solidFill>
                  <a:schemeClr val="tx2"/>
                </a:solidFill>
                <a:latin typeface="Times New Roman" panose="02020603050405020304" pitchFamily="18" charset="0"/>
                <a:cs typeface="Times New Roman" panose="02020603050405020304" pitchFamily="18" charset="0"/>
              </a:rPr>
              <a:t>Қазақстан</a:t>
            </a:r>
            <a:r>
              <a:rPr lang="ru-RU" sz="1900" b="1" dirty="0" smtClean="0">
                <a:solidFill>
                  <a:schemeClr val="tx2"/>
                </a:solidFill>
                <a:latin typeface="Times New Roman" panose="02020603050405020304" pitchFamily="18" charset="0"/>
                <a:cs typeface="Times New Roman" panose="02020603050405020304" pitchFamily="18" charset="0"/>
              </a:rPr>
              <a:t> </a:t>
            </a:r>
            <a:r>
              <a:rPr lang="ru-RU" sz="1900" b="1" dirty="0" err="1" smtClean="0">
                <a:solidFill>
                  <a:schemeClr val="tx2"/>
                </a:solidFill>
                <a:latin typeface="Times New Roman" panose="02020603050405020304" pitchFamily="18" charset="0"/>
                <a:cs typeface="Times New Roman" panose="02020603050405020304" pitchFamily="18" charset="0"/>
              </a:rPr>
              <a:t>Республикасының</a:t>
            </a:r>
            <a:r>
              <a:rPr lang="ru-RU" sz="1900" b="1" dirty="0" smtClean="0">
                <a:solidFill>
                  <a:schemeClr val="tx2"/>
                </a:solidFill>
                <a:latin typeface="Times New Roman" panose="02020603050405020304" pitchFamily="18" charset="0"/>
                <a:cs typeface="Times New Roman" panose="02020603050405020304" pitchFamily="18" charset="0"/>
              </a:rPr>
              <a:t> </a:t>
            </a:r>
            <a:r>
              <a:rPr lang="ru-RU" sz="1900" b="1" dirty="0" err="1" smtClean="0">
                <a:solidFill>
                  <a:schemeClr val="tx2"/>
                </a:solidFill>
                <a:latin typeface="Times New Roman" panose="02020603050405020304" pitchFamily="18" charset="0"/>
                <a:cs typeface="Times New Roman" panose="02020603050405020304" pitchFamily="18" charset="0"/>
              </a:rPr>
              <a:t>тұңғыш</a:t>
            </a:r>
            <a:r>
              <a:rPr lang="ru-RU" sz="1900" b="1" dirty="0" smtClean="0">
                <a:solidFill>
                  <a:schemeClr val="tx2"/>
                </a:solidFill>
                <a:latin typeface="Times New Roman" panose="02020603050405020304" pitchFamily="18" charset="0"/>
                <a:cs typeface="Times New Roman" panose="02020603050405020304" pitchFamily="18" charset="0"/>
              </a:rPr>
              <a:t> </a:t>
            </a:r>
            <a:r>
              <a:rPr lang="ru-RU" sz="1900" b="1" dirty="0" err="1" smtClean="0">
                <a:solidFill>
                  <a:schemeClr val="tx2"/>
                </a:solidFill>
                <a:latin typeface="Times New Roman" panose="02020603050405020304" pitchFamily="18" charset="0"/>
                <a:cs typeface="Times New Roman" panose="02020603050405020304" pitchFamily="18" charset="0"/>
              </a:rPr>
              <a:t>Президенті</a:t>
            </a:r>
            <a:r>
              <a:rPr lang="ru-RU" sz="1900" b="1" dirty="0" smtClean="0">
                <a:solidFill>
                  <a:schemeClr val="tx2"/>
                </a:solidFill>
                <a:latin typeface="Times New Roman" panose="02020603050405020304" pitchFamily="18" charset="0"/>
                <a:cs typeface="Times New Roman" panose="02020603050405020304" pitchFamily="18" charset="0"/>
              </a:rPr>
              <a:t> </a:t>
            </a:r>
            <a:r>
              <a:rPr lang="ru-RU" sz="1900" b="1" dirty="0" err="1" smtClean="0">
                <a:solidFill>
                  <a:schemeClr val="tx2"/>
                </a:solidFill>
                <a:latin typeface="Times New Roman" panose="02020603050405020304" pitchFamily="18" charset="0"/>
                <a:cs typeface="Times New Roman" panose="02020603050405020304" pitchFamily="18" charset="0"/>
              </a:rPr>
              <a:t>Нұрсұлтан</a:t>
            </a:r>
            <a:r>
              <a:rPr lang="ru-RU" sz="1900" b="1" dirty="0" smtClean="0">
                <a:solidFill>
                  <a:schemeClr val="tx2"/>
                </a:solidFill>
                <a:latin typeface="Times New Roman" panose="02020603050405020304" pitchFamily="18" charset="0"/>
                <a:cs typeface="Times New Roman" panose="02020603050405020304" pitchFamily="18" charset="0"/>
              </a:rPr>
              <a:t> </a:t>
            </a:r>
            <a:r>
              <a:rPr lang="ru-RU" sz="1900" b="1" dirty="0" err="1" smtClean="0">
                <a:solidFill>
                  <a:schemeClr val="tx2"/>
                </a:solidFill>
                <a:latin typeface="Times New Roman" panose="02020603050405020304" pitchFamily="18" charset="0"/>
                <a:cs typeface="Times New Roman" panose="02020603050405020304" pitchFamily="18" charset="0"/>
              </a:rPr>
              <a:t>Әбішұлы</a:t>
            </a:r>
            <a:r>
              <a:rPr lang="ru-RU" sz="1900" b="1" dirty="0" smtClean="0">
                <a:solidFill>
                  <a:schemeClr val="tx2"/>
                </a:solidFill>
                <a:latin typeface="Times New Roman" panose="02020603050405020304" pitchFamily="18" charset="0"/>
                <a:cs typeface="Times New Roman" panose="02020603050405020304" pitchFamily="18" charset="0"/>
              </a:rPr>
              <a:t> </a:t>
            </a:r>
            <a:r>
              <a:rPr lang="ru-RU" sz="1900" b="1" dirty="0">
                <a:solidFill>
                  <a:schemeClr val="tx2"/>
                </a:solidFill>
                <a:latin typeface="Times New Roman" panose="02020603050405020304" pitchFamily="18" charset="0"/>
                <a:cs typeface="Times New Roman" panose="02020603050405020304" pitchFamily="18" charset="0"/>
              </a:rPr>
              <a:t>Назарбаев </a:t>
            </a:r>
            <a:r>
              <a:rPr lang="ru-RU" sz="1900" b="1" dirty="0" err="1">
                <a:solidFill>
                  <a:schemeClr val="tx2"/>
                </a:solidFill>
                <a:latin typeface="Times New Roman" panose="02020603050405020304" pitchFamily="18" charset="0"/>
                <a:cs typeface="Times New Roman" panose="02020603050405020304" pitchFamily="18" charset="0"/>
              </a:rPr>
              <a:t>Астананың</a:t>
            </a:r>
            <a:r>
              <a:rPr lang="ru-RU" sz="1900" b="1" dirty="0">
                <a:solidFill>
                  <a:schemeClr val="tx2"/>
                </a:solidFill>
                <a:latin typeface="Times New Roman" panose="02020603050405020304" pitchFamily="18" charset="0"/>
                <a:cs typeface="Times New Roman" panose="02020603050405020304" pitchFamily="18" charset="0"/>
              </a:rPr>
              <a:t> 10 </a:t>
            </a:r>
            <a:r>
              <a:rPr lang="ru-RU" sz="1900" b="1" dirty="0" err="1">
                <a:solidFill>
                  <a:schemeClr val="tx2"/>
                </a:solidFill>
                <a:latin typeface="Times New Roman" panose="02020603050405020304" pitchFamily="18" charset="0"/>
                <a:cs typeface="Times New Roman" panose="02020603050405020304" pitchFamily="18" charset="0"/>
              </a:rPr>
              <a:t>жылдық</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мерейтойына</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арналған</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smtClean="0">
                <a:solidFill>
                  <a:schemeClr val="tx2"/>
                </a:solidFill>
                <a:latin typeface="Times New Roman" panose="02020603050405020304" pitchFamily="18" charset="0"/>
                <a:cs typeface="Times New Roman" panose="02020603050405020304" pitchFamily="18" charset="0"/>
              </a:rPr>
              <a:t>сөзінде</a:t>
            </a:r>
            <a:r>
              <a:rPr lang="ru-RU" sz="1900" b="1" dirty="0" smtClean="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Осында</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ежелгі</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Сарыарқа</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жерінде</a:t>
            </a:r>
            <a:r>
              <a:rPr lang="ru-RU" sz="1900" b="1" dirty="0">
                <a:solidFill>
                  <a:schemeClr val="tx2"/>
                </a:solidFill>
                <a:latin typeface="Times New Roman" panose="02020603050405020304" pitchFamily="18" charset="0"/>
                <a:cs typeface="Times New Roman" panose="02020603050405020304" pitchFamily="18" charset="0"/>
              </a:rPr>
              <a:t> тек </a:t>
            </a:r>
            <a:r>
              <a:rPr lang="ru-RU" sz="1900" b="1" dirty="0" err="1">
                <a:solidFill>
                  <a:schemeClr val="tx2"/>
                </a:solidFill>
                <a:latin typeface="Times New Roman" panose="02020603050405020304" pitchFamily="18" charset="0"/>
                <a:cs typeface="Times New Roman" panose="02020603050405020304" pitchFamily="18" charset="0"/>
              </a:rPr>
              <a:t>астана</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емес</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еліміздің</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болашақ</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бесігі</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өмірге</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келді</a:t>
            </a:r>
            <a:r>
              <a:rPr lang="ru-RU" sz="1900" b="1" dirty="0">
                <a:solidFill>
                  <a:schemeClr val="tx2"/>
                </a:solidFill>
                <a:latin typeface="Times New Roman" panose="02020603050405020304" pitchFamily="18" charset="0"/>
                <a:cs typeface="Times New Roman" panose="02020603050405020304" pitchFamily="18" charset="0"/>
              </a:rPr>
              <a:t>. Астана </a:t>
            </a:r>
            <a:r>
              <a:rPr lang="ru-RU" sz="1900" b="1" dirty="0" err="1">
                <a:solidFill>
                  <a:schemeClr val="tx2"/>
                </a:solidFill>
                <a:latin typeface="Times New Roman" panose="02020603050405020304" pitchFamily="18" charset="0"/>
                <a:cs typeface="Times New Roman" panose="02020603050405020304" pitchFamily="18" charset="0"/>
              </a:rPr>
              <a:t>тарихы</a:t>
            </a:r>
            <a:r>
              <a:rPr lang="ru-RU" sz="1900" b="1" dirty="0">
                <a:solidFill>
                  <a:schemeClr val="tx2"/>
                </a:solidFill>
                <a:latin typeface="Times New Roman" panose="02020603050405020304" pitchFamily="18" charset="0"/>
                <a:cs typeface="Times New Roman" panose="02020603050405020304" pitchFamily="18" charset="0"/>
              </a:rPr>
              <a:t> мен </a:t>
            </a:r>
            <a:r>
              <a:rPr lang="ru-RU" sz="1900" b="1" dirty="0" err="1" smtClean="0">
                <a:solidFill>
                  <a:schemeClr val="tx2"/>
                </a:solidFill>
                <a:latin typeface="Times New Roman" panose="02020603050405020304" pitchFamily="18" charset="0"/>
                <a:cs typeface="Times New Roman" panose="02020603050405020304" pitchFamily="18" charset="0"/>
              </a:rPr>
              <a:t>Қазақстандықтардың</a:t>
            </a:r>
            <a:r>
              <a:rPr lang="ru-RU" sz="1900" b="1" dirty="0" smtClean="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тағдыры</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бір-бірінен</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ажырағысыз</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smtClean="0">
                <a:solidFill>
                  <a:schemeClr val="tx2"/>
                </a:solidFill>
                <a:latin typeface="Times New Roman" panose="02020603050405020304" pitchFamily="18" charset="0"/>
                <a:cs typeface="Times New Roman" panose="02020603050405020304" pitchFamily="18" charset="0"/>
              </a:rPr>
              <a:t>Елорда</a:t>
            </a:r>
            <a:r>
              <a:rPr lang="ru-RU" sz="1900" b="1" dirty="0" smtClean="0">
                <a:solidFill>
                  <a:schemeClr val="tx2"/>
                </a:solidFill>
                <a:latin typeface="Times New Roman" panose="02020603050405020304" pitchFamily="18" charset="0"/>
                <a:cs typeface="Times New Roman" panose="02020603050405020304" pitchFamily="18" charset="0"/>
              </a:rPr>
              <a:t> – </a:t>
            </a:r>
            <a:r>
              <a:rPr lang="ru-RU" sz="1900" b="1" dirty="0" err="1">
                <a:solidFill>
                  <a:schemeClr val="tx2"/>
                </a:solidFill>
                <a:latin typeface="Times New Roman" panose="02020603050405020304" pitchFamily="18" charset="0"/>
                <a:cs typeface="Times New Roman" panose="02020603050405020304" pitchFamily="18" charset="0"/>
              </a:rPr>
              <a:t>біздің</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республикамыздың</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күш-қуатының</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іске</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асуының</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динамикалық</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дамуының</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және</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тұрақтылығының</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көрінісі</a:t>
            </a:r>
            <a:r>
              <a:rPr lang="ru-RU" sz="1900" b="1" dirty="0">
                <a:solidFill>
                  <a:schemeClr val="tx2"/>
                </a:solidFill>
                <a:latin typeface="Times New Roman" panose="02020603050405020304" pitchFamily="18" charset="0"/>
                <a:cs typeface="Times New Roman" panose="02020603050405020304" pitchFamily="18" charset="0"/>
              </a:rPr>
              <a:t>. Астана </a:t>
            </a:r>
            <a:r>
              <a:rPr lang="ru-RU" sz="1900" b="1" dirty="0" err="1">
                <a:solidFill>
                  <a:schemeClr val="tx2"/>
                </a:solidFill>
                <a:latin typeface="Times New Roman" panose="02020603050405020304" pitchFamily="18" charset="0"/>
                <a:cs typeface="Times New Roman" panose="02020603050405020304" pitchFamily="18" charset="0"/>
              </a:rPr>
              <a:t>барша</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smtClean="0">
                <a:solidFill>
                  <a:schemeClr val="tx2"/>
                </a:solidFill>
                <a:latin typeface="Times New Roman" panose="02020603050405020304" pitchFamily="18" charset="0"/>
                <a:cs typeface="Times New Roman" panose="02020603050405020304" pitchFamily="18" charset="0"/>
              </a:rPr>
              <a:t>Қазақстандықтарды</a:t>
            </a:r>
            <a:r>
              <a:rPr lang="ru-RU" sz="1900" b="1" dirty="0" smtClean="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біріктіретін</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және</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алға</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қарай</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қадам</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басқан</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жарқын</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қуатты</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гүлденген</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қалаға</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айналды</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Біздің</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Е</a:t>
            </a:r>
            <a:r>
              <a:rPr lang="ru-RU" sz="1900" b="1" dirty="0" err="1" smtClean="0">
                <a:solidFill>
                  <a:schemeClr val="tx2"/>
                </a:solidFill>
                <a:latin typeface="Times New Roman" panose="02020603050405020304" pitchFamily="18" charset="0"/>
                <a:cs typeface="Times New Roman" panose="02020603050405020304" pitchFamily="18" charset="0"/>
              </a:rPr>
              <a:t>лордамыз</a:t>
            </a:r>
            <a:r>
              <a:rPr lang="ru-RU" sz="1900" b="1" dirty="0" smtClean="0">
                <a:solidFill>
                  <a:schemeClr val="tx2"/>
                </a:solidFill>
                <a:latin typeface="Times New Roman" panose="02020603050405020304" pitchFamily="18" charset="0"/>
                <a:cs typeface="Times New Roman" panose="02020603050405020304" pitchFamily="18" charset="0"/>
              </a:rPr>
              <a:t> – </a:t>
            </a:r>
            <a:r>
              <a:rPr lang="ru-RU" sz="1900" b="1" dirty="0" err="1" smtClean="0">
                <a:solidFill>
                  <a:schemeClr val="tx2"/>
                </a:solidFill>
                <a:latin typeface="Times New Roman" panose="02020603050405020304" pitchFamily="18" charset="0"/>
                <a:cs typeface="Times New Roman" panose="02020603050405020304" pitchFamily="18" charset="0"/>
              </a:rPr>
              <a:t>Отанымыздың</a:t>
            </a:r>
            <a:r>
              <a:rPr lang="ru-RU" sz="1900" b="1" dirty="0" smtClean="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жүрегі</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халықтың</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өз</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күшіне</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сенімі</a:t>
            </a:r>
            <a:r>
              <a:rPr lang="ru-RU" sz="1900" b="1" dirty="0">
                <a:solidFill>
                  <a:schemeClr val="tx2"/>
                </a:solidFill>
                <a:latin typeface="Times New Roman" panose="02020603050405020304" pitchFamily="18" charset="0"/>
                <a:cs typeface="Times New Roman" panose="02020603050405020304" pitchFamily="18" charset="0"/>
              </a:rPr>
              <a:t> мен </a:t>
            </a:r>
            <a:r>
              <a:rPr lang="ru-RU" sz="1900" b="1" dirty="0" err="1">
                <a:solidFill>
                  <a:schemeClr val="tx2"/>
                </a:solidFill>
                <a:latin typeface="Times New Roman" panose="02020603050405020304" pitchFamily="18" charset="0"/>
                <a:cs typeface="Times New Roman" panose="02020603050405020304" pitchFamily="18" charset="0"/>
              </a:rPr>
              <a:t>ұлы</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тағдыр-талайының</a:t>
            </a:r>
            <a:r>
              <a:rPr lang="ru-RU" sz="1900" b="1" dirty="0">
                <a:solidFill>
                  <a:schemeClr val="tx2"/>
                </a:solidFill>
                <a:latin typeface="Times New Roman" panose="02020603050405020304" pitchFamily="18" charset="0"/>
                <a:cs typeface="Times New Roman" panose="02020603050405020304" pitchFamily="18" charset="0"/>
              </a:rPr>
              <a:t> символы </a:t>
            </a:r>
            <a:r>
              <a:rPr lang="ru-RU" sz="1900" b="1" dirty="0" err="1">
                <a:solidFill>
                  <a:schemeClr val="tx2"/>
                </a:solidFill>
                <a:latin typeface="Times New Roman" panose="02020603050405020304" pitchFamily="18" charset="0"/>
                <a:cs typeface="Times New Roman" panose="02020603050405020304" pitchFamily="18" charset="0"/>
              </a:rPr>
              <a:t>болып</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табылады</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Бүгінде</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Астанада</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Қазақстанның</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барлық</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өңіріндегі</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сияқты</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жүзден</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астам</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ұлт</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өкілдері</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өмір</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сүреді</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Халықтар</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достығы</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өзара</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түсіністік</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және</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ынтымақтастық</a:t>
            </a:r>
            <a:r>
              <a:rPr lang="ru-RU" sz="1900" b="1" dirty="0">
                <a:solidFill>
                  <a:schemeClr val="tx2"/>
                </a:solidFill>
                <a:latin typeface="Times New Roman" panose="02020603050405020304" pitchFamily="18" charset="0"/>
                <a:cs typeface="Times New Roman" panose="02020603050405020304" pitchFamily="18" charset="0"/>
              </a:rPr>
              <a:t> – </a:t>
            </a:r>
            <a:r>
              <a:rPr lang="ru-RU" sz="1900" b="1" dirty="0" err="1">
                <a:solidFill>
                  <a:schemeClr val="tx2"/>
                </a:solidFill>
                <a:latin typeface="Times New Roman" panose="02020603050405020304" pitchFamily="18" charset="0"/>
                <a:cs typeface="Times New Roman" panose="02020603050405020304" pitchFamily="18" charset="0"/>
              </a:rPr>
              <a:t>Астананы</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және</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smtClean="0">
                <a:solidFill>
                  <a:schemeClr val="tx2"/>
                </a:solidFill>
                <a:latin typeface="Times New Roman" panose="02020603050405020304" pitchFamily="18" charset="0"/>
                <a:cs typeface="Times New Roman" panose="02020603050405020304" pitchFamily="18" charset="0"/>
              </a:rPr>
              <a:t>жаңа</a:t>
            </a:r>
            <a:r>
              <a:rPr lang="ru-RU" sz="1900" b="1" dirty="0" smtClean="0">
                <a:solidFill>
                  <a:schemeClr val="tx2"/>
                </a:solidFill>
                <a:latin typeface="Times New Roman" panose="02020603050405020304" pitchFamily="18" charset="0"/>
                <a:cs typeface="Times New Roman" panose="02020603050405020304" pitchFamily="18" charset="0"/>
              </a:rPr>
              <a:t> </a:t>
            </a:r>
            <a:r>
              <a:rPr lang="ru-RU" sz="1900" b="1" dirty="0" err="1" smtClean="0">
                <a:solidFill>
                  <a:schemeClr val="tx2"/>
                </a:solidFill>
                <a:latin typeface="Times New Roman" panose="02020603050405020304" pitchFamily="18" charset="0"/>
                <a:cs typeface="Times New Roman" panose="02020603050405020304" pitchFamily="18" charset="0"/>
              </a:rPr>
              <a:t>Қазақстанды</a:t>
            </a:r>
            <a:r>
              <a:rPr lang="ru-RU" sz="1900" b="1" dirty="0" smtClean="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құрудың</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негізі</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міне</a:t>
            </a:r>
            <a:r>
              <a:rPr lang="ru-RU" sz="1900" b="1" dirty="0">
                <a:solidFill>
                  <a:schemeClr val="tx2"/>
                </a:solidFill>
                <a:latin typeface="Times New Roman" panose="02020603050405020304" pitchFamily="18" charset="0"/>
                <a:cs typeface="Times New Roman" panose="02020603050405020304" pitchFamily="18" charset="0"/>
              </a:rPr>
              <a:t>, </a:t>
            </a:r>
            <a:r>
              <a:rPr lang="ru-RU" sz="1900" b="1" dirty="0" err="1">
                <a:solidFill>
                  <a:schemeClr val="tx2"/>
                </a:solidFill>
                <a:latin typeface="Times New Roman" panose="02020603050405020304" pitchFamily="18" charset="0"/>
                <a:cs typeface="Times New Roman" panose="02020603050405020304" pitchFamily="18" charset="0"/>
              </a:rPr>
              <a:t>осылар</a:t>
            </a:r>
            <a:r>
              <a:rPr lang="ru-RU" sz="1900" b="1" dirty="0" smtClean="0">
                <a:solidFill>
                  <a:schemeClr val="tx2"/>
                </a:solidFill>
                <a:latin typeface="Times New Roman" panose="02020603050405020304" pitchFamily="18" charset="0"/>
                <a:cs typeface="Times New Roman" panose="02020603050405020304" pitchFamily="18" charset="0"/>
              </a:rPr>
              <a:t>» - </a:t>
            </a:r>
            <a:r>
              <a:rPr lang="ru-RU" sz="1900" b="1" dirty="0" err="1" smtClean="0">
                <a:solidFill>
                  <a:schemeClr val="tx2"/>
                </a:solidFill>
                <a:latin typeface="Times New Roman" panose="02020603050405020304" pitchFamily="18" charset="0"/>
                <a:cs typeface="Times New Roman" panose="02020603050405020304" pitchFamily="18" charset="0"/>
              </a:rPr>
              <a:t>деп</a:t>
            </a:r>
            <a:r>
              <a:rPr lang="ru-RU" sz="1900" b="1" dirty="0" smtClean="0">
                <a:solidFill>
                  <a:schemeClr val="tx2"/>
                </a:solidFill>
                <a:latin typeface="Times New Roman" panose="02020603050405020304" pitchFamily="18" charset="0"/>
                <a:cs typeface="Times New Roman" panose="02020603050405020304" pitchFamily="18" charset="0"/>
              </a:rPr>
              <a:t> </a:t>
            </a:r>
            <a:r>
              <a:rPr lang="ru-RU" sz="1900" b="1" dirty="0" err="1" smtClean="0">
                <a:solidFill>
                  <a:schemeClr val="tx2"/>
                </a:solidFill>
                <a:latin typeface="Times New Roman" panose="02020603050405020304" pitchFamily="18" charset="0"/>
                <a:cs typeface="Times New Roman" panose="02020603050405020304" pitchFamily="18" charset="0"/>
              </a:rPr>
              <a:t>айтқан</a:t>
            </a:r>
            <a:r>
              <a:rPr lang="ru-RU" sz="1900" b="1" dirty="0" smtClean="0">
                <a:solidFill>
                  <a:schemeClr val="tx2"/>
                </a:solidFill>
                <a:latin typeface="Times New Roman" panose="02020603050405020304" pitchFamily="18" charset="0"/>
                <a:cs typeface="Times New Roman" panose="02020603050405020304" pitchFamily="18" charset="0"/>
              </a:rPr>
              <a:t> </a:t>
            </a:r>
            <a:r>
              <a:rPr lang="ru-RU" sz="1900" b="1" dirty="0" err="1" smtClean="0">
                <a:solidFill>
                  <a:schemeClr val="tx2"/>
                </a:solidFill>
                <a:latin typeface="Times New Roman" panose="02020603050405020304" pitchFamily="18" charset="0"/>
                <a:cs typeface="Times New Roman" panose="02020603050405020304" pitchFamily="18" charset="0"/>
              </a:rPr>
              <a:t>еді</a:t>
            </a:r>
            <a:r>
              <a:rPr lang="ru-RU" sz="1900" b="1" dirty="0" smtClean="0">
                <a:solidFill>
                  <a:schemeClr val="tx2"/>
                </a:solidFill>
                <a:latin typeface="Times New Roman" panose="02020603050405020304" pitchFamily="18" charset="0"/>
                <a:cs typeface="Times New Roman" panose="02020603050405020304" pitchFamily="18" charset="0"/>
              </a:rPr>
              <a:t>. </a:t>
            </a:r>
            <a:r>
              <a:rPr lang="ru-RU" sz="1900" b="1" dirty="0" err="1" smtClean="0">
                <a:solidFill>
                  <a:schemeClr val="tx2"/>
                </a:solidFill>
                <a:latin typeface="Times New Roman" panose="02020603050405020304" pitchFamily="18" charset="0"/>
                <a:cs typeface="Times New Roman" panose="02020603050405020304" pitchFamily="18" charset="0"/>
              </a:rPr>
              <a:t>Елбасының</a:t>
            </a:r>
            <a:r>
              <a:rPr lang="ru-RU" sz="1900" b="1" dirty="0" smtClean="0">
                <a:solidFill>
                  <a:schemeClr val="tx2"/>
                </a:solidFill>
                <a:latin typeface="Times New Roman" panose="02020603050405020304" pitchFamily="18" charset="0"/>
                <a:cs typeface="Times New Roman" panose="02020603050405020304" pitchFamily="18" charset="0"/>
              </a:rPr>
              <a:t> осы </a:t>
            </a:r>
            <a:r>
              <a:rPr lang="ru-RU" sz="1900" b="1" dirty="0" err="1" smtClean="0">
                <a:solidFill>
                  <a:schemeClr val="tx2"/>
                </a:solidFill>
                <a:latin typeface="Times New Roman" panose="02020603050405020304" pitchFamily="18" charset="0"/>
                <a:cs typeface="Times New Roman" panose="02020603050405020304" pitchFamily="18" charset="0"/>
              </a:rPr>
              <a:t>сөздері</a:t>
            </a:r>
            <a:r>
              <a:rPr lang="ru-RU" sz="1900" b="1" dirty="0" smtClean="0">
                <a:solidFill>
                  <a:schemeClr val="tx2"/>
                </a:solidFill>
                <a:latin typeface="Times New Roman" panose="02020603050405020304" pitchFamily="18" charset="0"/>
                <a:cs typeface="Times New Roman" panose="02020603050405020304" pitchFamily="18" charset="0"/>
              </a:rPr>
              <a:t> </a:t>
            </a:r>
            <a:r>
              <a:rPr lang="ru-RU" sz="1900" b="1" dirty="0" err="1" smtClean="0">
                <a:solidFill>
                  <a:schemeClr val="tx2"/>
                </a:solidFill>
                <a:latin typeface="Times New Roman" panose="02020603050405020304" pitchFamily="18" charset="0"/>
                <a:cs typeface="Times New Roman" panose="02020603050405020304" pitchFamily="18" charset="0"/>
              </a:rPr>
              <a:t>бізге</a:t>
            </a:r>
            <a:r>
              <a:rPr lang="ru-RU" sz="1900" b="1" dirty="0" smtClean="0">
                <a:solidFill>
                  <a:schemeClr val="tx2"/>
                </a:solidFill>
                <a:latin typeface="Times New Roman" panose="02020603050405020304" pitchFamily="18" charset="0"/>
                <a:cs typeface="Times New Roman" panose="02020603050405020304" pitchFamily="18" charset="0"/>
              </a:rPr>
              <a:t> </a:t>
            </a:r>
            <a:r>
              <a:rPr lang="ru-RU" sz="1900" b="1" dirty="0" err="1" smtClean="0">
                <a:solidFill>
                  <a:schemeClr val="tx2"/>
                </a:solidFill>
                <a:latin typeface="Times New Roman" panose="02020603050405020304" pitchFamily="18" charset="0"/>
                <a:cs typeface="Times New Roman" panose="02020603050405020304" pitchFamily="18" charset="0"/>
              </a:rPr>
              <a:t>қуат</a:t>
            </a:r>
            <a:r>
              <a:rPr lang="ru-RU" sz="1900" b="1" dirty="0" smtClean="0">
                <a:solidFill>
                  <a:schemeClr val="tx2"/>
                </a:solidFill>
                <a:latin typeface="Times New Roman" panose="02020603050405020304" pitchFamily="18" charset="0"/>
                <a:cs typeface="Times New Roman" panose="02020603050405020304" pitchFamily="18" charset="0"/>
              </a:rPr>
              <a:t> </a:t>
            </a:r>
            <a:r>
              <a:rPr lang="ru-RU" sz="1900" b="1" dirty="0" err="1" smtClean="0">
                <a:solidFill>
                  <a:schemeClr val="tx2"/>
                </a:solidFill>
                <a:latin typeface="Times New Roman" panose="02020603050405020304" pitchFamily="18" charset="0"/>
                <a:cs typeface="Times New Roman" panose="02020603050405020304" pitchFamily="18" charset="0"/>
              </a:rPr>
              <a:t>береді</a:t>
            </a:r>
            <a:r>
              <a:rPr lang="ru-RU" sz="1900" b="1" dirty="0" smtClean="0">
                <a:solidFill>
                  <a:schemeClr val="tx2"/>
                </a:solidFill>
                <a:latin typeface="Times New Roman" panose="02020603050405020304" pitchFamily="18" charset="0"/>
                <a:cs typeface="Times New Roman" panose="02020603050405020304" pitchFamily="18" charset="0"/>
              </a:rPr>
              <a:t>. </a:t>
            </a:r>
            <a:br>
              <a:rPr lang="ru-RU" sz="1900" b="1" dirty="0" smtClean="0">
                <a:solidFill>
                  <a:schemeClr val="tx2"/>
                </a:solidFill>
                <a:latin typeface="Times New Roman" panose="02020603050405020304" pitchFamily="18" charset="0"/>
                <a:cs typeface="Times New Roman" panose="02020603050405020304" pitchFamily="18" charset="0"/>
              </a:rPr>
            </a:br>
            <a:r>
              <a:rPr lang="ru-RU" sz="1900" b="1" dirty="0" smtClean="0">
                <a:solidFill>
                  <a:schemeClr val="tx2"/>
                </a:solidFill>
                <a:latin typeface="Times New Roman" panose="02020603050405020304" pitchFamily="18" charset="0"/>
                <a:cs typeface="Times New Roman" panose="02020603050405020304" pitchFamily="18" charset="0"/>
              </a:rPr>
              <a:t/>
            </a:r>
            <a:br>
              <a:rPr lang="ru-RU" sz="1900" b="1" dirty="0" smtClean="0">
                <a:solidFill>
                  <a:schemeClr val="tx2"/>
                </a:solidFill>
                <a:latin typeface="Times New Roman" panose="02020603050405020304" pitchFamily="18" charset="0"/>
                <a:cs typeface="Times New Roman" panose="02020603050405020304" pitchFamily="18" charset="0"/>
              </a:rPr>
            </a:br>
            <a:r>
              <a:rPr lang="ru-RU" sz="1900" b="1" dirty="0" smtClean="0">
                <a:solidFill>
                  <a:schemeClr val="tx2"/>
                </a:solidFill>
                <a:latin typeface="Times New Roman" panose="02020603050405020304" pitchFamily="18" charset="0"/>
                <a:cs typeface="Times New Roman" panose="02020603050405020304" pitchFamily="18" charset="0"/>
              </a:rPr>
              <a:t/>
            </a:r>
            <a:br>
              <a:rPr lang="ru-RU" sz="1900" b="1" dirty="0" smtClean="0">
                <a:solidFill>
                  <a:schemeClr val="tx2"/>
                </a:solidFill>
                <a:latin typeface="Times New Roman" panose="02020603050405020304" pitchFamily="18" charset="0"/>
                <a:cs typeface="Times New Roman" panose="02020603050405020304" pitchFamily="18" charset="0"/>
              </a:rPr>
            </a:br>
            <a:r>
              <a:rPr lang="ru-RU" sz="1900" b="1" dirty="0" smtClean="0">
                <a:solidFill>
                  <a:schemeClr val="tx2"/>
                </a:solidFill>
                <a:latin typeface="Times New Roman" panose="02020603050405020304" pitchFamily="18" charset="0"/>
                <a:cs typeface="Times New Roman" panose="02020603050405020304" pitchFamily="18" charset="0"/>
              </a:rPr>
              <a:t/>
            </a:r>
            <a:br>
              <a:rPr lang="ru-RU" sz="1900" b="1" dirty="0" smtClean="0">
                <a:solidFill>
                  <a:schemeClr val="tx2"/>
                </a:solidFill>
                <a:latin typeface="Times New Roman" panose="02020603050405020304" pitchFamily="18" charset="0"/>
                <a:cs typeface="Times New Roman" panose="02020603050405020304" pitchFamily="18" charset="0"/>
              </a:rPr>
            </a:br>
            <a:r>
              <a:rPr lang="ru-RU" sz="1900" b="1" dirty="0">
                <a:solidFill>
                  <a:schemeClr val="tx2"/>
                </a:solidFill>
                <a:latin typeface="Times New Roman" panose="02020603050405020304" pitchFamily="18" charset="0"/>
                <a:cs typeface="Times New Roman" panose="02020603050405020304" pitchFamily="18" charset="0"/>
              </a:rPr>
              <a:t/>
            </a:r>
            <a:br>
              <a:rPr lang="ru-RU" sz="1900" b="1" dirty="0">
                <a:solidFill>
                  <a:schemeClr val="tx2"/>
                </a:solidFill>
                <a:latin typeface="Times New Roman" panose="02020603050405020304" pitchFamily="18" charset="0"/>
                <a:cs typeface="Times New Roman" panose="02020603050405020304" pitchFamily="18" charset="0"/>
              </a:rPr>
            </a:br>
            <a:r>
              <a:rPr lang="ru-RU" sz="1900" b="1" dirty="0" smtClean="0">
                <a:solidFill>
                  <a:schemeClr val="tx2"/>
                </a:solidFill>
                <a:latin typeface="Times New Roman" panose="02020603050405020304" pitchFamily="18" charset="0"/>
                <a:cs typeface="Times New Roman" panose="02020603050405020304" pitchFamily="18" charset="0"/>
              </a:rPr>
              <a:t/>
            </a:r>
            <a:br>
              <a:rPr lang="ru-RU" sz="1900" b="1" dirty="0" smtClean="0">
                <a:solidFill>
                  <a:schemeClr val="tx2"/>
                </a:solidFill>
                <a:latin typeface="Times New Roman" panose="02020603050405020304" pitchFamily="18" charset="0"/>
                <a:cs typeface="Times New Roman" panose="02020603050405020304" pitchFamily="18" charset="0"/>
              </a:rPr>
            </a:br>
            <a:r>
              <a:rPr lang="ru-RU" sz="1900" b="1" dirty="0"/>
              <a:t/>
            </a:r>
            <a:br>
              <a:rPr lang="ru-RU" sz="1900" b="1" dirty="0"/>
            </a:br>
            <a:r>
              <a:rPr lang="ru-RU" sz="1900" b="1" dirty="0"/>
              <a:t/>
            </a:r>
            <a:br>
              <a:rPr lang="ru-RU" sz="1900" b="1" dirty="0"/>
            </a:br>
            <a:endParaRPr lang="ru-RU" sz="1900" b="1" dirty="0"/>
          </a:p>
        </p:txBody>
      </p:sp>
      <p:sp>
        <p:nvSpPr>
          <p:cNvPr id="3" name="Текст 2"/>
          <p:cNvSpPr>
            <a:spLocks noGrp="1"/>
          </p:cNvSpPr>
          <p:nvPr>
            <p:ph type="body" idx="1"/>
          </p:nvPr>
        </p:nvSpPr>
        <p:spPr>
          <a:xfrm>
            <a:off x="1259632" y="332656"/>
            <a:ext cx="6417734" cy="1152128"/>
          </a:xfrm>
        </p:spPr>
        <p:txBody>
          <a:bodyPr>
            <a:normAutofit/>
          </a:bodyPr>
          <a:lstStyle/>
          <a:p>
            <a:r>
              <a:rPr lang="kk-KZ" sz="3500" b="1" dirty="0" smtClean="0">
                <a:solidFill>
                  <a:schemeClr val="bg1"/>
                </a:solidFill>
                <a:latin typeface="Times New Roman" panose="02020603050405020304" pitchFamily="18" charset="0"/>
                <a:cs typeface="Times New Roman" panose="02020603050405020304" pitchFamily="18" charset="0"/>
              </a:rPr>
              <a:t>ЕЛОРДА</a:t>
            </a:r>
            <a:endParaRPr lang="ru-RU" sz="3500" b="1" dirty="0">
              <a:solidFill>
                <a:schemeClr val="bg1"/>
              </a:solidFill>
              <a:latin typeface="Times New Roman" panose="02020603050405020304" pitchFamily="18" charset="0"/>
              <a:cs typeface="Times New Roman" panose="02020603050405020304" pitchFamily="18" charset="0"/>
            </a:endParaRP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39328367"/>
      </p:ext>
    </p:extLst>
  </p:cSld>
  <p:clrMapOvr>
    <a:masterClrMapping/>
  </p:clrMapOvr>
  <mc:AlternateContent xmlns:mc="http://schemas.openxmlformats.org/markup-compatibility/2006" xmlns:p14="http://schemas.microsoft.com/office/powerpoint/2010/main">
    <mc:Choice Requires="p14">
      <p:transition spd="slow" p14:dur="2000" advTm="76044"/>
    </mc:Choice>
    <mc:Fallback xmlns="">
      <p:transition spd="slow" advTm="76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622535" y="836712"/>
            <a:ext cx="3822192" cy="639762"/>
          </a:xfrm>
        </p:spPr>
        <p:txBody>
          <a:bodyPr>
            <a:normAutofit/>
          </a:bodyPr>
          <a:lstStyle/>
          <a:p>
            <a:r>
              <a:rPr lang="kk-KZ" sz="3000" b="1" dirty="0" smtClean="0">
                <a:solidFill>
                  <a:schemeClr val="bg1"/>
                </a:solidFill>
                <a:latin typeface="Times New Roman" panose="02020603050405020304" pitchFamily="18" charset="0"/>
                <a:cs typeface="Times New Roman" panose="02020603050405020304" pitchFamily="18" charset="0"/>
              </a:rPr>
              <a:t>ДИАЛЕКТ СӨЗДЕР</a:t>
            </a:r>
            <a:endParaRPr lang="ru-RU" sz="3000" b="1" dirty="0">
              <a:solidFill>
                <a:schemeClr val="bg1"/>
              </a:solidFill>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a:xfrm>
            <a:off x="611560" y="2276872"/>
            <a:ext cx="3820055" cy="2952328"/>
          </a:xfrm>
        </p:spPr>
        <p:txBody>
          <a:bodyPr>
            <a:normAutofit fontScale="92500" lnSpcReduction="20000"/>
          </a:bodyPr>
          <a:lstStyle/>
          <a:p>
            <a:r>
              <a:rPr lang="kk-KZ" b="1" i="1" dirty="0" smtClean="0">
                <a:solidFill>
                  <a:srgbClr val="7030A0"/>
                </a:solidFill>
                <a:latin typeface="Times New Roman" panose="02020603050405020304" pitchFamily="18" charset="0"/>
                <a:cs typeface="Times New Roman" panose="02020603050405020304" pitchFamily="18" charset="0"/>
              </a:rPr>
              <a:t>Белгілі бір аймақ шеңберінде тұратын жергілікті халық тілінде ғана кездесетін сөздер</a:t>
            </a:r>
            <a:endParaRPr lang="kk-KZ" b="1" dirty="0" smtClean="0">
              <a:solidFill>
                <a:srgbClr val="7030A0"/>
              </a:solidFill>
              <a:latin typeface="Times New Roman" panose="02020603050405020304" pitchFamily="18" charset="0"/>
              <a:cs typeface="Times New Roman" panose="02020603050405020304" pitchFamily="18" charset="0"/>
            </a:endParaRPr>
          </a:p>
          <a:p>
            <a:endParaRPr lang="kk-KZ" b="1" dirty="0" smtClean="0">
              <a:latin typeface="Times New Roman" panose="02020603050405020304" pitchFamily="18" charset="0"/>
              <a:cs typeface="Times New Roman" panose="02020603050405020304" pitchFamily="18" charset="0"/>
            </a:endParaRPr>
          </a:p>
          <a:p>
            <a:endParaRPr lang="kk-KZ" b="1" dirty="0">
              <a:latin typeface="Times New Roman" panose="02020603050405020304" pitchFamily="18" charset="0"/>
              <a:cs typeface="Times New Roman" panose="02020603050405020304" pitchFamily="18" charset="0"/>
            </a:endParaRPr>
          </a:p>
          <a:p>
            <a:r>
              <a:rPr lang="kk-KZ" b="1" dirty="0" smtClean="0">
                <a:latin typeface="Times New Roman" panose="02020603050405020304" pitchFamily="18" charset="0"/>
                <a:cs typeface="Times New Roman" panose="02020603050405020304" pitchFamily="18" charset="0"/>
              </a:rPr>
              <a:t>Мысалы: </a:t>
            </a:r>
          </a:p>
          <a:p>
            <a:r>
              <a:rPr lang="kk-KZ" b="1" dirty="0" smtClean="0">
                <a:latin typeface="Times New Roman" panose="02020603050405020304" pitchFamily="18" charset="0"/>
                <a:cs typeface="Times New Roman" panose="02020603050405020304" pitchFamily="18" charset="0"/>
              </a:rPr>
              <a:t>жұмыртқа – тұқым</a:t>
            </a:r>
          </a:p>
          <a:p>
            <a:r>
              <a:rPr lang="kk-KZ" b="1" dirty="0" smtClean="0">
                <a:latin typeface="Times New Roman" panose="02020603050405020304" pitchFamily="18" charset="0"/>
                <a:cs typeface="Times New Roman" panose="02020603050405020304" pitchFamily="18" charset="0"/>
              </a:rPr>
              <a:t>ожау – шөміш </a:t>
            </a:r>
          </a:p>
          <a:p>
            <a:r>
              <a:rPr lang="kk-KZ" b="1" dirty="0" smtClean="0">
                <a:latin typeface="Times New Roman" panose="02020603050405020304" pitchFamily="18" charset="0"/>
                <a:cs typeface="Times New Roman" panose="02020603050405020304" pitchFamily="18" charset="0"/>
              </a:rPr>
              <a:t>пісте – шемішке</a:t>
            </a:r>
          </a:p>
          <a:p>
            <a:r>
              <a:rPr lang="kk-KZ" b="1" dirty="0" smtClean="0">
                <a:latin typeface="Times New Roman" panose="02020603050405020304" pitchFamily="18" charset="0"/>
                <a:cs typeface="Times New Roman" panose="02020603050405020304" pitchFamily="18" charset="0"/>
              </a:rPr>
              <a:t>Сым – шалбар</a:t>
            </a:r>
            <a:endParaRPr lang="ru-RU" b="1" dirty="0">
              <a:latin typeface="Times New Roman" panose="02020603050405020304" pitchFamily="18" charset="0"/>
              <a:cs typeface="Times New Roman" panose="02020603050405020304" pitchFamily="18" charset="0"/>
            </a:endParaRPr>
          </a:p>
        </p:txBody>
      </p:sp>
      <p:sp>
        <p:nvSpPr>
          <p:cNvPr id="5" name="Текст 4"/>
          <p:cNvSpPr>
            <a:spLocks noGrp="1"/>
          </p:cNvSpPr>
          <p:nvPr>
            <p:ph type="body" sz="quarter" idx="3"/>
          </p:nvPr>
        </p:nvSpPr>
        <p:spPr>
          <a:xfrm>
            <a:off x="4716016" y="836712"/>
            <a:ext cx="3822192" cy="639762"/>
          </a:xfrm>
        </p:spPr>
        <p:txBody>
          <a:bodyPr>
            <a:normAutofit/>
          </a:bodyPr>
          <a:lstStyle/>
          <a:p>
            <a:r>
              <a:rPr lang="kk-KZ" sz="3000" b="1" dirty="0" smtClean="0">
                <a:solidFill>
                  <a:schemeClr val="bg1"/>
                </a:solidFill>
                <a:latin typeface="Times New Roman" panose="02020603050405020304" pitchFamily="18" charset="0"/>
                <a:cs typeface="Times New Roman" panose="02020603050405020304" pitchFamily="18" charset="0"/>
              </a:rPr>
              <a:t>КӘСІБИ СӨЗДЕР</a:t>
            </a:r>
            <a:endParaRPr lang="ru-RU" sz="3000" b="1" dirty="0">
              <a:solidFill>
                <a:schemeClr val="bg1"/>
              </a:solidFill>
              <a:latin typeface="Times New Roman" panose="02020603050405020304" pitchFamily="18" charset="0"/>
              <a:cs typeface="Times New Roman" panose="02020603050405020304" pitchFamily="18" charset="0"/>
            </a:endParaRPr>
          </a:p>
        </p:txBody>
      </p:sp>
      <p:sp>
        <p:nvSpPr>
          <p:cNvPr id="6" name="Объект 5"/>
          <p:cNvSpPr>
            <a:spLocks noGrp="1"/>
          </p:cNvSpPr>
          <p:nvPr>
            <p:ph sz="quarter" idx="4"/>
          </p:nvPr>
        </p:nvSpPr>
        <p:spPr>
          <a:xfrm>
            <a:off x="4788024" y="2204864"/>
            <a:ext cx="3822192" cy="3024336"/>
          </a:xfrm>
        </p:spPr>
        <p:txBody>
          <a:bodyPr>
            <a:noAutofit/>
          </a:bodyPr>
          <a:lstStyle/>
          <a:p>
            <a:r>
              <a:rPr lang="kk-KZ" b="1" i="1" dirty="0" smtClean="0">
                <a:solidFill>
                  <a:srgbClr val="7030A0"/>
                </a:solidFill>
                <a:latin typeface="Times New Roman" panose="02020603050405020304" pitchFamily="18" charset="0"/>
                <a:cs typeface="Times New Roman" panose="02020603050405020304" pitchFamily="18" charset="0"/>
              </a:rPr>
              <a:t>Белгілі бір кәсіп не шаруашылық түріне қатысты қолданылатын сөздер</a:t>
            </a:r>
          </a:p>
          <a:p>
            <a:endParaRPr lang="kk-KZ" b="1" dirty="0" smtClean="0">
              <a:latin typeface="Times New Roman" panose="02020603050405020304" pitchFamily="18" charset="0"/>
              <a:cs typeface="Times New Roman" panose="02020603050405020304" pitchFamily="18" charset="0"/>
            </a:endParaRPr>
          </a:p>
          <a:p>
            <a:r>
              <a:rPr lang="kk-KZ" b="1" dirty="0" smtClean="0">
                <a:latin typeface="Times New Roman" panose="02020603050405020304" pitchFamily="18" charset="0"/>
                <a:cs typeface="Times New Roman" panose="02020603050405020304" pitchFamily="18" charset="0"/>
              </a:rPr>
              <a:t>Мақташы: қоза, шиіт, терім</a:t>
            </a:r>
          </a:p>
          <a:p>
            <a:r>
              <a:rPr lang="kk-KZ" b="1" dirty="0" smtClean="0">
                <a:latin typeface="Times New Roman" panose="02020603050405020304" pitchFamily="18" charset="0"/>
                <a:cs typeface="Times New Roman" panose="02020603050405020304" pitchFamily="18" charset="0"/>
              </a:rPr>
              <a:t>Зергер: алтын, ою-өрнек</a:t>
            </a:r>
          </a:p>
          <a:p>
            <a:r>
              <a:rPr lang="kk-KZ" b="1" dirty="0" smtClean="0">
                <a:latin typeface="Times New Roman" panose="02020603050405020304" pitchFamily="18" charset="0"/>
                <a:cs typeface="Times New Roman" panose="02020603050405020304" pitchFamily="18" charset="0"/>
              </a:rPr>
              <a:t>Тігінші: тігу, бүрме, көктеу</a:t>
            </a:r>
            <a:endParaRPr lang="ru-RU" b="1" dirty="0">
              <a:latin typeface="Times New Roman" panose="02020603050405020304" pitchFamily="18" charset="0"/>
              <a:cs typeface="Times New Roman" panose="02020603050405020304" pitchFamily="18" charset="0"/>
            </a:endParaRPr>
          </a:p>
        </p:txBody>
      </p:sp>
      <p:pic>
        <p:nvPicPr>
          <p:cNvPr id="7" name="Звук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31809350"/>
      </p:ext>
    </p:extLst>
  </p:cSld>
  <p:clrMapOvr>
    <a:masterClrMapping/>
  </p:clrMapOvr>
  <mc:AlternateContent xmlns:mc="http://schemas.openxmlformats.org/markup-compatibility/2006" xmlns:p14="http://schemas.microsoft.com/office/powerpoint/2010/main">
    <mc:Choice Requires="p14">
      <p:transition spd="slow" p14:dur="2000" advTm="83862"/>
    </mc:Choice>
    <mc:Fallback xmlns="">
      <p:transition spd="slow" advTm="83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1484784"/>
            <a:ext cx="7772400" cy="4896544"/>
          </a:xfrm>
        </p:spPr>
        <p:txBody>
          <a:bodyPr>
            <a:normAutofit fontScale="90000"/>
          </a:bodyPr>
          <a:lstStyle/>
          <a:p>
            <a:pPr algn="l"/>
            <a:r>
              <a:rPr lang="kk-KZ" sz="2500" b="1" dirty="0" smtClean="0">
                <a:solidFill>
                  <a:schemeClr val="tx2"/>
                </a:solidFill>
                <a:latin typeface="Times New Roman" panose="02020603050405020304" pitchFamily="18" charset="0"/>
                <a:cs typeface="Times New Roman" panose="02020603050405020304" pitchFamily="18" charset="0"/>
              </a:rPr>
              <a:t>Д</a:t>
            </a:r>
            <a:br>
              <a:rPr lang="kk-KZ" sz="2500" b="1" dirty="0" smtClean="0">
                <a:solidFill>
                  <a:schemeClr val="tx2"/>
                </a:solidFill>
                <a:latin typeface="Times New Roman" panose="02020603050405020304" pitchFamily="18" charset="0"/>
                <a:cs typeface="Times New Roman" panose="02020603050405020304" pitchFamily="18" charset="0"/>
              </a:rPr>
            </a:br>
            <a:r>
              <a:rPr lang="kk-KZ" sz="2500" b="1" dirty="0">
                <a:solidFill>
                  <a:schemeClr val="tx2"/>
                </a:solidFill>
                <a:latin typeface="Times New Roman" panose="02020603050405020304" pitchFamily="18" charset="0"/>
                <a:cs typeface="Times New Roman" panose="02020603050405020304" pitchFamily="18" charset="0"/>
              </a:rPr>
              <a:t/>
            </a:r>
            <a:br>
              <a:rPr lang="kk-KZ" sz="2500" b="1" dirty="0">
                <a:solidFill>
                  <a:schemeClr val="tx2"/>
                </a:solidFill>
                <a:latin typeface="Times New Roman" panose="02020603050405020304" pitchFamily="18" charset="0"/>
                <a:cs typeface="Times New Roman" panose="02020603050405020304" pitchFamily="18" charset="0"/>
              </a:rPr>
            </a:br>
            <a:r>
              <a:rPr lang="kk-KZ" sz="2500" b="1" dirty="0" smtClean="0">
                <a:solidFill>
                  <a:schemeClr val="tx2"/>
                </a:solidFill>
                <a:latin typeface="Times New Roman" panose="02020603050405020304" pitchFamily="18" charset="0"/>
                <a:cs typeface="Times New Roman" panose="02020603050405020304" pitchFamily="18" charset="0"/>
              </a:rPr>
              <a:t/>
            </a:r>
            <a:br>
              <a:rPr lang="kk-KZ" sz="2500" b="1" dirty="0" smtClean="0">
                <a:solidFill>
                  <a:schemeClr val="tx2"/>
                </a:solidFill>
                <a:latin typeface="Times New Roman" panose="02020603050405020304" pitchFamily="18" charset="0"/>
                <a:cs typeface="Times New Roman" panose="02020603050405020304" pitchFamily="18" charset="0"/>
              </a:rPr>
            </a:br>
            <a:r>
              <a:rPr lang="kk-KZ" sz="2500" b="1" dirty="0">
                <a:solidFill>
                  <a:schemeClr val="tx2"/>
                </a:solidFill>
                <a:latin typeface="Times New Roman" panose="02020603050405020304" pitchFamily="18" charset="0"/>
                <a:cs typeface="Times New Roman" panose="02020603050405020304" pitchFamily="18" charset="0"/>
              </a:rPr>
              <a:t/>
            </a:r>
            <a:br>
              <a:rPr lang="kk-KZ" sz="2500" b="1" dirty="0">
                <a:solidFill>
                  <a:schemeClr val="tx2"/>
                </a:solidFill>
                <a:latin typeface="Times New Roman" panose="02020603050405020304" pitchFamily="18" charset="0"/>
                <a:cs typeface="Times New Roman" panose="02020603050405020304" pitchFamily="18" charset="0"/>
              </a:rPr>
            </a:br>
            <a:r>
              <a:rPr lang="kk-KZ" sz="2500" b="1" dirty="0" smtClean="0">
                <a:solidFill>
                  <a:schemeClr val="tx2"/>
                </a:solidFill>
                <a:latin typeface="Times New Roman" panose="02020603050405020304" pitchFamily="18" charset="0"/>
                <a:cs typeface="Times New Roman" panose="02020603050405020304" pitchFamily="18" charset="0"/>
              </a:rPr>
              <a:t/>
            </a:r>
            <a:br>
              <a:rPr lang="kk-KZ" sz="2500" b="1" dirty="0" smtClean="0">
                <a:solidFill>
                  <a:schemeClr val="tx2"/>
                </a:solidFill>
                <a:latin typeface="Times New Roman" panose="02020603050405020304" pitchFamily="18" charset="0"/>
                <a:cs typeface="Times New Roman" panose="02020603050405020304" pitchFamily="18" charset="0"/>
              </a:rPr>
            </a:br>
            <a:r>
              <a:rPr lang="kk-KZ" sz="2500" b="1" dirty="0">
                <a:solidFill>
                  <a:schemeClr val="tx2"/>
                </a:solidFill>
                <a:latin typeface="Times New Roman" panose="02020603050405020304" pitchFamily="18" charset="0"/>
                <a:cs typeface="Times New Roman" panose="02020603050405020304" pitchFamily="18" charset="0"/>
              </a:rPr>
              <a:t/>
            </a:r>
            <a:br>
              <a:rPr lang="kk-KZ" sz="2500" b="1" dirty="0">
                <a:solidFill>
                  <a:schemeClr val="tx2"/>
                </a:solidFill>
                <a:latin typeface="Times New Roman" panose="02020603050405020304" pitchFamily="18" charset="0"/>
                <a:cs typeface="Times New Roman" panose="02020603050405020304" pitchFamily="18" charset="0"/>
              </a:rPr>
            </a:br>
            <a:r>
              <a:rPr lang="kk-KZ" sz="2500" b="1" dirty="0" smtClean="0">
                <a:solidFill>
                  <a:schemeClr val="tx2"/>
                </a:solidFill>
                <a:latin typeface="Times New Roman" panose="02020603050405020304" pitchFamily="18" charset="0"/>
                <a:cs typeface="Times New Roman" panose="02020603050405020304" pitchFamily="18" charset="0"/>
              </a:rPr>
              <a:t/>
            </a:r>
            <a:br>
              <a:rPr lang="kk-KZ" sz="2500" b="1" dirty="0" smtClean="0">
                <a:solidFill>
                  <a:schemeClr val="tx2"/>
                </a:solidFill>
                <a:latin typeface="Times New Roman" panose="02020603050405020304" pitchFamily="18" charset="0"/>
                <a:cs typeface="Times New Roman" panose="02020603050405020304" pitchFamily="18" charset="0"/>
              </a:rPr>
            </a:br>
            <a:r>
              <a:rPr lang="kk-KZ" sz="2500" b="1" dirty="0" smtClean="0">
                <a:solidFill>
                  <a:schemeClr val="tx2"/>
                </a:solidFill>
                <a:latin typeface="Times New Roman" panose="02020603050405020304" pitchFamily="18" charset="0"/>
                <a:cs typeface="Times New Roman" panose="02020603050405020304" pitchFamily="18" charset="0"/>
              </a:rPr>
              <a:t/>
            </a:r>
            <a:br>
              <a:rPr lang="kk-KZ" sz="2500" b="1" dirty="0" smtClean="0">
                <a:solidFill>
                  <a:schemeClr val="tx2"/>
                </a:solidFill>
                <a:latin typeface="Times New Roman" panose="02020603050405020304" pitchFamily="18" charset="0"/>
                <a:cs typeface="Times New Roman" panose="02020603050405020304" pitchFamily="18" charset="0"/>
              </a:rPr>
            </a:br>
            <a:r>
              <a:rPr lang="kk-KZ" sz="2500" b="1" dirty="0" smtClean="0">
                <a:solidFill>
                  <a:schemeClr val="tx2"/>
                </a:solidFill>
                <a:latin typeface="Times New Roman" panose="02020603050405020304" pitchFamily="18" charset="0"/>
                <a:cs typeface="Times New Roman" panose="02020603050405020304" pitchFamily="18" charset="0"/>
              </a:rPr>
              <a:t/>
            </a:r>
            <a:br>
              <a:rPr lang="kk-KZ" sz="2500" b="1" dirty="0" smtClean="0">
                <a:solidFill>
                  <a:schemeClr val="tx2"/>
                </a:solidFill>
                <a:latin typeface="Times New Roman" panose="02020603050405020304" pitchFamily="18" charset="0"/>
                <a:cs typeface="Times New Roman" panose="02020603050405020304" pitchFamily="18" charset="0"/>
              </a:rPr>
            </a:br>
            <a:r>
              <a:rPr lang="kk-KZ" sz="2500" b="1" dirty="0">
                <a:solidFill>
                  <a:schemeClr val="tx2"/>
                </a:solidFill>
                <a:latin typeface="Times New Roman" panose="02020603050405020304" pitchFamily="18" charset="0"/>
                <a:cs typeface="Times New Roman" panose="02020603050405020304" pitchFamily="18" charset="0"/>
              </a:rPr>
              <a:t/>
            </a:r>
            <a:br>
              <a:rPr lang="kk-KZ" sz="2500" b="1" dirty="0">
                <a:solidFill>
                  <a:schemeClr val="tx2"/>
                </a:solidFill>
                <a:latin typeface="Times New Roman" panose="02020603050405020304" pitchFamily="18" charset="0"/>
                <a:cs typeface="Times New Roman" panose="02020603050405020304" pitchFamily="18" charset="0"/>
              </a:rPr>
            </a:br>
            <a:r>
              <a:rPr lang="kk-KZ" sz="2500" b="1" dirty="0" smtClean="0">
                <a:solidFill>
                  <a:schemeClr val="tx2"/>
                </a:solidFill>
                <a:latin typeface="Times New Roman" panose="02020603050405020304" pitchFamily="18" charset="0"/>
                <a:cs typeface="Times New Roman" panose="02020603050405020304" pitchFamily="18" charset="0"/>
              </a:rPr>
              <a:t>Дескриптор:</a:t>
            </a:r>
            <a:br>
              <a:rPr lang="kk-KZ" sz="2500" b="1" dirty="0" smtClean="0">
                <a:solidFill>
                  <a:schemeClr val="tx2"/>
                </a:solidFill>
                <a:latin typeface="Times New Roman" panose="02020603050405020304" pitchFamily="18" charset="0"/>
                <a:cs typeface="Times New Roman" panose="02020603050405020304" pitchFamily="18" charset="0"/>
              </a:rPr>
            </a:br>
            <a:r>
              <a:rPr lang="kk-KZ" sz="2500" b="1" dirty="0" smtClean="0">
                <a:solidFill>
                  <a:schemeClr val="tx2"/>
                </a:solidFill>
                <a:latin typeface="Times New Roman" panose="02020603050405020304" pitchFamily="18" charset="0"/>
                <a:cs typeface="Times New Roman" panose="02020603050405020304" pitchFamily="18" charset="0"/>
              </a:rPr>
              <a:t>- </a:t>
            </a:r>
            <a:r>
              <a:rPr lang="kk-KZ" sz="2000" dirty="0">
                <a:solidFill>
                  <a:srgbClr val="002060"/>
                </a:solidFill>
                <a:latin typeface="Times New Roman" panose="02020603050405020304" pitchFamily="18" charset="0"/>
                <a:cs typeface="Times New Roman" panose="02020603050405020304" pitchFamily="18" charset="0"/>
              </a:rPr>
              <a:t>мәтіннен негізгі және қосымша </a:t>
            </a:r>
            <a:r>
              <a:rPr lang="kk-KZ" sz="2000" dirty="0" smtClean="0">
                <a:solidFill>
                  <a:srgbClr val="002060"/>
                </a:solidFill>
                <a:latin typeface="Times New Roman" panose="02020603050405020304" pitchFamily="18" charset="0"/>
                <a:cs typeface="Times New Roman" panose="02020603050405020304" pitchFamily="18" charset="0"/>
              </a:rPr>
              <a:t>ақпаратты табады</a:t>
            </a:r>
            <a:br>
              <a:rPr lang="kk-KZ" sz="2000" dirty="0" smtClean="0">
                <a:solidFill>
                  <a:srgbClr val="002060"/>
                </a:solidFill>
                <a:latin typeface="Times New Roman" panose="02020603050405020304" pitchFamily="18" charset="0"/>
                <a:cs typeface="Times New Roman" panose="02020603050405020304" pitchFamily="18" charset="0"/>
              </a:rPr>
            </a:br>
            <a:r>
              <a:rPr lang="kk-KZ" sz="2000" dirty="0" smtClean="0">
                <a:solidFill>
                  <a:srgbClr val="002060"/>
                </a:solidFill>
                <a:latin typeface="Times New Roman" panose="02020603050405020304" pitchFamily="18" charset="0"/>
                <a:cs typeface="Times New Roman" panose="02020603050405020304" pitchFamily="18" charset="0"/>
              </a:rPr>
              <a:t>- көтерілген </a:t>
            </a:r>
            <a:r>
              <a:rPr lang="kk-KZ" sz="2000" dirty="0">
                <a:solidFill>
                  <a:srgbClr val="002060"/>
                </a:solidFill>
                <a:latin typeface="Times New Roman" panose="02020603050405020304" pitchFamily="18" charset="0"/>
                <a:cs typeface="Times New Roman" panose="02020603050405020304" pitchFamily="18" charset="0"/>
              </a:rPr>
              <a:t>мәселені </a:t>
            </a:r>
            <a:r>
              <a:rPr lang="kk-KZ" sz="2000" dirty="0" smtClean="0">
                <a:solidFill>
                  <a:srgbClr val="002060"/>
                </a:solidFill>
                <a:latin typeface="Times New Roman" panose="02020603050405020304" pitchFamily="18" charset="0"/>
                <a:cs typeface="Times New Roman" panose="02020603050405020304" pitchFamily="18" charset="0"/>
              </a:rPr>
              <a:t>анықтайды </a:t>
            </a:r>
            <a:br>
              <a:rPr lang="kk-KZ" sz="2000" dirty="0" smtClean="0">
                <a:solidFill>
                  <a:srgbClr val="002060"/>
                </a:solidFill>
                <a:latin typeface="Times New Roman" panose="02020603050405020304" pitchFamily="18" charset="0"/>
                <a:cs typeface="Times New Roman" panose="02020603050405020304" pitchFamily="18" charset="0"/>
              </a:rPr>
            </a:br>
            <a:r>
              <a:rPr lang="kk-KZ" sz="2000" dirty="0" smtClean="0">
                <a:solidFill>
                  <a:srgbClr val="002060"/>
                </a:solidFill>
                <a:latin typeface="Times New Roman" panose="02020603050405020304" pitchFamily="18" charset="0"/>
                <a:cs typeface="Times New Roman" panose="02020603050405020304" pitchFamily="18" charset="0"/>
              </a:rPr>
              <a:t>- нақтылау сұрақтарын құрастырады</a:t>
            </a:r>
            <a:endParaRPr lang="ru-RU" sz="2000" dirty="0">
              <a:solidFill>
                <a:srgbClr val="002060"/>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611560" y="476672"/>
            <a:ext cx="7992888" cy="1080120"/>
          </a:xfrm>
        </p:spPr>
        <p:txBody>
          <a:bodyPr>
            <a:normAutofit fontScale="77500" lnSpcReduction="20000"/>
          </a:bodyPr>
          <a:lstStyle/>
          <a:p>
            <a:r>
              <a:rPr lang="kk-KZ" sz="3200" b="1" dirty="0" smtClean="0">
                <a:solidFill>
                  <a:schemeClr val="bg1"/>
                </a:solidFill>
                <a:latin typeface="Times New Roman" panose="02020603050405020304" pitchFamily="18" charset="0"/>
                <a:cs typeface="Times New Roman" panose="02020603050405020304" pitchFamily="18" charset="0"/>
              </a:rPr>
              <a:t>1-тапсырма «Концептуалдық кесте» әдісі бойынша мәтінге сүйене отырып, кестені толтыру</a:t>
            </a:r>
          </a:p>
          <a:p>
            <a:r>
              <a:rPr lang="kk-KZ" sz="3000" b="1" dirty="0" smtClean="0">
                <a:solidFill>
                  <a:schemeClr val="bg1"/>
                </a:solidFill>
                <a:latin typeface="Times New Roman" panose="02020603050405020304" pitchFamily="18" charset="0"/>
                <a:cs typeface="Times New Roman" panose="02020603050405020304" pitchFamily="18" charset="0"/>
              </a:rPr>
              <a:t> </a:t>
            </a:r>
            <a:endParaRPr lang="ru-RU" sz="30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305550920"/>
              </p:ext>
            </p:extLst>
          </p:nvPr>
        </p:nvGraphicFramePr>
        <p:xfrm>
          <a:off x="251520" y="1556792"/>
          <a:ext cx="8676579" cy="3384376"/>
        </p:xfrm>
        <a:graphic>
          <a:graphicData uri="http://schemas.openxmlformats.org/drawingml/2006/table">
            <a:tbl>
              <a:tblPr firstRow="1" firstCol="1" bandRow="1">
                <a:tableStyleId>{5C22544A-7EE6-4342-B048-85BDC9FD1C3A}</a:tableStyleId>
              </a:tblPr>
              <a:tblGrid>
                <a:gridCol w="2169145">
                  <a:extLst>
                    <a:ext uri="{9D8B030D-6E8A-4147-A177-3AD203B41FA5}">
                      <a16:colId xmlns:a16="http://schemas.microsoft.com/office/drawing/2014/main" xmlns="" val="20000"/>
                    </a:ext>
                  </a:extLst>
                </a:gridCol>
                <a:gridCol w="2169145">
                  <a:extLst>
                    <a:ext uri="{9D8B030D-6E8A-4147-A177-3AD203B41FA5}">
                      <a16:colId xmlns:a16="http://schemas.microsoft.com/office/drawing/2014/main" xmlns="" val="20001"/>
                    </a:ext>
                  </a:extLst>
                </a:gridCol>
                <a:gridCol w="2169145">
                  <a:extLst>
                    <a:ext uri="{9D8B030D-6E8A-4147-A177-3AD203B41FA5}">
                      <a16:colId xmlns:a16="http://schemas.microsoft.com/office/drawing/2014/main" xmlns="" val="20002"/>
                    </a:ext>
                  </a:extLst>
                </a:gridCol>
                <a:gridCol w="2169144">
                  <a:extLst>
                    <a:ext uri="{9D8B030D-6E8A-4147-A177-3AD203B41FA5}">
                      <a16:colId xmlns:a16="http://schemas.microsoft.com/office/drawing/2014/main" xmlns="" val="20003"/>
                    </a:ext>
                  </a:extLst>
                </a:gridCol>
              </a:tblGrid>
              <a:tr h="889385">
                <a:tc>
                  <a:txBody>
                    <a:bodyPr/>
                    <a:lstStyle/>
                    <a:p>
                      <a:pPr>
                        <a:lnSpc>
                          <a:spcPct val="115000"/>
                        </a:lnSpc>
                        <a:spcAft>
                          <a:spcPts val="0"/>
                        </a:spcAft>
                      </a:pPr>
                      <a:r>
                        <a:rPr lang="ru-RU" sz="2000" dirty="0">
                          <a:solidFill>
                            <a:schemeClr val="tx2"/>
                          </a:solidFill>
                          <a:effectLst/>
                          <a:latin typeface="Times New Roman" panose="02020603050405020304" pitchFamily="18" charset="0"/>
                          <a:cs typeface="Times New Roman" panose="02020603050405020304" pitchFamily="18" charset="0"/>
                        </a:rPr>
                        <a:t>Нег</a:t>
                      </a:r>
                      <a:r>
                        <a:rPr lang="kk-KZ" sz="2000" dirty="0">
                          <a:solidFill>
                            <a:schemeClr val="tx2"/>
                          </a:solidFill>
                          <a:effectLst/>
                          <a:latin typeface="Times New Roman" panose="02020603050405020304" pitchFamily="18" charset="0"/>
                          <a:cs typeface="Times New Roman" panose="02020603050405020304" pitchFamily="18" charset="0"/>
                        </a:rPr>
                        <a:t>і</a:t>
                      </a:r>
                      <a:r>
                        <a:rPr lang="ru-RU" sz="2000" dirty="0" err="1">
                          <a:solidFill>
                            <a:schemeClr val="tx2"/>
                          </a:solidFill>
                          <a:effectLst/>
                          <a:latin typeface="Times New Roman" panose="02020603050405020304" pitchFamily="18" charset="0"/>
                          <a:cs typeface="Times New Roman" panose="02020603050405020304" pitchFamily="18" charset="0"/>
                        </a:rPr>
                        <a:t>зг</a:t>
                      </a:r>
                      <a:r>
                        <a:rPr lang="kk-KZ" sz="2000" dirty="0">
                          <a:solidFill>
                            <a:schemeClr val="tx2"/>
                          </a:solidFill>
                          <a:effectLst/>
                          <a:latin typeface="Times New Roman" panose="02020603050405020304" pitchFamily="18" charset="0"/>
                          <a:cs typeface="Times New Roman" panose="02020603050405020304" pitchFamily="18" charset="0"/>
                        </a:rPr>
                        <a:t>і</a:t>
                      </a:r>
                      <a:r>
                        <a:rPr lang="ru-RU" sz="2000" dirty="0">
                          <a:solidFill>
                            <a:schemeClr val="tx2"/>
                          </a:solidFill>
                          <a:effectLst/>
                          <a:latin typeface="Times New Roman" panose="02020603050405020304" pitchFamily="18" charset="0"/>
                          <a:cs typeface="Times New Roman" panose="02020603050405020304" pitchFamily="18" charset="0"/>
                        </a:rPr>
                        <a:t> а</a:t>
                      </a:r>
                      <a:r>
                        <a:rPr lang="kk-KZ" sz="2000" dirty="0">
                          <a:solidFill>
                            <a:schemeClr val="tx2"/>
                          </a:solidFill>
                          <a:effectLst/>
                          <a:latin typeface="Times New Roman" panose="02020603050405020304" pitchFamily="18" charset="0"/>
                          <a:cs typeface="Times New Roman" panose="02020603050405020304" pitchFamily="18" charset="0"/>
                        </a:rPr>
                        <a:t>қ</a:t>
                      </a:r>
                      <a:r>
                        <a:rPr lang="ru-RU" sz="2000" dirty="0" err="1">
                          <a:solidFill>
                            <a:schemeClr val="tx2"/>
                          </a:solidFill>
                          <a:effectLst/>
                          <a:latin typeface="Times New Roman" panose="02020603050405020304" pitchFamily="18" charset="0"/>
                          <a:cs typeface="Times New Roman" panose="02020603050405020304" pitchFamily="18" charset="0"/>
                        </a:rPr>
                        <a:t>парат</a:t>
                      </a:r>
                      <a:endParaRPr lang="ru-RU" sz="2000" dirty="0">
                        <a:solidFill>
                          <a:schemeClr val="tx2"/>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1"/>
                    </a:solidFill>
                  </a:tcPr>
                </a:tc>
                <a:tc>
                  <a:txBody>
                    <a:bodyPr/>
                    <a:lstStyle/>
                    <a:p>
                      <a:pPr>
                        <a:lnSpc>
                          <a:spcPct val="115000"/>
                        </a:lnSpc>
                        <a:spcAft>
                          <a:spcPts val="0"/>
                        </a:spcAft>
                      </a:pPr>
                      <a:r>
                        <a:rPr lang="kk-KZ" sz="2000" dirty="0">
                          <a:solidFill>
                            <a:schemeClr val="tx2"/>
                          </a:solidFill>
                          <a:effectLst/>
                          <a:latin typeface="Times New Roman" panose="02020603050405020304" pitchFamily="18" charset="0"/>
                          <a:cs typeface="Times New Roman" panose="02020603050405020304" pitchFamily="18" charset="0"/>
                        </a:rPr>
                        <a:t>Қосымша ақпарат</a:t>
                      </a:r>
                      <a:endParaRPr lang="ru-RU" sz="2000" dirty="0">
                        <a:solidFill>
                          <a:schemeClr val="tx2"/>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1"/>
                    </a:solidFill>
                  </a:tcPr>
                </a:tc>
                <a:tc>
                  <a:txBody>
                    <a:bodyPr/>
                    <a:lstStyle/>
                    <a:p>
                      <a:pPr>
                        <a:lnSpc>
                          <a:spcPct val="115000"/>
                        </a:lnSpc>
                        <a:spcAft>
                          <a:spcPts val="0"/>
                        </a:spcAft>
                      </a:pPr>
                      <a:r>
                        <a:rPr lang="kk-KZ" sz="2000">
                          <a:solidFill>
                            <a:schemeClr val="tx2"/>
                          </a:solidFill>
                          <a:effectLst/>
                          <a:latin typeface="Times New Roman" panose="02020603050405020304" pitchFamily="18" charset="0"/>
                          <a:cs typeface="Times New Roman" panose="02020603050405020304" pitchFamily="18" charset="0"/>
                        </a:rPr>
                        <a:t>Көтерілген мәселе</a:t>
                      </a:r>
                      <a:endParaRPr lang="ru-RU" sz="2000">
                        <a:solidFill>
                          <a:schemeClr val="tx2"/>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1"/>
                    </a:solidFill>
                  </a:tcPr>
                </a:tc>
                <a:tc>
                  <a:txBody>
                    <a:bodyPr/>
                    <a:lstStyle/>
                    <a:p>
                      <a:pPr>
                        <a:lnSpc>
                          <a:spcPct val="115000"/>
                        </a:lnSpc>
                        <a:spcAft>
                          <a:spcPts val="0"/>
                        </a:spcAft>
                      </a:pPr>
                      <a:r>
                        <a:rPr lang="kk-KZ" sz="2000" smtClean="0">
                          <a:solidFill>
                            <a:schemeClr val="tx2"/>
                          </a:solidFill>
                          <a:effectLst/>
                          <a:latin typeface="Times New Roman" panose="02020603050405020304" pitchFamily="18" charset="0"/>
                          <a:ea typeface="Calibri"/>
                          <a:cs typeface="Times New Roman" panose="02020603050405020304" pitchFamily="18" charset="0"/>
                        </a:rPr>
                        <a:t>Нақтылау сұрақтары</a:t>
                      </a:r>
                      <a:endParaRPr lang="ru-RU" sz="2000">
                        <a:solidFill>
                          <a:schemeClr val="tx2"/>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xmlns="" val="10000"/>
                  </a:ext>
                </a:extLst>
              </a:tr>
              <a:tr h="2494991">
                <a:tc>
                  <a:txBody>
                    <a:bodyPr/>
                    <a:lstStyle/>
                    <a:p>
                      <a:pPr>
                        <a:lnSpc>
                          <a:spcPct val="115000"/>
                        </a:lnSpc>
                        <a:spcAft>
                          <a:spcPts val="0"/>
                        </a:spcAft>
                      </a:pPr>
                      <a:r>
                        <a:rPr lang="kk-KZ" sz="1100" dirty="0">
                          <a:effectLst/>
                        </a:rPr>
                        <a:t> </a:t>
                      </a:r>
                      <a:endParaRPr lang="ru-RU" sz="1100" dirty="0">
                        <a:effectLst/>
                      </a:endParaRPr>
                    </a:p>
                    <a:p>
                      <a:pPr>
                        <a:lnSpc>
                          <a:spcPct val="115000"/>
                        </a:lnSpc>
                        <a:spcAft>
                          <a:spcPts val="0"/>
                        </a:spcAft>
                      </a:pPr>
                      <a:r>
                        <a:rPr lang="kk-KZ" sz="1100" dirty="0">
                          <a:effectLst/>
                        </a:rPr>
                        <a:t> </a:t>
                      </a:r>
                      <a:endParaRPr lang="ru-RU" sz="1100" dirty="0">
                        <a:effectLst/>
                      </a:endParaRPr>
                    </a:p>
                    <a:p>
                      <a:pPr>
                        <a:lnSpc>
                          <a:spcPct val="115000"/>
                        </a:lnSpc>
                        <a:spcAft>
                          <a:spcPts val="0"/>
                        </a:spcAft>
                      </a:pPr>
                      <a:r>
                        <a:rPr lang="kk-KZ" sz="1100" dirty="0">
                          <a:effectLst/>
                        </a:rPr>
                        <a:t> </a:t>
                      </a:r>
                      <a:endParaRPr lang="ru-RU" sz="1100" dirty="0">
                        <a:effectLst/>
                        <a:latin typeface="Calibri"/>
                        <a:ea typeface="Calibri"/>
                        <a:cs typeface="Times New Roman"/>
                      </a:endParaRPr>
                    </a:p>
                  </a:txBody>
                  <a:tcPr marL="68580" marR="68580" marT="0" marB="0">
                    <a:solidFill>
                      <a:schemeClr val="accent1"/>
                    </a:solidFill>
                  </a:tcPr>
                </a:tc>
                <a:tc>
                  <a:txBody>
                    <a:bodyPr/>
                    <a:lstStyle/>
                    <a:p>
                      <a:pPr>
                        <a:lnSpc>
                          <a:spcPct val="115000"/>
                        </a:lnSpc>
                        <a:spcAft>
                          <a:spcPts val="0"/>
                        </a:spcAft>
                      </a:pPr>
                      <a:r>
                        <a:rPr lang="ru-RU" sz="1100" dirty="0">
                          <a:effectLst/>
                        </a:rPr>
                        <a:t> </a:t>
                      </a:r>
                      <a:endParaRPr lang="ru-RU" sz="1100" dirty="0">
                        <a:effectLst/>
                        <a:latin typeface="Calibri"/>
                        <a:ea typeface="Calibri"/>
                        <a:cs typeface="Times New Roman"/>
                      </a:endParaRPr>
                    </a:p>
                  </a:txBody>
                  <a:tcPr marL="68580" marR="68580" marT="0" marB="0">
                    <a:solidFill>
                      <a:schemeClr val="accent1"/>
                    </a:solidFill>
                  </a:tcPr>
                </a:tc>
                <a:tc>
                  <a:txBody>
                    <a:bodyPr/>
                    <a:lstStyle/>
                    <a:p>
                      <a:pPr>
                        <a:lnSpc>
                          <a:spcPct val="115000"/>
                        </a:lnSpc>
                        <a:spcAft>
                          <a:spcPts val="0"/>
                        </a:spcAft>
                      </a:pPr>
                      <a:r>
                        <a:rPr lang="ru-RU" sz="1100" dirty="0">
                          <a:effectLst/>
                        </a:rPr>
                        <a:t> </a:t>
                      </a:r>
                      <a:endParaRPr lang="ru-RU" sz="1100" dirty="0">
                        <a:effectLst/>
                        <a:latin typeface="Calibri"/>
                        <a:ea typeface="Calibri"/>
                        <a:cs typeface="Times New Roman"/>
                      </a:endParaRPr>
                    </a:p>
                  </a:txBody>
                  <a:tcPr marL="68580" marR="68580" marT="0" marB="0">
                    <a:solidFill>
                      <a:schemeClr val="accent1"/>
                    </a:solidFill>
                  </a:tcPr>
                </a:tc>
                <a:tc>
                  <a:txBody>
                    <a:bodyPr/>
                    <a:lstStyle/>
                    <a:p>
                      <a:pPr>
                        <a:lnSpc>
                          <a:spcPct val="115000"/>
                        </a:lnSpc>
                        <a:spcAft>
                          <a:spcPts val="0"/>
                        </a:spcAft>
                      </a:pPr>
                      <a:endParaRPr lang="ru-RU" sz="1100" dirty="0">
                        <a:effectLst/>
                        <a:latin typeface="Calibri"/>
                        <a:ea typeface="Calibri"/>
                        <a:cs typeface="Times New Roman"/>
                      </a:endParaRPr>
                    </a:p>
                  </a:txBody>
                  <a:tcPr marL="68580" marR="68580" marT="0" marB="0">
                    <a:solidFill>
                      <a:schemeClr val="accent1"/>
                    </a:solidFill>
                  </a:tcPr>
                </a:tc>
                <a:extLst>
                  <a:ext uri="{0D108BD9-81ED-4DB2-BD59-A6C34878D82A}">
                    <a16:rowId xmlns:a16="http://schemas.microsoft.com/office/drawing/2014/main" xmlns="" val="10001"/>
                  </a:ext>
                </a:extLst>
              </a:tr>
            </a:tbl>
          </a:graphicData>
        </a:graphic>
      </p:graphicFrame>
      <p:pic>
        <p:nvPicPr>
          <p:cNvPr id="6" name="Звук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0853131"/>
      </p:ext>
    </p:extLst>
  </p:cSld>
  <p:clrMapOvr>
    <a:masterClrMapping/>
  </p:clrMapOvr>
  <mc:AlternateContent xmlns:mc="http://schemas.openxmlformats.org/markup-compatibility/2006" xmlns:p14="http://schemas.microsoft.com/office/powerpoint/2010/main">
    <mc:Choice Requires="p14">
      <p:transition spd="slow" p14:dur="2000" advTm="42305"/>
    </mc:Choice>
    <mc:Fallback xmlns="">
      <p:transition spd="slow" advTm="42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1002440"/>
          </a:xfrm>
        </p:spPr>
        <p:txBody>
          <a:bodyPr>
            <a:normAutofit/>
          </a:bodyPr>
          <a:lstStyle/>
          <a:p>
            <a:r>
              <a:rPr lang="kk-KZ" sz="3500" b="1" dirty="0" smtClean="0">
                <a:solidFill>
                  <a:schemeClr val="bg1"/>
                </a:solidFill>
                <a:latin typeface="Times New Roman" panose="02020603050405020304" pitchFamily="18" charset="0"/>
                <a:cs typeface="Times New Roman" panose="02020603050405020304" pitchFamily="18" charset="0"/>
              </a:rPr>
              <a:t>ӨЗІҢДІ ТЕКСЕР</a:t>
            </a:r>
            <a:endParaRPr lang="ru-RU" sz="35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715656998"/>
              </p:ext>
            </p:extLst>
          </p:nvPr>
        </p:nvGraphicFramePr>
        <p:xfrm>
          <a:off x="251520" y="1988840"/>
          <a:ext cx="8676579" cy="5249696"/>
        </p:xfrm>
        <a:graphic>
          <a:graphicData uri="http://schemas.openxmlformats.org/drawingml/2006/table">
            <a:tbl>
              <a:tblPr firstRow="1" firstCol="1" bandRow="1">
                <a:tableStyleId>{5C22544A-7EE6-4342-B048-85BDC9FD1C3A}</a:tableStyleId>
              </a:tblPr>
              <a:tblGrid>
                <a:gridCol w="2169145">
                  <a:extLst>
                    <a:ext uri="{9D8B030D-6E8A-4147-A177-3AD203B41FA5}">
                      <a16:colId xmlns:a16="http://schemas.microsoft.com/office/drawing/2014/main" xmlns="" val="20000"/>
                    </a:ext>
                  </a:extLst>
                </a:gridCol>
                <a:gridCol w="2093035">
                  <a:extLst>
                    <a:ext uri="{9D8B030D-6E8A-4147-A177-3AD203B41FA5}">
                      <a16:colId xmlns:a16="http://schemas.microsoft.com/office/drawing/2014/main" xmlns="" val="20001"/>
                    </a:ext>
                  </a:extLst>
                </a:gridCol>
                <a:gridCol w="2245255">
                  <a:extLst>
                    <a:ext uri="{9D8B030D-6E8A-4147-A177-3AD203B41FA5}">
                      <a16:colId xmlns:a16="http://schemas.microsoft.com/office/drawing/2014/main" xmlns="" val="20002"/>
                    </a:ext>
                  </a:extLst>
                </a:gridCol>
                <a:gridCol w="2169144">
                  <a:extLst>
                    <a:ext uri="{9D8B030D-6E8A-4147-A177-3AD203B41FA5}">
                      <a16:colId xmlns:a16="http://schemas.microsoft.com/office/drawing/2014/main" xmlns="" val="20003"/>
                    </a:ext>
                  </a:extLst>
                </a:gridCol>
              </a:tblGrid>
              <a:tr h="885722">
                <a:tc>
                  <a:txBody>
                    <a:bodyPr/>
                    <a:lstStyle/>
                    <a:p>
                      <a:pPr>
                        <a:lnSpc>
                          <a:spcPct val="115000"/>
                        </a:lnSpc>
                        <a:spcAft>
                          <a:spcPts val="0"/>
                        </a:spcAft>
                      </a:pPr>
                      <a:r>
                        <a:rPr lang="ru-RU" sz="2000" dirty="0">
                          <a:solidFill>
                            <a:schemeClr val="tx2"/>
                          </a:solidFill>
                          <a:effectLst/>
                          <a:latin typeface="Times New Roman" panose="02020603050405020304" pitchFamily="18" charset="0"/>
                          <a:cs typeface="Times New Roman" panose="02020603050405020304" pitchFamily="18" charset="0"/>
                        </a:rPr>
                        <a:t>Нег</a:t>
                      </a:r>
                      <a:r>
                        <a:rPr lang="kk-KZ" sz="2000" dirty="0">
                          <a:solidFill>
                            <a:schemeClr val="tx2"/>
                          </a:solidFill>
                          <a:effectLst/>
                          <a:latin typeface="Times New Roman" panose="02020603050405020304" pitchFamily="18" charset="0"/>
                          <a:cs typeface="Times New Roman" panose="02020603050405020304" pitchFamily="18" charset="0"/>
                        </a:rPr>
                        <a:t>і</a:t>
                      </a:r>
                      <a:r>
                        <a:rPr lang="ru-RU" sz="2000" dirty="0" err="1">
                          <a:solidFill>
                            <a:schemeClr val="tx2"/>
                          </a:solidFill>
                          <a:effectLst/>
                          <a:latin typeface="Times New Roman" panose="02020603050405020304" pitchFamily="18" charset="0"/>
                          <a:cs typeface="Times New Roman" panose="02020603050405020304" pitchFamily="18" charset="0"/>
                        </a:rPr>
                        <a:t>зг</a:t>
                      </a:r>
                      <a:r>
                        <a:rPr lang="kk-KZ" sz="2000" dirty="0">
                          <a:solidFill>
                            <a:schemeClr val="tx2"/>
                          </a:solidFill>
                          <a:effectLst/>
                          <a:latin typeface="Times New Roman" panose="02020603050405020304" pitchFamily="18" charset="0"/>
                          <a:cs typeface="Times New Roman" panose="02020603050405020304" pitchFamily="18" charset="0"/>
                        </a:rPr>
                        <a:t>і</a:t>
                      </a:r>
                      <a:r>
                        <a:rPr lang="ru-RU" sz="2000" dirty="0">
                          <a:solidFill>
                            <a:schemeClr val="tx2"/>
                          </a:solidFill>
                          <a:effectLst/>
                          <a:latin typeface="Times New Roman" panose="02020603050405020304" pitchFamily="18" charset="0"/>
                          <a:cs typeface="Times New Roman" panose="02020603050405020304" pitchFamily="18" charset="0"/>
                        </a:rPr>
                        <a:t> а</a:t>
                      </a:r>
                      <a:r>
                        <a:rPr lang="kk-KZ" sz="2000" dirty="0">
                          <a:solidFill>
                            <a:schemeClr val="tx2"/>
                          </a:solidFill>
                          <a:effectLst/>
                          <a:latin typeface="Times New Roman" panose="02020603050405020304" pitchFamily="18" charset="0"/>
                          <a:cs typeface="Times New Roman" panose="02020603050405020304" pitchFamily="18" charset="0"/>
                        </a:rPr>
                        <a:t>қ</a:t>
                      </a:r>
                      <a:r>
                        <a:rPr lang="ru-RU" sz="2000" dirty="0" err="1">
                          <a:solidFill>
                            <a:schemeClr val="tx2"/>
                          </a:solidFill>
                          <a:effectLst/>
                          <a:latin typeface="Times New Roman" panose="02020603050405020304" pitchFamily="18" charset="0"/>
                          <a:cs typeface="Times New Roman" panose="02020603050405020304" pitchFamily="18" charset="0"/>
                        </a:rPr>
                        <a:t>парат</a:t>
                      </a:r>
                      <a:endParaRPr lang="ru-RU" sz="2000" dirty="0">
                        <a:solidFill>
                          <a:schemeClr val="tx2"/>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1"/>
                    </a:solidFill>
                  </a:tcPr>
                </a:tc>
                <a:tc>
                  <a:txBody>
                    <a:bodyPr/>
                    <a:lstStyle/>
                    <a:p>
                      <a:pPr>
                        <a:lnSpc>
                          <a:spcPct val="115000"/>
                        </a:lnSpc>
                        <a:spcAft>
                          <a:spcPts val="0"/>
                        </a:spcAft>
                      </a:pPr>
                      <a:r>
                        <a:rPr lang="kk-KZ" sz="2000">
                          <a:solidFill>
                            <a:schemeClr val="tx2"/>
                          </a:solidFill>
                          <a:effectLst/>
                          <a:latin typeface="Times New Roman" panose="02020603050405020304" pitchFamily="18" charset="0"/>
                          <a:cs typeface="Times New Roman" panose="02020603050405020304" pitchFamily="18" charset="0"/>
                        </a:rPr>
                        <a:t>Қосымша ақпарат</a:t>
                      </a:r>
                      <a:endParaRPr lang="ru-RU" sz="2000">
                        <a:solidFill>
                          <a:schemeClr val="tx2"/>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1"/>
                    </a:solidFill>
                  </a:tcPr>
                </a:tc>
                <a:tc>
                  <a:txBody>
                    <a:bodyPr/>
                    <a:lstStyle/>
                    <a:p>
                      <a:pPr>
                        <a:lnSpc>
                          <a:spcPct val="115000"/>
                        </a:lnSpc>
                        <a:spcAft>
                          <a:spcPts val="0"/>
                        </a:spcAft>
                      </a:pPr>
                      <a:r>
                        <a:rPr lang="kk-KZ" sz="2000">
                          <a:solidFill>
                            <a:schemeClr val="tx2"/>
                          </a:solidFill>
                          <a:effectLst/>
                          <a:latin typeface="Times New Roman" panose="02020603050405020304" pitchFamily="18" charset="0"/>
                          <a:cs typeface="Times New Roman" panose="02020603050405020304" pitchFamily="18" charset="0"/>
                        </a:rPr>
                        <a:t>Көтерілген мәселе</a:t>
                      </a:r>
                      <a:endParaRPr lang="ru-RU" sz="2000">
                        <a:solidFill>
                          <a:schemeClr val="tx2"/>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1"/>
                    </a:solidFill>
                  </a:tcPr>
                </a:tc>
                <a:tc>
                  <a:txBody>
                    <a:bodyPr/>
                    <a:lstStyle/>
                    <a:p>
                      <a:pPr>
                        <a:lnSpc>
                          <a:spcPct val="115000"/>
                        </a:lnSpc>
                        <a:spcAft>
                          <a:spcPts val="0"/>
                        </a:spcAft>
                      </a:pPr>
                      <a:r>
                        <a:rPr lang="kk-KZ" sz="2000" smtClean="0">
                          <a:solidFill>
                            <a:schemeClr val="tx2"/>
                          </a:solidFill>
                          <a:effectLst/>
                          <a:latin typeface="Times New Roman" panose="02020603050405020304" pitchFamily="18" charset="0"/>
                          <a:ea typeface="Calibri"/>
                          <a:cs typeface="Times New Roman" panose="02020603050405020304" pitchFamily="18" charset="0"/>
                        </a:rPr>
                        <a:t>Нақтылау сұрақтары</a:t>
                      </a:r>
                      <a:endParaRPr lang="ru-RU" sz="2000">
                        <a:solidFill>
                          <a:schemeClr val="tx2"/>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xmlns="" val="10000"/>
                  </a:ext>
                </a:extLst>
              </a:tr>
              <a:tr h="3938814">
                <a:tc>
                  <a:txBody>
                    <a:bodyPr/>
                    <a:lstStyle/>
                    <a:p>
                      <a:pPr>
                        <a:lnSpc>
                          <a:spcPct val="115000"/>
                        </a:lnSpc>
                        <a:spcAft>
                          <a:spcPts val="0"/>
                        </a:spcAft>
                      </a:pPr>
                      <a:r>
                        <a:rPr lang="kk-KZ" sz="1100" dirty="0">
                          <a:effectLst/>
                        </a:rPr>
                        <a:t> </a:t>
                      </a:r>
                      <a:endParaRPr lang="ru-RU" sz="1100" dirty="0">
                        <a:effectLst/>
                      </a:endParaRPr>
                    </a:p>
                    <a:p>
                      <a:pPr>
                        <a:lnSpc>
                          <a:spcPct val="115000"/>
                        </a:lnSpc>
                        <a:spcAft>
                          <a:spcPts val="0"/>
                        </a:spcAft>
                      </a:pPr>
                      <a:r>
                        <a:rPr lang="kk-KZ" sz="1800" b="1" dirty="0" smtClean="0">
                          <a:solidFill>
                            <a:schemeClr val="bg1"/>
                          </a:solidFill>
                          <a:effectLst/>
                          <a:latin typeface="Times New Roman" panose="02020603050405020304" pitchFamily="18" charset="0"/>
                          <a:cs typeface="Times New Roman" panose="02020603050405020304" pitchFamily="18" charset="0"/>
                        </a:rPr>
                        <a:t>Сарыарқа жерінде жаңа</a:t>
                      </a:r>
                      <a:r>
                        <a:rPr lang="kk-KZ" sz="1800" b="1" baseline="0" dirty="0" smtClean="0">
                          <a:solidFill>
                            <a:schemeClr val="bg1"/>
                          </a:solidFill>
                          <a:effectLst/>
                          <a:latin typeface="Times New Roman" panose="02020603050405020304" pitchFamily="18" charset="0"/>
                          <a:cs typeface="Times New Roman" panose="02020603050405020304" pitchFamily="18" charset="0"/>
                        </a:rPr>
                        <a:t> Елордамыз дүниеге келді. </a:t>
                      </a:r>
                    </a:p>
                    <a:p>
                      <a:pPr>
                        <a:lnSpc>
                          <a:spcPct val="115000"/>
                        </a:lnSpc>
                        <a:spcAft>
                          <a:spcPts val="0"/>
                        </a:spcAft>
                      </a:pPr>
                      <a:r>
                        <a:rPr lang="ru-RU" sz="1800" b="1" dirty="0" smtClean="0">
                          <a:solidFill>
                            <a:schemeClr val="bg1"/>
                          </a:solidFill>
                          <a:latin typeface="Times New Roman" panose="02020603050405020304" pitchFamily="18" charset="0"/>
                          <a:cs typeface="Times New Roman" panose="02020603050405020304" pitchFamily="18" charset="0"/>
                        </a:rPr>
                        <a:t>Астана </a:t>
                      </a:r>
                      <a:r>
                        <a:rPr lang="ru-RU" sz="1800" b="1" dirty="0" err="1" smtClean="0">
                          <a:solidFill>
                            <a:schemeClr val="bg1"/>
                          </a:solidFill>
                          <a:latin typeface="Times New Roman" panose="02020603050405020304" pitchFamily="18" charset="0"/>
                          <a:cs typeface="Times New Roman" panose="02020603050405020304" pitchFamily="18" charset="0"/>
                        </a:rPr>
                        <a:t>барша</a:t>
                      </a:r>
                      <a:r>
                        <a:rPr lang="ru-RU" sz="1800" b="1" dirty="0" smtClean="0">
                          <a:solidFill>
                            <a:schemeClr val="bg1"/>
                          </a:solidFill>
                          <a:latin typeface="Times New Roman" panose="02020603050405020304" pitchFamily="18" charset="0"/>
                          <a:cs typeface="Times New Roman" panose="02020603050405020304" pitchFamily="18" charset="0"/>
                        </a:rPr>
                        <a:t> </a:t>
                      </a:r>
                      <a:r>
                        <a:rPr lang="ru-RU" sz="1800" b="1" dirty="0" err="1" smtClean="0">
                          <a:solidFill>
                            <a:schemeClr val="bg1"/>
                          </a:solidFill>
                          <a:latin typeface="Times New Roman" panose="02020603050405020304" pitchFamily="18" charset="0"/>
                          <a:cs typeface="Times New Roman" panose="02020603050405020304" pitchFamily="18" charset="0"/>
                        </a:rPr>
                        <a:t>Қазақстандықтар</a:t>
                      </a:r>
                      <a:endParaRPr lang="ru-RU" sz="1800" b="1" dirty="0" smtClean="0">
                        <a:solidFill>
                          <a:schemeClr val="bg1"/>
                        </a:solidFill>
                        <a:latin typeface="Times New Roman" panose="02020603050405020304" pitchFamily="18" charset="0"/>
                        <a:cs typeface="Times New Roman" panose="02020603050405020304" pitchFamily="18" charset="0"/>
                      </a:endParaRPr>
                    </a:p>
                    <a:p>
                      <a:pPr>
                        <a:lnSpc>
                          <a:spcPct val="115000"/>
                        </a:lnSpc>
                        <a:spcAft>
                          <a:spcPts val="0"/>
                        </a:spcAft>
                      </a:pPr>
                      <a:r>
                        <a:rPr lang="ru-RU" sz="1800" b="1" dirty="0" err="1" smtClean="0">
                          <a:solidFill>
                            <a:schemeClr val="bg1"/>
                          </a:solidFill>
                          <a:latin typeface="Times New Roman" panose="02020603050405020304" pitchFamily="18" charset="0"/>
                          <a:cs typeface="Times New Roman" panose="02020603050405020304" pitchFamily="18" charset="0"/>
                        </a:rPr>
                        <a:t>ды</a:t>
                      </a:r>
                      <a:r>
                        <a:rPr lang="ru-RU" sz="1800" b="1" dirty="0" smtClean="0">
                          <a:solidFill>
                            <a:schemeClr val="bg1"/>
                          </a:solidFill>
                          <a:latin typeface="Times New Roman" panose="02020603050405020304" pitchFamily="18" charset="0"/>
                          <a:cs typeface="Times New Roman" panose="02020603050405020304" pitchFamily="18" charset="0"/>
                        </a:rPr>
                        <a:t> </a:t>
                      </a:r>
                      <a:r>
                        <a:rPr lang="ru-RU" sz="1800" b="1" dirty="0" err="1" smtClean="0">
                          <a:solidFill>
                            <a:schemeClr val="bg1"/>
                          </a:solidFill>
                          <a:latin typeface="Times New Roman" panose="02020603050405020304" pitchFamily="18" charset="0"/>
                          <a:cs typeface="Times New Roman" panose="02020603050405020304" pitchFamily="18" charset="0"/>
                        </a:rPr>
                        <a:t>біріктіретін</a:t>
                      </a:r>
                      <a:r>
                        <a:rPr lang="ru-RU" sz="1800" b="1" dirty="0" smtClean="0">
                          <a:solidFill>
                            <a:schemeClr val="bg1"/>
                          </a:solidFill>
                          <a:latin typeface="Times New Roman" panose="02020603050405020304" pitchFamily="18" charset="0"/>
                          <a:cs typeface="Times New Roman" panose="02020603050405020304" pitchFamily="18" charset="0"/>
                        </a:rPr>
                        <a:t> </a:t>
                      </a:r>
                      <a:r>
                        <a:rPr lang="ru-RU" sz="1800" b="1" dirty="0" err="1" smtClean="0">
                          <a:solidFill>
                            <a:schemeClr val="bg1"/>
                          </a:solidFill>
                          <a:latin typeface="Times New Roman" panose="02020603050405020304" pitchFamily="18" charset="0"/>
                          <a:cs typeface="Times New Roman" panose="02020603050405020304" pitchFamily="18" charset="0"/>
                        </a:rPr>
                        <a:t>және</a:t>
                      </a:r>
                      <a:r>
                        <a:rPr lang="ru-RU" sz="1800" b="1" dirty="0" smtClean="0">
                          <a:solidFill>
                            <a:schemeClr val="bg1"/>
                          </a:solidFill>
                          <a:latin typeface="Times New Roman" panose="02020603050405020304" pitchFamily="18" charset="0"/>
                          <a:cs typeface="Times New Roman" panose="02020603050405020304" pitchFamily="18" charset="0"/>
                        </a:rPr>
                        <a:t> </a:t>
                      </a:r>
                      <a:r>
                        <a:rPr lang="ru-RU" sz="1800" b="1" dirty="0" err="1" smtClean="0">
                          <a:solidFill>
                            <a:schemeClr val="bg1"/>
                          </a:solidFill>
                          <a:latin typeface="Times New Roman" panose="02020603050405020304" pitchFamily="18" charset="0"/>
                          <a:cs typeface="Times New Roman" panose="02020603050405020304" pitchFamily="18" charset="0"/>
                        </a:rPr>
                        <a:t>алға</a:t>
                      </a:r>
                      <a:r>
                        <a:rPr lang="ru-RU" sz="1800" b="1" dirty="0" smtClean="0">
                          <a:solidFill>
                            <a:schemeClr val="bg1"/>
                          </a:solidFill>
                          <a:latin typeface="Times New Roman" panose="02020603050405020304" pitchFamily="18" charset="0"/>
                          <a:cs typeface="Times New Roman" panose="02020603050405020304" pitchFamily="18" charset="0"/>
                        </a:rPr>
                        <a:t> </a:t>
                      </a:r>
                      <a:r>
                        <a:rPr lang="ru-RU" sz="1800" b="1" dirty="0" err="1" smtClean="0">
                          <a:solidFill>
                            <a:schemeClr val="bg1"/>
                          </a:solidFill>
                          <a:latin typeface="Times New Roman" panose="02020603050405020304" pitchFamily="18" charset="0"/>
                          <a:cs typeface="Times New Roman" panose="02020603050405020304" pitchFamily="18" charset="0"/>
                        </a:rPr>
                        <a:t>қарай</a:t>
                      </a:r>
                      <a:r>
                        <a:rPr lang="ru-RU" sz="1800" b="1" dirty="0" smtClean="0">
                          <a:solidFill>
                            <a:schemeClr val="bg1"/>
                          </a:solidFill>
                          <a:latin typeface="Times New Roman" panose="02020603050405020304" pitchFamily="18" charset="0"/>
                          <a:cs typeface="Times New Roman" panose="02020603050405020304" pitchFamily="18" charset="0"/>
                        </a:rPr>
                        <a:t> </a:t>
                      </a:r>
                      <a:r>
                        <a:rPr lang="ru-RU" sz="1800" b="1" dirty="0" err="1" smtClean="0">
                          <a:solidFill>
                            <a:schemeClr val="bg1"/>
                          </a:solidFill>
                          <a:latin typeface="Times New Roman" panose="02020603050405020304" pitchFamily="18" charset="0"/>
                          <a:cs typeface="Times New Roman" panose="02020603050405020304" pitchFamily="18" charset="0"/>
                        </a:rPr>
                        <a:t>қадам</a:t>
                      </a:r>
                      <a:r>
                        <a:rPr lang="ru-RU" sz="1800" b="1" dirty="0" smtClean="0">
                          <a:solidFill>
                            <a:schemeClr val="bg1"/>
                          </a:solidFill>
                          <a:latin typeface="Times New Roman" panose="02020603050405020304" pitchFamily="18" charset="0"/>
                          <a:cs typeface="Times New Roman" panose="02020603050405020304" pitchFamily="18" charset="0"/>
                        </a:rPr>
                        <a:t> </a:t>
                      </a:r>
                      <a:r>
                        <a:rPr lang="ru-RU" sz="1800" b="1" dirty="0" err="1" smtClean="0">
                          <a:solidFill>
                            <a:schemeClr val="bg1"/>
                          </a:solidFill>
                          <a:latin typeface="Times New Roman" panose="02020603050405020304" pitchFamily="18" charset="0"/>
                          <a:cs typeface="Times New Roman" panose="02020603050405020304" pitchFamily="18" charset="0"/>
                        </a:rPr>
                        <a:t>басқан</a:t>
                      </a:r>
                      <a:r>
                        <a:rPr lang="ru-RU" sz="1800" b="1" dirty="0" smtClean="0">
                          <a:solidFill>
                            <a:schemeClr val="bg1"/>
                          </a:solidFill>
                          <a:latin typeface="Times New Roman" panose="02020603050405020304" pitchFamily="18" charset="0"/>
                          <a:cs typeface="Times New Roman" panose="02020603050405020304" pitchFamily="18" charset="0"/>
                        </a:rPr>
                        <a:t> </a:t>
                      </a:r>
                      <a:r>
                        <a:rPr lang="ru-RU" sz="1800" b="1" dirty="0" err="1" smtClean="0">
                          <a:solidFill>
                            <a:schemeClr val="bg1"/>
                          </a:solidFill>
                          <a:latin typeface="Times New Roman" panose="02020603050405020304" pitchFamily="18" charset="0"/>
                          <a:cs typeface="Times New Roman" panose="02020603050405020304" pitchFamily="18" charset="0"/>
                        </a:rPr>
                        <a:t>жарқын</a:t>
                      </a:r>
                      <a:r>
                        <a:rPr lang="ru-RU" sz="1800" b="1" dirty="0" smtClean="0">
                          <a:solidFill>
                            <a:schemeClr val="bg1"/>
                          </a:solidFill>
                          <a:latin typeface="Times New Roman" panose="02020603050405020304" pitchFamily="18" charset="0"/>
                          <a:cs typeface="Times New Roman" panose="02020603050405020304" pitchFamily="18" charset="0"/>
                        </a:rPr>
                        <a:t>, </a:t>
                      </a:r>
                      <a:r>
                        <a:rPr lang="ru-RU" sz="1800" b="1" dirty="0" err="1" smtClean="0">
                          <a:solidFill>
                            <a:schemeClr val="bg1"/>
                          </a:solidFill>
                          <a:latin typeface="Times New Roman" panose="02020603050405020304" pitchFamily="18" charset="0"/>
                          <a:cs typeface="Times New Roman" panose="02020603050405020304" pitchFamily="18" charset="0"/>
                        </a:rPr>
                        <a:t>қуатты</a:t>
                      </a:r>
                      <a:r>
                        <a:rPr lang="ru-RU" sz="1800" b="1" dirty="0" smtClean="0">
                          <a:solidFill>
                            <a:schemeClr val="bg1"/>
                          </a:solidFill>
                          <a:latin typeface="Times New Roman" panose="02020603050405020304" pitchFamily="18" charset="0"/>
                          <a:cs typeface="Times New Roman" panose="02020603050405020304" pitchFamily="18" charset="0"/>
                        </a:rPr>
                        <a:t>, </a:t>
                      </a:r>
                      <a:r>
                        <a:rPr lang="ru-RU" sz="1800" b="1" dirty="0" err="1" smtClean="0">
                          <a:solidFill>
                            <a:schemeClr val="bg1"/>
                          </a:solidFill>
                          <a:latin typeface="Times New Roman" panose="02020603050405020304" pitchFamily="18" charset="0"/>
                          <a:cs typeface="Times New Roman" panose="02020603050405020304" pitchFamily="18" charset="0"/>
                        </a:rPr>
                        <a:t>гүлденген</a:t>
                      </a:r>
                      <a:r>
                        <a:rPr lang="ru-RU" sz="1800" b="1" dirty="0" smtClean="0">
                          <a:solidFill>
                            <a:schemeClr val="bg1"/>
                          </a:solidFill>
                          <a:latin typeface="Times New Roman" panose="02020603050405020304" pitchFamily="18" charset="0"/>
                          <a:cs typeface="Times New Roman" panose="02020603050405020304" pitchFamily="18" charset="0"/>
                        </a:rPr>
                        <a:t> </a:t>
                      </a:r>
                      <a:r>
                        <a:rPr lang="ru-RU" sz="1800" b="1" dirty="0" err="1" smtClean="0">
                          <a:solidFill>
                            <a:schemeClr val="bg1"/>
                          </a:solidFill>
                          <a:latin typeface="Times New Roman" panose="02020603050405020304" pitchFamily="18" charset="0"/>
                          <a:cs typeface="Times New Roman" panose="02020603050405020304" pitchFamily="18" charset="0"/>
                        </a:rPr>
                        <a:t>қалаға</a:t>
                      </a:r>
                      <a:r>
                        <a:rPr lang="ru-RU" sz="1800" b="1" dirty="0" smtClean="0">
                          <a:solidFill>
                            <a:schemeClr val="bg1"/>
                          </a:solidFill>
                          <a:latin typeface="Times New Roman" panose="02020603050405020304" pitchFamily="18" charset="0"/>
                          <a:cs typeface="Times New Roman" panose="02020603050405020304" pitchFamily="18" charset="0"/>
                        </a:rPr>
                        <a:t> </a:t>
                      </a:r>
                      <a:r>
                        <a:rPr lang="ru-RU" sz="1800" b="1" dirty="0" err="1" smtClean="0">
                          <a:solidFill>
                            <a:schemeClr val="bg1"/>
                          </a:solidFill>
                          <a:latin typeface="Times New Roman" panose="02020603050405020304" pitchFamily="18" charset="0"/>
                          <a:cs typeface="Times New Roman" panose="02020603050405020304" pitchFamily="18" charset="0"/>
                        </a:rPr>
                        <a:t>айналды</a:t>
                      </a:r>
                      <a:r>
                        <a:rPr lang="ru-RU" sz="1800" b="1" dirty="0" smtClean="0">
                          <a:solidFill>
                            <a:schemeClr val="bg1"/>
                          </a:solidFill>
                          <a:latin typeface="Times New Roman" panose="02020603050405020304" pitchFamily="18" charset="0"/>
                          <a:cs typeface="Times New Roman" panose="02020603050405020304" pitchFamily="18" charset="0"/>
                        </a:rPr>
                        <a:t>. </a:t>
                      </a:r>
                      <a:endParaRPr lang="kk-KZ" sz="1800" b="1" baseline="0" dirty="0" smtClean="0">
                        <a:solidFill>
                          <a:schemeClr val="bg1"/>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800" b="1" dirty="0">
                          <a:solidFill>
                            <a:schemeClr val="tx2"/>
                          </a:solidFill>
                          <a:effectLst/>
                          <a:latin typeface="Times New Roman" panose="02020603050405020304" pitchFamily="18" charset="0"/>
                          <a:cs typeface="Times New Roman" panose="02020603050405020304" pitchFamily="18" charset="0"/>
                        </a:rPr>
                        <a:t> </a:t>
                      </a:r>
                      <a:endParaRPr lang="ru-RU" sz="1800" b="1" dirty="0">
                        <a:solidFill>
                          <a:schemeClr val="tx2"/>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1"/>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100" dirty="0" smtClean="0">
                          <a:effectLst/>
                        </a:rPr>
                        <a:t> </a:t>
                      </a:r>
                    </a:p>
                    <a:p>
                      <a:pPr marL="0" marR="0" indent="0" algn="l" defTabSz="914400" rtl="0" eaLnBrk="1" fontAlgn="auto" latinLnBrk="0" hangingPunct="1">
                        <a:lnSpc>
                          <a:spcPct val="115000"/>
                        </a:lnSpc>
                        <a:spcBef>
                          <a:spcPts val="0"/>
                        </a:spcBef>
                        <a:spcAft>
                          <a:spcPts val="0"/>
                        </a:spcAft>
                        <a:buClrTx/>
                        <a:buSzTx/>
                        <a:buFontTx/>
                        <a:buNone/>
                        <a:tabLst/>
                        <a:defRPr/>
                      </a:pPr>
                      <a:r>
                        <a:rPr lang="kk-KZ" sz="1700" b="1" baseline="0" dirty="0" smtClean="0">
                          <a:solidFill>
                            <a:schemeClr val="bg1"/>
                          </a:solidFill>
                          <a:effectLst/>
                          <a:latin typeface="Times New Roman" panose="02020603050405020304" pitchFamily="18" charset="0"/>
                          <a:cs typeface="Times New Roman" panose="02020603050405020304" pitchFamily="18" charset="0"/>
                        </a:rPr>
                        <a:t>Астанада 100-ден астам ұлт өкілдері өмір сүреді.</a:t>
                      </a:r>
                    </a:p>
                    <a:p>
                      <a:pPr marL="0" marR="0" indent="0" algn="l" defTabSz="914400" rtl="0" eaLnBrk="1" fontAlgn="auto" latinLnBrk="0" hangingPunct="1">
                        <a:lnSpc>
                          <a:spcPct val="115000"/>
                        </a:lnSpc>
                        <a:spcBef>
                          <a:spcPts val="0"/>
                        </a:spcBef>
                        <a:spcAft>
                          <a:spcPts val="0"/>
                        </a:spcAft>
                        <a:buClrTx/>
                        <a:buSzTx/>
                        <a:buFontTx/>
                        <a:buNone/>
                        <a:tabLst/>
                        <a:defRPr/>
                      </a:pPr>
                      <a:r>
                        <a:rPr lang="ru-RU" sz="1700" b="1" dirty="0" smtClean="0">
                          <a:solidFill>
                            <a:schemeClr val="bg1"/>
                          </a:solidFill>
                          <a:latin typeface="Times New Roman" panose="02020603050405020304" pitchFamily="18" charset="0"/>
                          <a:cs typeface="Times New Roman" panose="02020603050405020304" pitchFamily="18" charset="0"/>
                        </a:rPr>
                        <a:t>Астана </a:t>
                      </a:r>
                      <a:r>
                        <a:rPr lang="ru-RU" sz="1700" b="1" dirty="0" err="1" smtClean="0">
                          <a:solidFill>
                            <a:schemeClr val="bg1"/>
                          </a:solidFill>
                          <a:latin typeface="Times New Roman" panose="02020603050405020304" pitchFamily="18" charset="0"/>
                          <a:cs typeface="Times New Roman" panose="02020603050405020304" pitchFamily="18" charset="0"/>
                        </a:rPr>
                        <a:t>тарихы</a:t>
                      </a:r>
                      <a:r>
                        <a:rPr lang="ru-RU" sz="1700" b="1" dirty="0" smtClean="0">
                          <a:solidFill>
                            <a:schemeClr val="bg1"/>
                          </a:solidFill>
                          <a:latin typeface="Times New Roman" panose="02020603050405020304" pitchFamily="18" charset="0"/>
                          <a:cs typeface="Times New Roman" panose="02020603050405020304" pitchFamily="18" charset="0"/>
                        </a:rPr>
                        <a:t> мен </a:t>
                      </a:r>
                      <a:r>
                        <a:rPr lang="ru-RU" sz="1700" b="1" dirty="0" err="1" smtClean="0">
                          <a:solidFill>
                            <a:schemeClr val="bg1"/>
                          </a:solidFill>
                          <a:latin typeface="Times New Roman" panose="02020603050405020304" pitchFamily="18" charset="0"/>
                          <a:cs typeface="Times New Roman" panose="02020603050405020304" pitchFamily="18" charset="0"/>
                        </a:rPr>
                        <a:t>Қазақстандықтар</a:t>
                      </a:r>
                      <a:endParaRPr lang="ru-RU" sz="1700" b="1" dirty="0" smtClean="0">
                        <a:solidFill>
                          <a:schemeClr val="bg1"/>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15000"/>
                        </a:lnSpc>
                        <a:spcBef>
                          <a:spcPts val="0"/>
                        </a:spcBef>
                        <a:spcAft>
                          <a:spcPts val="0"/>
                        </a:spcAft>
                        <a:buClrTx/>
                        <a:buSzTx/>
                        <a:buFontTx/>
                        <a:buNone/>
                        <a:tabLst/>
                        <a:defRPr/>
                      </a:pPr>
                      <a:r>
                        <a:rPr lang="ru-RU" sz="1700" b="1" dirty="0" err="1" smtClean="0">
                          <a:solidFill>
                            <a:schemeClr val="bg1"/>
                          </a:solidFill>
                          <a:latin typeface="Times New Roman" panose="02020603050405020304" pitchFamily="18" charset="0"/>
                          <a:cs typeface="Times New Roman" panose="02020603050405020304" pitchFamily="18" charset="0"/>
                        </a:rPr>
                        <a:t>дың</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тағдыры</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бір-бірінен</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ажырағысыз</a:t>
                      </a:r>
                      <a:r>
                        <a:rPr lang="ru-RU" sz="1700" b="1" dirty="0" smtClean="0">
                          <a:solidFill>
                            <a:schemeClr val="bg1"/>
                          </a:solidFill>
                          <a:latin typeface="Times New Roman" panose="02020603050405020304" pitchFamily="18" charset="0"/>
                          <a:cs typeface="Times New Roman" panose="02020603050405020304" pitchFamily="18" charset="0"/>
                        </a:rPr>
                        <a:t>. </a:t>
                      </a:r>
                      <a:endParaRPr lang="ru-RU" sz="1700" dirty="0" smtClean="0">
                        <a:solidFill>
                          <a:schemeClr val="bg1"/>
                        </a:solidFill>
                        <a:effectLst/>
                      </a:endParaRPr>
                    </a:p>
                    <a:p>
                      <a:pPr marL="0" marR="0" indent="0" algn="l" defTabSz="914400" rtl="0" eaLnBrk="1" fontAlgn="auto" latinLnBrk="0" hangingPunct="1">
                        <a:lnSpc>
                          <a:spcPct val="115000"/>
                        </a:lnSpc>
                        <a:spcBef>
                          <a:spcPts val="0"/>
                        </a:spcBef>
                        <a:spcAft>
                          <a:spcPts val="0"/>
                        </a:spcAft>
                        <a:buClrTx/>
                        <a:buSzTx/>
                        <a:buFontTx/>
                        <a:buNone/>
                        <a:tabLst/>
                        <a:defRPr/>
                      </a:pPr>
                      <a:r>
                        <a:rPr lang="kk-KZ" sz="1700" b="1" baseline="0" dirty="0" smtClean="0">
                          <a:solidFill>
                            <a:schemeClr val="bg1"/>
                          </a:solidFill>
                          <a:effectLst/>
                          <a:latin typeface="Times New Roman" panose="02020603050405020304" pitchFamily="18" charset="0"/>
                          <a:cs typeface="Times New Roman" panose="02020603050405020304" pitchFamily="18" charset="0"/>
                        </a:rPr>
                        <a:t>Ұлттар достығы мен ынтымақтастығы – Қазақстанды құрудың негізі.</a:t>
                      </a:r>
                      <a:endParaRPr lang="ru-RU" sz="1700" b="1" dirty="0" smtClean="0">
                        <a:solidFill>
                          <a:schemeClr val="bg1"/>
                        </a:solidFill>
                        <a:effectLst/>
                        <a:latin typeface="Times New Roman" panose="02020603050405020304" pitchFamily="18" charset="0"/>
                        <a:cs typeface="Times New Roman" panose="02020603050405020304" pitchFamily="18" charset="0"/>
                      </a:endParaRPr>
                    </a:p>
                    <a:p>
                      <a:pPr>
                        <a:lnSpc>
                          <a:spcPct val="115000"/>
                        </a:lnSpc>
                        <a:spcAft>
                          <a:spcPts val="0"/>
                        </a:spcAft>
                      </a:pPr>
                      <a:endParaRPr lang="ru-RU" sz="1700" dirty="0">
                        <a:effectLst/>
                        <a:latin typeface="Calibri"/>
                        <a:ea typeface="Calibri"/>
                        <a:cs typeface="Times New Roman"/>
                      </a:endParaRPr>
                    </a:p>
                  </a:txBody>
                  <a:tcPr marL="68580" marR="68580" marT="0" marB="0">
                    <a:solidFill>
                      <a:schemeClr val="accent1"/>
                    </a:solidFill>
                  </a:tcPr>
                </a:tc>
                <a:tc>
                  <a:txBody>
                    <a:bodyPr/>
                    <a:lstStyle/>
                    <a:p>
                      <a:pPr>
                        <a:lnSpc>
                          <a:spcPct val="115000"/>
                        </a:lnSpc>
                        <a:spcAft>
                          <a:spcPts val="0"/>
                        </a:spcAft>
                      </a:pPr>
                      <a:r>
                        <a:rPr lang="ru-RU" sz="1100" dirty="0">
                          <a:effectLst/>
                        </a:rPr>
                        <a:t> </a:t>
                      </a:r>
                      <a:endParaRPr lang="ru-RU" sz="1100" dirty="0" smtClean="0">
                        <a:effectLst/>
                      </a:endParaRPr>
                    </a:p>
                    <a:p>
                      <a:pPr>
                        <a:lnSpc>
                          <a:spcPct val="115000"/>
                        </a:lnSpc>
                        <a:spcAft>
                          <a:spcPts val="0"/>
                        </a:spcAft>
                      </a:pPr>
                      <a:r>
                        <a:rPr lang="kk-KZ" sz="1800" b="1" dirty="0" smtClean="0">
                          <a:solidFill>
                            <a:schemeClr val="bg1"/>
                          </a:solidFill>
                          <a:effectLst/>
                          <a:latin typeface="Times New Roman" panose="02020603050405020304" pitchFamily="18" charset="0"/>
                          <a:ea typeface="Calibri"/>
                          <a:cs typeface="Times New Roman" panose="02020603050405020304" pitchFamily="18" charset="0"/>
                        </a:rPr>
                        <a:t>Тәуелсіздігімізді алғаннан кейінгі тарихымыздағы Тұңғыш</a:t>
                      </a:r>
                      <a:r>
                        <a:rPr lang="kk-KZ" sz="1800" b="1" baseline="0" dirty="0" smtClean="0">
                          <a:solidFill>
                            <a:schemeClr val="bg1"/>
                          </a:solidFill>
                          <a:effectLst/>
                          <a:latin typeface="Times New Roman" panose="02020603050405020304" pitchFamily="18" charset="0"/>
                          <a:ea typeface="Calibri"/>
                          <a:cs typeface="Times New Roman" panose="02020603050405020304" pitchFamily="18" charset="0"/>
                        </a:rPr>
                        <a:t> Президентіміздің бастауымен жаңа астананың бой көтергенін білу, құрметтеу,  ұлт өкілдерінің ынтымағын, достығын сақтау.</a:t>
                      </a:r>
                      <a:endParaRPr lang="ru-RU" sz="1800" b="1" dirty="0">
                        <a:solidFill>
                          <a:schemeClr val="bg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1"/>
                    </a:solidFill>
                  </a:tcPr>
                </a:tc>
                <a:tc>
                  <a:txBody>
                    <a:bodyPr/>
                    <a:lstStyle/>
                    <a:p>
                      <a:pPr>
                        <a:lnSpc>
                          <a:spcPct val="115000"/>
                        </a:lnSpc>
                        <a:spcAft>
                          <a:spcPts val="0"/>
                        </a:spcAft>
                      </a:pPr>
                      <a:endParaRPr lang="kk-KZ" sz="1100" dirty="0" smtClean="0">
                        <a:effectLst/>
                        <a:latin typeface="Calibri"/>
                        <a:ea typeface="Calibri"/>
                        <a:cs typeface="Times New Roman"/>
                      </a:endParaRPr>
                    </a:p>
                    <a:p>
                      <a:pPr marL="228600" indent="-228600">
                        <a:lnSpc>
                          <a:spcPct val="115000"/>
                        </a:lnSpc>
                        <a:spcAft>
                          <a:spcPts val="0"/>
                        </a:spcAft>
                        <a:buAutoNum type="arabicPeriod"/>
                      </a:pPr>
                      <a:r>
                        <a:rPr lang="kk-KZ" sz="1800" b="1" dirty="0" smtClean="0">
                          <a:solidFill>
                            <a:schemeClr val="bg1"/>
                          </a:solidFill>
                          <a:effectLst/>
                          <a:latin typeface="Times New Roman" panose="02020603050405020304" pitchFamily="18" charset="0"/>
                          <a:ea typeface="Calibri"/>
                          <a:cs typeface="Times New Roman" panose="02020603050405020304" pitchFamily="18" charset="0"/>
                        </a:rPr>
                        <a:t>Елорданың халық өміріндегі алатын орны қандай?</a:t>
                      </a:r>
                    </a:p>
                    <a:p>
                      <a:pPr marL="228600" indent="-228600">
                        <a:lnSpc>
                          <a:spcPct val="115000"/>
                        </a:lnSpc>
                        <a:spcAft>
                          <a:spcPts val="0"/>
                        </a:spcAft>
                        <a:buAutoNum type="arabicPeriod"/>
                      </a:pPr>
                      <a:r>
                        <a:rPr lang="kk-KZ" sz="1800" b="1" dirty="0" smtClean="0">
                          <a:solidFill>
                            <a:schemeClr val="bg1"/>
                          </a:solidFill>
                          <a:effectLst/>
                          <a:latin typeface="Times New Roman" panose="02020603050405020304" pitchFamily="18" charset="0"/>
                          <a:ea typeface="Calibri"/>
                          <a:cs typeface="Times New Roman" panose="02020603050405020304" pitchFamily="18" charset="0"/>
                        </a:rPr>
                        <a:t>Ұлттар достығының</a:t>
                      </a:r>
                      <a:r>
                        <a:rPr lang="kk-KZ" sz="1800" b="1" baseline="0" dirty="0" smtClean="0">
                          <a:solidFill>
                            <a:schemeClr val="bg1"/>
                          </a:solidFill>
                          <a:effectLst/>
                          <a:latin typeface="Times New Roman" panose="02020603050405020304" pitchFamily="18" charset="0"/>
                          <a:ea typeface="Calibri"/>
                          <a:cs typeface="Times New Roman" panose="02020603050405020304" pitchFamily="18" charset="0"/>
                        </a:rPr>
                        <a:t> Елорданы дамытудағы ролі қандай?</a:t>
                      </a:r>
                    </a:p>
                    <a:p>
                      <a:pPr marL="228600" indent="-228600">
                        <a:lnSpc>
                          <a:spcPct val="115000"/>
                        </a:lnSpc>
                        <a:spcAft>
                          <a:spcPts val="0"/>
                        </a:spcAft>
                        <a:buAutoNum type="arabicPeriod"/>
                      </a:pPr>
                      <a:r>
                        <a:rPr lang="kk-KZ" sz="1800" b="1" baseline="0" dirty="0" smtClean="0">
                          <a:solidFill>
                            <a:schemeClr val="bg1"/>
                          </a:solidFill>
                          <a:effectLst/>
                          <a:latin typeface="Times New Roman" panose="02020603050405020304" pitchFamily="18" charset="0"/>
                          <a:ea typeface="Calibri"/>
                          <a:cs typeface="Times New Roman" panose="02020603050405020304" pitchFamily="18" charset="0"/>
                        </a:rPr>
                        <a:t>Мәтіндегі «символ» сөзі нені білдіреді?</a:t>
                      </a:r>
                    </a:p>
                    <a:p>
                      <a:pPr marL="228600" indent="-228600">
                        <a:lnSpc>
                          <a:spcPct val="115000"/>
                        </a:lnSpc>
                        <a:spcAft>
                          <a:spcPts val="0"/>
                        </a:spcAft>
                        <a:buAutoNum type="arabicPeriod"/>
                      </a:pPr>
                      <a:endParaRPr lang="ru-RU" sz="1800" dirty="0">
                        <a:solidFill>
                          <a:schemeClr val="bg1"/>
                        </a:solidFill>
                        <a:effectLst/>
                        <a:latin typeface="Calibri"/>
                        <a:ea typeface="Calibri"/>
                        <a:cs typeface="Times New Roman"/>
                      </a:endParaRPr>
                    </a:p>
                  </a:txBody>
                  <a:tcPr marL="68580" marR="68580" marT="0" marB="0">
                    <a:solidFill>
                      <a:schemeClr val="accent1"/>
                    </a:solidFill>
                  </a:tcPr>
                </a:tc>
                <a:extLst>
                  <a:ext uri="{0D108BD9-81ED-4DB2-BD59-A6C34878D82A}">
                    <a16:rowId xmlns:a16="http://schemas.microsoft.com/office/drawing/2014/main" xmlns="" val="10001"/>
                  </a:ext>
                </a:extLst>
              </a:tr>
            </a:tbl>
          </a:graphicData>
        </a:graphic>
      </p:graphicFrame>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95798481"/>
      </p:ext>
    </p:extLst>
  </p:cSld>
  <p:clrMapOvr>
    <a:masterClrMapping/>
  </p:clrMapOvr>
  <mc:AlternateContent xmlns:mc="http://schemas.openxmlformats.org/markup-compatibility/2006" xmlns:p14="http://schemas.microsoft.com/office/powerpoint/2010/main">
    <mc:Choice Requires="p14">
      <p:transition spd="slow" p14:dur="2000" advTm="65517"/>
    </mc:Choice>
    <mc:Fallback xmlns="">
      <p:transition spd="slow" advTm="65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0799" y="404664"/>
            <a:ext cx="8435280" cy="1080926"/>
          </a:xfrm>
        </p:spPr>
        <p:txBody>
          <a:bodyPr>
            <a:normAutofit fontScale="90000"/>
          </a:bodyPr>
          <a:lstStyle/>
          <a:p>
            <a:pPr algn="l"/>
            <a:r>
              <a:rPr lang="kk-KZ" b="1" dirty="0" smtClean="0">
                <a:solidFill>
                  <a:srgbClr val="FF0000"/>
                </a:solidFill>
                <a:latin typeface="Times New Roman" panose="02020603050405020304" pitchFamily="18" charset="0"/>
                <a:cs typeface="Times New Roman" panose="02020603050405020304" pitchFamily="18" charset="0"/>
              </a:rPr>
              <a:t>1-тапсырма </a:t>
            </a:r>
            <a:r>
              <a:rPr lang="ru-RU" b="1" dirty="0" smtClean="0">
                <a:solidFill>
                  <a:srgbClr val="FF0000"/>
                </a:solidFill>
                <a:latin typeface="Times New Roman" panose="02020603050405020304" pitchFamily="18" charset="0"/>
                <a:cs typeface="Times New Roman" panose="02020603050405020304" pitchFamily="18" charset="0"/>
              </a:rPr>
              <a:t/>
            </a:r>
            <a:br>
              <a:rPr lang="ru-RU" b="1" dirty="0" smtClean="0">
                <a:solidFill>
                  <a:srgbClr val="FF0000"/>
                </a:solidFill>
                <a:latin typeface="Times New Roman" panose="02020603050405020304" pitchFamily="18" charset="0"/>
                <a:cs typeface="Times New Roman" panose="02020603050405020304" pitchFamily="18" charset="0"/>
              </a:rPr>
            </a:br>
            <a:r>
              <a:rPr lang="ru-RU" b="1" dirty="0" smtClean="0">
                <a:solidFill>
                  <a:srgbClr val="FF0000"/>
                </a:solidFill>
                <a:latin typeface="Times New Roman" panose="02020603050405020304" pitchFamily="18" charset="0"/>
                <a:cs typeface="Times New Roman" panose="02020603050405020304" pitchFamily="18" charset="0"/>
              </a:rPr>
              <a:t/>
            </a:r>
            <a:br>
              <a:rPr lang="ru-RU" b="1" dirty="0" smtClean="0">
                <a:solidFill>
                  <a:srgbClr val="FF0000"/>
                </a:solidFill>
                <a:latin typeface="Times New Roman" panose="02020603050405020304" pitchFamily="18" charset="0"/>
                <a:cs typeface="Times New Roman" panose="02020603050405020304" pitchFamily="18" charset="0"/>
              </a:rPr>
            </a:br>
            <a:r>
              <a:rPr lang="ru-RU" b="1" dirty="0" smtClean="0">
                <a:solidFill>
                  <a:srgbClr val="FF0000"/>
                </a:solidFill>
                <a:latin typeface="Times New Roman" panose="02020603050405020304" pitchFamily="18" charset="0"/>
                <a:cs typeface="Times New Roman" panose="02020603050405020304" pitchFamily="18" charset="0"/>
              </a:rPr>
              <a:t/>
            </a:r>
            <a:br>
              <a:rPr lang="ru-RU" b="1" dirty="0" smtClean="0">
                <a:solidFill>
                  <a:srgbClr val="FF0000"/>
                </a:solidFill>
                <a:latin typeface="Times New Roman" panose="02020603050405020304" pitchFamily="18" charset="0"/>
                <a:cs typeface="Times New Roman" panose="02020603050405020304" pitchFamily="18" charset="0"/>
              </a:rPr>
            </a:br>
            <a:r>
              <a:rPr lang="ru-RU" b="1" dirty="0" smtClean="0">
                <a:solidFill>
                  <a:srgbClr val="FF0000"/>
                </a:solidFill>
                <a:latin typeface="Times New Roman" panose="02020603050405020304" pitchFamily="18" charset="0"/>
                <a:cs typeface="Times New Roman" panose="02020603050405020304" pitchFamily="18" charset="0"/>
              </a:rPr>
              <a:t/>
            </a:r>
            <a:br>
              <a:rPr lang="ru-RU" b="1" dirty="0" smtClean="0">
                <a:solidFill>
                  <a:srgbClr val="FF0000"/>
                </a:solidFill>
                <a:latin typeface="Times New Roman" panose="02020603050405020304" pitchFamily="18" charset="0"/>
                <a:cs typeface="Times New Roman" panose="02020603050405020304" pitchFamily="18" charset="0"/>
              </a:rPr>
            </a:br>
            <a:r>
              <a:rPr lang="ru-RU" b="1" dirty="0" smtClean="0">
                <a:solidFill>
                  <a:srgbClr val="FF0000"/>
                </a:solidFill>
                <a:latin typeface="Times New Roman" panose="02020603050405020304" pitchFamily="18" charset="0"/>
                <a:cs typeface="Times New Roman" panose="02020603050405020304" pitchFamily="18" charset="0"/>
              </a:rPr>
              <a:t/>
            </a:r>
            <a:br>
              <a:rPr lang="ru-RU" b="1" dirty="0" smtClean="0">
                <a:solidFill>
                  <a:srgbClr val="FF0000"/>
                </a:solidFill>
                <a:latin typeface="Times New Roman" panose="02020603050405020304" pitchFamily="18" charset="0"/>
                <a:cs typeface="Times New Roman" panose="02020603050405020304" pitchFamily="18" charset="0"/>
              </a:rPr>
            </a:br>
            <a:r>
              <a:rPr lang="ru-RU" b="1" dirty="0" smtClean="0">
                <a:solidFill>
                  <a:srgbClr val="FF0000"/>
                </a:solidFill>
                <a:latin typeface="Times New Roman" panose="02020603050405020304" pitchFamily="18" charset="0"/>
                <a:cs typeface="Times New Roman" panose="02020603050405020304" pitchFamily="18" charset="0"/>
              </a:rPr>
              <a:t/>
            </a:r>
            <a:br>
              <a:rPr lang="ru-RU" b="1" dirty="0" smtClean="0">
                <a:solidFill>
                  <a:srgbClr val="FF0000"/>
                </a:solidFill>
                <a:latin typeface="Times New Roman" panose="02020603050405020304" pitchFamily="18" charset="0"/>
                <a:cs typeface="Times New Roman" panose="02020603050405020304" pitchFamily="18" charset="0"/>
              </a:rPr>
            </a:br>
            <a:r>
              <a:rPr lang="ru-RU" b="1" dirty="0" smtClean="0">
                <a:solidFill>
                  <a:srgbClr val="FF0000"/>
                </a:solidFill>
                <a:latin typeface="Times New Roman" panose="02020603050405020304" pitchFamily="18" charset="0"/>
                <a:cs typeface="Times New Roman" panose="02020603050405020304" pitchFamily="18" charset="0"/>
              </a:rPr>
              <a:t/>
            </a:r>
            <a:br>
              <a:rPr lang="ru-RU" b="1" dirty="0" smtClean="0">
                <a:solidFill>
                  <a:srgbClr val="FF0000"/>
                </a:solidFill>
                <a:latin typeface="Times New Roman" panose="02020603050405020304" pitchFamily="18" charset="0"/>
                <a:cs typeface="Times New Roman" panose="02020603050405020304" pitchFamily="18" charset="0"/>
              </a:rPr>
            </a:br>
            <a:r>
              <a:rPr lang="ru-RU" b="1" dirty="0">
                <a:solidFill>
                  <a:srgbClr val="FF0000"/>
                </a:solidFill>
                <a:latin typeface="Times New Roman" panose="02020603050405020304" pitchFamily="18" charset="0"/>
                <a:cs typeface="Times New Roman" panose="02020603050405020304" pitchFamily="18" charset="0"/>
              </a:rPr>
              <a:t/>
            </a:r>
            <a:br>
              <a:rPr lang="ru-RU" b="1" dirty="0">
                <a:solidFill>
                  <a:srgbClr val="FF0000"/>
                </a:solidFill>
                <a:latin typeface="Times New Roman" panose="02020603050405020304" pitchFamily="18" charset="0"/>
                <a:cs typeface="Times New Roman" panose="02020603050405020304" pitchFamily="18" charset="0"/>
              </a:rPr>
            </a:br>
            <a:r>
              <a:rPr lang="ru-RU" sz="3300" b="1" dirty="0" smtClean="0">
                <a:solidFill>
                  <a:schemeClr val="bg1"/>
                </a:solidFill>
                <a:latin typeface="Times New Roman" panose="02020603050405020304" pitchFamily="18" charset="0"/>
                <a:cs typeface="Times New Roman" panose="02020603050405020304" pitchFamily="18" charset="0"/>
              </a:rPr>
              <a:t>2-тапсырма</a:t>
            </a:r>
            <a:br>
              <a:rPr lang="ru-RU" sz="3300" b="1" dirty="0" smtClean="0">
                <a:solidFill>
                  <a:schemeClr val="bg1"/>
                </a:solidFill>
                <a:latin typeface="Times New Roman" panose="02020603050405020304" pitchFamily="18" charset="0"/>
                <a:cs typeface="Times New Roman" panose="02020603050405020304" pitchFamily="18" charset="0"/>
              </a:rPr>
            </a:br>
            <a:r>
              <a:rPr lang="ru-RU" sz="3300" b="1" dirty="0" smtClean="0">
                <a:solidFill>
                  <a:schemeClr val="bg1"/>
                </a:solidFill>
                <a:latin typeface="Times New Roman" panose="02020603050405020304" pitchFamily="18" charset="0"/>
                <a:cs typeface="Times New Roman" panose="02020603050405020304" pitchFamily="18" charset="0"/>
              </a:rPr>
              <a:t>«</a:t>
            </a:r>
            <a:r>
              <a:rPr lang="ru-RU" sz="3300" b="1" dirty="0" err="1" smtClean="0">
                <a:solidFill>
                  <a:schemeClr val="bg1"/>
                </a:solidFill>
                <a:latin typeface="Times New Roman" panose="02020603050405020304" pitchFamily="18" charset="0"/>
                <a:cs typeface="Times New Roman" panose="02020603050405020304" pitchFamily="18" charset="0"/>
              </a:rPr>
              <a:t>Ішіне-сыртына</a:t>
            </a:r>
            <a:r>
              <a:rPr lang="ru-RU" sz="3300" b="1" dirty="0" smtClean="0">
                <a:solidFill>
                  <a:schemeClr val="bg1"/>
                </a:solidFill>
                <a:latin typeface="Times New Roman" panose="02020603050405020304" pitchFamily="18" charset="0"/>
                <a:cs typeface="Times New Roman" panose="02020603050405020304" pitchFamily="18" charset="0"/>
              </a:rPr>
              <a:t>» </a:t>
            </a:r>
            <a:r>
              <a:rPr lang="ru-RU" sz="3300" b="1" dirty="0" err="1" smtClean="0">
                <a:solidFill>
                  <a:schemeClr val="bg1"/>
                </a:solidFill>
                <a:latin typeface="Times New Roman" panose="02020603050405020304" pitchFamily="18" charset="0"/>
                <a:cs typeface="Times New Roman" panose="02020603050405020304" pitchFamily="18" charset="0"/>
              </a:rPr>
              <a:t>әдісі</a:t>
            </a:r>
            <a:r>
              <a:rPr lang="ru-RU" sz="3300" b="1" dirty="0" smtClean="0">
                <a:solidFill>
                  <a:schemeClr val="bg1"/>
                </a:solidFill>
                <a:latin typeface="Times New Roman" panose="02020603050405020304" pitchFamily="18" charset="0"/>
                <a:cs typeface="Times New Roman" panose="02020603050405020304" pitchFamily="18" charset="0"/>
              </a:rPr>
              <a:t> </a:t>
            </a:r>
            <a:r>
              <a:rPr lang="ru-RU" sz="3300" b="1" dirty="0" err="1" smtClean="0">
                <a:solidFill>
                  <a:schemeClr val="bg1"/>
                </a:solidFill>
                <a:latin typeface="Times New Roman" panose="02020603050405020304" pitchFamily="18" charset="0"/>
                <a:cs typeface="Times New Roman" panose="02020603050405020304" pitchFamily="18" charset="0"/>
              </a:rPr>
              <a:t>арқылы</a:t>
            </a:r>
            <a:r>
              <a:rPr lang="ru-RU" sz="3300" b="1" dirty="0" smtClean="0">
                <a:solidFill>
                  <a:schemeClr val="bg1"/>
                </a:solidFill>
                <a:latin typeface="Times New Roman" panose="02020603050405020304" pitchFamily="18" charset="0"/>
                <a:cs typeface="Times New Roman" panose="02020603050405020304" pitchFamily="18" charset="0"/>
              </a:rPr>
              <a:t> диалект </a:t>
            </a:r>
            <a:r>
              <a:rPr lang="ru-RU" sz="3300" b="1" dirty="0" err="1" smtClean="0">
                <a:solidFill>
                  <a:schemeClr val="bg1"/>
                </a:solidFill>
                <a:latin typeface="Times New Roman" panose="02020603050405020304" pitchFamily="18" charset="0"/>
                <a:cs typeface="Times New Roman" panose="02020603050405020304" pitchFamily="18" charset="0"/>
              </a:rPr>
              <a:t>сөздер</a:t>
            </a:r>
            <a:r>
              <a:rPr lang="ru-RU" sz="3300" b="1" dirty="0" smtClean="0">
                <a:solidFill>
                  <a:schemeClr val="bg1"/>
                </a:solidFill>
                <a:latin typeface="Times New Roman" panose="02020603050405020304" pitchFamily="18" charset="0"/>
                <a:cs typeface="Times New Roman" panose="02020603050405020304" pitchFamily="18" charset="0"/>
              </a:rPr>
              <a:t> мен </a:t>
            </a:r>
            <a:r>
              <a:rPr lang="ru-RU" sz="3300" b="1" dirty="0" err="1" smtClean="0">
                <a:solidFill>
                  <a:schemeClr val="bg1"/>
                </a:solidFill>
                <a:latin typeface="Times New Roman" panose="02020603050405020304" pitchFamily="18" charset="0"/>
                <a:cs typeface="Times New Roman" panose="02020603050405020304" pitchFamily="18" charset="0"/>
              </a:rPr>
              <a:t>кәсіби</a:t>
            </a:r>
            <a:r>
              <a:rPr lang="ru-RU" sz="3300" b="1" dirty="0" smtClean="0">
                <a:solidFill>
                  <a:schemeClr val="bg1"/>
                </a:solidFill>
                <a:latin typeface="Times New Roman" panose="02020603050405020304" pitchFamily="18" charset="0"/>
                <a:cs typeface="Times New Roman" panose="02020603050405020304" pitchFamily="18" charset="0"/>
              </a:rPr>
              <a:t> </a:t>
            </a:r>
            <a:r>
              <a:rPr lang="ru-RU" sz="3300" b="1" dirty="0" err="1" smtClean="0">
                <a:solidFill>
                  <a:schemeClr val="bg1"/>
                </a:solidFill>
                <a:latin typeface="Times New Roman" panose="02020603050405020304" pitchFamily="18" charset="0"/>
                <a:cs typeface="Times New Roman" panose="02020603050405020304" pitchFamily="18" charset="0"/>
              </a:rPr>
              <a:t>сөздерді</a:t>
            </a:r>
            <a:r>
              <a:rPr lang="ru-RU" sz="3300" b="1" dirty="0" smtClean="0">
                <a:solidFill>
                  <a:schemeClr val="bg1"/>
                </a:solidFill>
                <a:latin typeface="Times New Roman" panose="02020603050405020304" pitchFamily="18" charset="0"/>
                <a:cs typeface="Times New Roman" panose="02020603050405020304" pitchFamily="18" charset="0"/>
              </a:rPr>
              <a:t> </a:t>
            </a:r>
            <a:r>
              <a:rPr lang="ru-RU" sz="3300" b="1" dirty="0" err="1" smtClean="0">
                <a:solidFill>
                  <a:schemeClr val="bg1"/>
                </a:solidFill>
                <a:latin typeface="Times New Roman" panose="02020603050405020304" pitchFamily="18" charset="0"/>
                <a:cs typeface="Times New Roman" panose="02020603050405020304" pitchFamily="18" charset="0"/>
              </a:rPr>
              <a:t>кестеге</a:t>
            </a:r>
            <a:r>
              <a:rPr lang="ru-RU" sz="3300" b="1" dirty="0" smtClean="0">
                <a:solidFill>
                  <a:schemeClr val="bg1"/>
                </a:solidFill>
                <a:latin typeface="Times New Roman" panose="02020603050405020304" pitchFamily="18" charset="0"/>
                <a:cs typeface="Times New Roman" panose="02020603050405020304" pitchFamily="18" charset="0"/>
              </a:rPr>
              <a:t> </a:t>
            </a:r>
            <a:r>
              <a:rPr lang="ru-RU" sz="3300" b="1" dirty="0" err="1" smtClean="0">
                <a:solidFill>
                  <a:schemeClr val="bg1"/>
                </a:solidFill>
                <a:latin typeface="Times New Roman" panose="02020603050405020304" pitchFamily="18" charset="0"/>
                <a:cs typeface="Times New Roman" panose="02020603050405020304" pitchFamily="18" charset="0"/>
              </a:rPr>
              <a:t>орналастыру</a:t>
            </a:r>
            <a:r>
              <a:rPr lang="ru-RU" b="1" dirty="0" smtClean="0">
                <a:solidFill>
                  <a:srgbClr val="FF0000"/>
                </a:solidFill>
                <a:latin typeface="Times New Roman" panose="02020603050405020304" pitchFamily="18" charset="0"/>
                <a:cs typeface="Times New Roman" panose="02020603050405020304" pitchFamily="18" charset="0"/>
              </a:rPr>
              <a:t/>
            </a:r>
            <a:br>
              <a:rPr lang="ru-RU" b="1" dirty="0" smtClean="0">
                <a:solidFill>
                  <a:srgbClr val="FF0000"/>
                </a:solidFill>
                <a:latin typeface="Times New Roman" panose="02020603050405020304" pitchFamily="18" charset="0"/>
                <a:cs typeface="Times New Roman" panose="02020603050405020304" pitchFamily="18" charset="0"/>
              </a:rPr>
            </a:br>
            <a:r>
              <a:rPr lang="ru-RU" b="1" dirty="0" smtClean="0">
                <a:solidFill>
                  <a:srgbClr val="FF0000"/>
                </a:solidFill>
                <a:latin typeface="Times New Roman" panose="02020603050405020304" pitchFamily="18" charset="0"/>
                <a:cs typeface="Times New Roman" panose="02020603050405020304" pitchFamily="18" charset="0"/>
              </a:rPr>
              <a:t/>
            </a:r>
            <a:br>
              <a:rPr lang="ru-RU" b="1" dirty="0" smtClean="0">
                <a:solidFill>
                  <a:srgbClr val="FF0000"/>
                </a:solidFill>
                <a:latin typeface="Times New Roman" panose="02020603050405020304" pitchFamily="18" charset="0"/>
                <a:cs typeface="Times New Roman" panose="02020603050405020304" pitchFamily="18" charset="0"/>
              </a:rPr>
            </a:br>
            <a:r>
              <a:rPr lang="ru-RU" b="1" dirty="0">
                <a:solidFill>
                  <a:srgbClr val="FF0000"/>
                </a:solidFill>
                <a:latin typeface="Times New Roman" panose="02020603050405020304" pitchFamily="18" charset="0"/>
                <a:cs typeface="Times New Roman" panose="02020603050405020304" pitchFamily="18" charset="0"/>
              </a:rPr>
              <a:t/>
            </a:r>
            <a:br>
              <a:rPr lang="ru-RU" b="1" dirty="0">
                <a:solidFill>
                  <a:srgbClr val="FF0000"/>
                </a:solidFill>
                <a:latin typeface="Times New Roman" panose="02020603050405020304" pitchFamily="18" charset="0"/>
                <a:cs typeface="Times New Roman" panose="02020603050405020304" pitchFamily="18" charset="0"/>
              </a:rPr>
            </a:br>
            <a:r>
              <a:rPr lang="ru-RU" b="1" dirty="0" smtClean="0">
                <a:solidFill>
                  <a:srgbClr val="FF0000"/>
                </a:solidFill>
                <a:latin typeface="Times New Roman" panose="02020603050405020304" pitchFamily="18" charset="0"/>
                <a:cs typeface="Times New Roman" panose="02020603050405020304" pitchFamily="18" charset="0"/>
              </a:rPr>
              <a:t/>
            </a:r>
            <a:br>
              <a:rPr lang="ru-RU" b="1" dirty="0" smtClean="0">
                <a:solidFill>
                  <a:srgbClr val="FF0000"/>
                </a:solidFill>
                <a:latin typeface="Times New Roman" panose="02020603050405020304" pitchFamily="18" charset="0"/>
                <a:cs typeface="Times New Roman" panose="02020603050405020304" pitchFamily="18" charset="0"/>
              </a:rPr>
            </a:br>
            <a:r>
              <a:rPr lang="ru-RU" b="1" dirty="0" smtClean="0">
                <a:solidFill>
                  <a:srgbClr val="FF0000"/>
                </a:solidFill>
                <a:latin typeface="Times New Roman" panose="02020603050405020304" pitchFamily="18" charset="0"/>
                <a:cs typeface="Times New Roman" panose="02020603050405020304" pitchFamily="18" charset="0"/>
              </a:rPr>
              <a:t/>
            </a:r>
            <a:br>
              <a:rPr lang="ru-RU" b="1" dirty="0" smtClean="0">
                <a:solidFill>
                  <a:srgbClr val="FF0000"/>
                </a:solidFill>
                <a:latin typeface="Times New Roman" panose="02020603050405020304" pitchFamily="18" charset="0"/>
                <a:cs typeface="Times New Roman" panose="02020603050405020304" pitchFamily="18" charset="0"/>
              </a:rPr>
            </a:br>
            <a:r>
              <a:rPr lang="ru-RU" b="1" dirty="0" smtClean="0">
                <a:solidFill>
                  <a:srgbClr val="FF0000"/>
                </a:solidFill>
                <a:latin typeface="Times New Roman" panose="02020603050405020304" pitchFamily="18" charset="0"/>
                <a:cs typeface="Times New Roman" panose="02020603050405020304" pitchFamily="18" charset="0"/>
              </a:rPr>
              <a:t/>
            </a:r>
            <a:br>
              <a:rPr lang="ru-RU" b="1" dirty="0" smtClean="0">
                <a:solidFill>
                  <a:srgbClr val="FF0000"/>
                </a:solidFill>
                <a:latin typeface="Times New Roman" panose="02020603050405020304" pitchFamily="18" charset="0"/>
                <a:cs typeface="Times New Roman" panose="02020603050405020304" pitchFamily="18" charset="0"/>
              </a:rPr>
            </a:br>
            <a:r>
              <a:rPr lang="ru-RU" b="1" dirty="0" smtClean="0">
                <a:solidFill>
                  <a:srgbClr val="FF0000"/>
                </a:solidFill>
                <a:latin typeface="Times New Roman" panose="02020603050405020304" pitchFamily="18" charset="0"/>
                <a:cs typeface="Times New Roman" panose="02020603050405020304" pitchFamily="18" charset="0"/>
              </a:rPr>
              <a:t/>
            </a:r>
            <a:br>
              <a:rPr lang="ru-RU" b="1" dirty="0" smtClean="0">
                <a:solidFill>
                  <a:srgbClr val="FF0000"/>
                </a:solidFill>
                <a:latin typeface="Times New Roman" panose="02020603050405020304" pitchFamily="18" charset="0"/>
                <a:cs typeface="Times New Roman" panose="02020603050405020304" pitchFamily="18" charset="0"/>
              </a:rPr>
            </a:br>
            <a:r>
              <a:rPr lang="ru-RU" sz="2200" b="1" dirty="0" smtClean="0">
                <a:solidFill>
                  <a:schemeClr val="tx2"/>
                </a:solidFill>
                <a:latin typeface="Times New Roman" panose="02020603050405020304" pitchFamily="18" charset="0"/>
                <a:cs typeface="Times New Roman" panose="02020603050405020304" pitchFamily="18" charset="0"/>
              </a:rPr>
              <a:t>Дескриптор</a:t>
            </a:r>
            <a:br>
              <a:rPr lang="ru-RU" sz="2200" b="1" dirty="0" smtClean="0">
                <a:solidFill>
                  <a:schemeClr val="tx2"/>
                </a:solidFill>
                <a:latin typeface="Times New Roman" panose="02020603050405020304" pitchFamily="18" charset="0"/>
                <a:cs typeface="Times New Roman" panose="02020603050405020304" pitchFamily="18" charset="0"/>
              </a:rPr>
            </a:br>
            <a:r>
              <a:rPr lang="ru-RU" sz="2200" dirty="0" smtClean="0">
                <a:solidFill>
                  <a:srgbClr val="002060"/>
                </a:solidFill>
                <a:latin typeface="Times New Roman" panose="02020603050405020304" pitchFamily="18" charset="0"/>
                <a:cs typeface="Times New Roman" panose="02020603050405020304" pitchFamily="18" charset="0"/>
              </a:rPr>
              <a:t>- </a:t>
            </a:r>
            <a:r>
              <a:rPr lang="kk-KZ" sz="2200" dirty="0" smtClean="0">
                <a:solidFill>
                  <a:srgbClr val="002060"/>
                </a:solidFill>
                <a:latin typeface="Times New Roman" panose="02020603050405020304" pitchFamily="18" charset="0"/>
                <a:cs typeface="Times New Roman" panose="02020603050405020304" pitchFamily="18" charset="0"/>
              </a:rPr>
              <a:t>диалект сөз, кәсіби сөздердің қолданыс аясын түсінеді</a:t>
            </a:r>
            <a:br>
              <a:rPr lang="kk-KZ" sz="2200" dirty="0" smtClean="0">
                <a:solidFill>
                  <a:srgbClr val="002060"/>
                </a:solidFill>
                <a:latin typeface="Times New Roman" panose="02020603050405020304" pitchFamily="18" charset="0"/>
                <a:cs typeface="Times New Roman" panose="02020603050405020304" pitchFamily="18" charset="0"/>
              </a:rPr>
            </a:br>
            <a:r>
              <a:rPr lang="kk-KZ" sz="2200" dirty="0" smtClean="0">
                <a:solidFill>
                  <a:srgbClr val="002060"/>
                </a:solidFill>
                <a:latin typeface="Times New Roman" panose="02020603050405020304" pitchFamily="18" charset="0"/>
                <a:cs typeface="Times New Roman" panose="02020603050405020304" pitchFamily="18" charset="0"/>
              </a:rPr>
              <a:t>- диалект сөз бен кәсіби сөздерді ажыратып жазады</a:t>
            </a:r>
            <a:endParaRPr lang="ru-RU" sz="2200" dirty="0">
              <a:solidFill>
                <a:srgbClr val="002060"/>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4153843657"/>
              </p:ext>
            </p:extLst>
          </p:nvPr>
        </p:nvGraphicFramePr>
        <p:xfrm>
          <a:off x="323528" y="2132856"/>
          <a:ext cx="8604572" cy="3384376"/>
        </p:xfrm>
        <a:graphic>
          <a:graphicData uri="http://schemas.openxmlformats.org/drawingml/2006/table">
            <a:tbl>
              <a:tblPr firstRow="1" firstCol="1" bandRow="1">
                <a:tableStyleId>{5C22544A-7EE6-4342-B048-85BDC9FD1C3A}</a:tableStyleId>
              </a:tblPr>
              <a:tblGrid>
                <a:gridCol w="4301825">
                  <a:extLst>
                    <a:ext uri="{9D8B030D-6E8A-4147-A177-3AD203B41FA5}">
                      <a16:colId xmlns:a16="http://schemas.microsoft.com/office/drawing/2014/main" xmlns="" val="2395365741"/>
                    </a:ext>
                  </a:extLst>
                </a:gridCol>
                <a:gridCol w="4302747">
                  <a:extLst>
                    <a:ext uri="{9D8B030D-6E8A-4147-A177-3AD203B41FA5}">
                      <a16:colId xmlns:a16="http://schemas.microsoft.com/office/drawing/2014/main" xmlns="" val="2047694678"/>
                    </a:ext>
                  </a:extLst>
                </a:gridCol>
              </a:tblGrid>
              <a:tr h="366612">
                <a:tc gridSpan="2">
                  <a:txBody>
                    <a:bodyPr/>
                    <a:lstStyle/>
                    <a:p>
                      <a:pPr algn="ctr">
                        <a:lnSpc>
                          <a:spcPct val="107000"/>
                        </a:lnSpc>
                        <a:spcAft>
                          <a:spcPts val="0"/>
                        </a:spcAft>
                      </a:pPr>
                      <a:r>
                        <a:rPr lang="kk-KZ" sz="2000" dirty="0" smtClean="0">
                          <a:solidFill>
                            <a:srgbClr val="002060"/>
                          </a:solidFill>
                          <a:effectLst/>
                          <a:latin typeface="Times New Roman" panose="02020603050405020304" pitchFamily="18" charset="0"/>
                          <a:cs typeface="Times New Roman" panose="02020603050405020304" pitchFamily="18" charset="0"/>
                        </a:rPr>
                        <a:t>Сөздер</a:t>
                      </a:r>
                      <a:endParaRPr lang="ru-RU"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hMerge="1">
                  <a:txBody>
                    <a:bodyPr/>
                    <a:lstStyle/>
                    <a:p>
                      <a:endParaRPr lang="ru-RU"/>
                    </a:p>
                  </a:txBody>
                  <a:tcPr/>
                </a:tc>
                <a:extLst>
                  <a:ext uri="{0D108BD9-81ED-4DB2-BD59-A6C34878D82A}">
                    <a16:rowId xmlns:a16="http://schemas.microsoft.com/office/drawing/2014/main" xmlns="" val="224449723"/>
                  </a:ext>
                </a:extLst>
              </a:tr>
              <a:tr h="1133783">
                <a:tc gridSpan="2">
                  <a:txBody>
                    <a:bodyPr/>
                    <a:lstStyle/>
                    <a:p>
                      <a:pPr algn="ctr">
                        <a:lnSpc>
                          <a:spcPct val="107000"/>
                        </a:lnSpc>
                        <a:spcAft>
                          <a:spcPts val="0"/>
                        </a:spcAft>
                      </a:pPr>
                      <a:r>
                        <a:rPr lang="kk-KZ" sz="2000" dirty="0">
                          <a:solidFill>
                            <a:srgbClr val="002060"/>
                          </a:solidFill>
                          <a:effectLst/>
                          <a:latin typeface="Times New Roman" panose="02020603050405020304" pitchFamily="18" charset="0"/>
                          <a:cs typeface="Times New Roman" panose="02020603050405020304" pitchFamily="18" charset="0"/>
                        </a:rPr>
                        <a:t>Шалбар, шиіт, тұқым, қоза, торлама, жейде, астау, терімші, шербек, бәдірен, тегеш, ожау, пісте, пәс, нән, дүмбіл, жуа, атыз, жүйек, науа</a:t>
                      </a:r>
                      <a:endParaRPr lang="ru-RU" sz="2000" dirty="0">
                        <a:solidFill>
                          <a:srgbClr val="002060"/>
                        </a:solidFill>
                        <a:effectLst/>
                        <a:latin typeface="Times New Roman" panose="02020603050405020304" pitchFamily="18" charset="0"/>
                        <a:cs typeface="Times New Roman" panose="02020603050405020304" pitchFamily="18" charset="0"/>
                      </a:endParaRPr>
                    </a:p>
                    <a:p>
                      <a:pPr>
                        <a:lnSpc>
                          <a:spcPct val="107000"/>
                        </a:lnSpc>
                        <a:spcAft>
                          <a:spcPts val="0"/>
                        </a:spcAft>
                      </a:pPr>
                      <a:r>
                        <a:rPr lang="ru-RU" sz="2000" dirty="0">
                          <a:solidFill>
                            <a:srgbClr val="002060"/>
                          </a:solidFill>
                          <a:effectLst/>
                          <a:latin typeface="Times New Roman" panose="02020603050405020304" pitchFamily="18" charset="0"/>
                          <a:cs typeface="Times New Roman" panose="02020603050405020304" pitchFamily="18" charset="0"/>
                        </a:rPr>
                        <a:t> </a:t>
                      </a:r>
                      <a:endParaRPr lang="ru-RU"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hMerge="1">
                  <a:txBody>
                    <a:bodyPr/>
                    <a:lstStyle/>
                    <a:p>
                      <a:endParaRPr lang="ru-RU"/>
                    </a:p>
                  </a:txBody>
                  <a:tcPr/>
                </a:tc>
                <a:extLst>
                  <a:ext uri="{0D108BD9-81ED-4DB2-BD59-A6C34878D82A}">
                    <a16:rowId xmlns:a16="http://schemas.microsoft.com/office/drawing/2014/main" xmlns="" val="2390138633"/>
                  </a:ext>
                </a:extLst>
              </a:tr>
              <a:tr h="366612">
                <a:tc>
                  <a:txBody>
                    <a:bodyPr/>
                    <a:lstStyle/>
                    <a:p>
                      <a:pPr algn="ctr">
                        <a:lnSpc>
                          <a:spcPct val="107000"/>
                        </a:lnSpc>
                        <a:spcAft>
                          <a:spcPts val="0"/>
                        </a:spcAft>
                      </a:pPr>
                      <a:r>
                        <a:rPr lang="kk-KZ" sz="2000" b="0" dirty="0">
                          <a:solidFill>
                            <a:srgbClr val="002060"/>
                          </a:solidFill>
                          <a:effectLst/>
                          <a:latin typeface="Times New Roman" panose="02020603050405020304" pitchFamily="18" charset="0"/>
                          <a:cs typeface="Times New Roman" panose="02020603050405020304" pitchFamily="18" charset="0"/>
                        </a:rPr>
                        <a:t>Ішіне (диалект)</a:t>
                      </a:r>
                      <a:endParaRPr lang="ru-RU" sz="2000" b="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107000"/>
                        </a:lnSpc>
                        <a:spcAft>
                          <a:spcPts val="0"/>
                        </a:spcAft>
                      </a:pPr>
                      <a:r>
                        <a:rPr lang="kk-KZ" sz="2000" dirty="0">
                          <a:solidFill>
                            <a:srgbClr val="002060"/>
                          </a:solidFill>
                          <a:effectLst/>
                          <a:latin typeface="Times New Roman" panose="02020603050405020304" pitchFamily="18" charset="0"/>
                          <a:cs typeface="Times New Roman" panose="02020603050405020304" pitchFamily="18" charset="0"/>
                        </a:rPr>
                        <a:t>Сыртына (кәсіби)</a:t>
                      </a:r>
                      <a:endParaRPr lang="ru-RU"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xmlns="" val="2977594352"/>
                  </a:ext>
                </a:extLst>
              </a:tr>
              <a:tr h="1517369">
                <a:tc>
                  <a:txBody>
                    <a:bodyPr/>
                    <a:lstStyle/>
                    <a:p>
                      <a:pPr algn="ctr">
                        <a:lnSpc>
                          <a:spcPct val="107000"/>
                        </a:lnSpc>
                        <a:spcAft>
                          <a:spcPts val="0"/>
                        </a:spcAft>
                      </a:pPr>
                      <a:r>
                        <a:rPr lang="kk-KZ" sz="11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107000"/>
                        </a:lnSpc>
                        <a:spcAft>
                          <a:spcPts val="0"/>
                        </a:spcAft>
                      </a:pPr>
                      <a:r>
                        <a:rPr lang="kk-KZ" sz="1100" dirty="0">
                          <a:effectLst/>
                        </a:rPr>
                        <a:t> </a:t>
                      </a:r>
                      <a:endParaRPr lang="ru-RU" sz="1100" dirty="0">
                        <a:effectLst/>
                      </a:endParaRPr>
                    </a:p>
                    <a:p>
                      <a:pPr algn="ctr">
                        <a:lnSpc>
                          <a:spcPct val="107000"/>
                        </a:lnSpc>
                        <a:spcAft>
                          <a:spcPts val="0"/>
                        </a:spcAft>
                      </a:pPr>
                      <a:r>
                        <a:rPr lang="kk-KZ" sz="1100" dirty="0">
                          <a:effectLst/>
                        </a:rPr>
                        <a:t> </a:t>
                      </a:r>
                      <a:endParaRPr lang="ru-RU" sz="1100" dirty="0">
                        <a:effectLst/>
                      </a:endParaRPr>
                    </a:p>
                    <a:p>
                      <a:pPr algn="ctr">
                        <a:lnSpc>
                          <a:spcPct val="107000"/>
                        </a:lnSpc>
                        <a:spcAft>
                          <a:spcPts val="0"/>
                        </a:spcAft>
                      </a:pPr>
                      <a:r>
                        <a:rPr lang="kk-KZ" sz="1100" dirty="0">
                          <a:effectLst/>
                        </a:rPr>
                        <a:t> </a:t>
                      </a:r>
                      <a:endParaRPr lang="ru-RU" sz="1100" dirty="0">
                        <a:effectLst/>
                      </a:endParaRPr>
                    </a:p>
                    <a:p>
                      <a:pPr algn="ctr">
                        <a:lnSpc>
                          <a:spcPct val="107000"/>
                        </a:lnSpc>
                        <a:spcAft>
                          <a:spcPts val="0"/>
                        </a:spcAft>
                      </a:pPr>
                      <a:endParaRPr lang="kk-KZ" sz="1100" dirty="0" smtClean="0">
                        <a:effectLst/>
                      </a:endParaRPr>
                    </a:p>
                    <a:p>
                      <a:pPr algn="ctr">
                        <a:lnSpc>
                          <a:spcPct val="107000"/>
                        </a:lnSpc>
                        <a:spcAft>
                          <a:spcPts val="0"/>
                        </a:spcAft>
                      </a:pPr>
                      <a:endParaRPr lang="kk-KZ" sz="1100" dirty="0" smtClean="0">
                        <a:effectLst/>
                      </a:endParaRPr>
                    </a:p>
                    <a:p>
                      <a:pPr algn="ctr">
                        <a:lnSpc>
                          <a:spcPct val="107000"/>
                        </a:lnSpc>
                        <a:spcAft>
                          <a:spcPts val="0"/>
                        </a:spcAft>
                      </a:pPr>
                      <a:r>
                        <a:rPr lang="kk-KZ" sz="11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xmlns="" val="3081600811"/>
                  </a:ext>
                </a:extLst>
              </a:tr>
            </a:tbl>
          </a:graphicData>
        </a:graphic>
      </p:graphicFrame>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222274682"/>
      </p:ext>
    </p:extLst>
  </p:cSld>
  <p:clrMapOvr>
    <a:masterClrMapping/>
  </p:clrMapOvr>
  <mc:AlternateContent xmlns:mc="http://schemas.openxmlformats.org/markup-compatibility/2006" xmlns:p14="http://schemas.microsoft.com/office/powerpoint/2010/main">
    <mc:Choice Requires="p14">
      <p:transition spd="slow" p14:dur="2000" advTm="51794"/>
    </mc:Choice>
    <mc:Fallback xmlns="">
      <p:transition spd="slow" advTm="51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1218464"/>
          </a:xfrm>
        </p:spPr>
        <p:txBody>
          <a:bodyPr>
            <a:normAutofit fontScale="90000"/>
          </a:bodyPr>
          <a:lstStyle/>
          <a:p>
            <a:r>
              <a:rPr lang="kk-KZ" b="1" dirty="0" smtClean="0">
                <a:solidFill>
                  <a:srgbClr val="FF0000"/>
                </a:solidFill>
                <a:latin typeface="Times New Roman" panose="02020603050405020304" pitchFamily="18" charset="0"/>
                <a:cs typeface="Times New Roman" panose="02020603050405020304" pitchFamily="18" charset="0"/>
              </a:rPr>
              <a:t/>
            </a:r>
            <a:br>
              <a:rPr lang="kk-KZ" b="1" dirty="0" smtClean="0">
                <a:solidFill>
                  <a:srgbClr val="FF0000"/>
                </a:solidFill>
                <a:latin typeface="Times New Roman" panose="02020603050405020304" pitchFamily="18" charset="0"/>
                <a:cs typeface="Times New Roman" panose="02020603050405020304" pitchFamily="18" charset="0"/>
              </a:rPr>
            </a:br>
            <a:r>
              <a:rPr lang="kk-KZ" b="1" dirty="0" smtClean="0">
                <a:solidFill>
                  <a:srgbClr val="FF0000"/>
                </a:solidFill>
                <a:latin typeface="Times New Roman" panose="02020603050405020304" pitchFamily="18" charset="0"/>
                <a:cs typeface="Times New Roman" panose="02020603050405020304" pitchFamily="18" charset="0"/>
              </a:rPr>
              <a:t/>
            </a:r>
            <a:br>
              <a:rPr lang="kk-KZ" b="1" dirty="0" smtClean="0">
                <a:solidFill>
                  <a:srgbClr val="FF0000"/>
                </a:solidFill>
                <a:latin typeface="Times New Roman" panose="02020603050405020304" pitchFamily="18" charset="0"/>
                <a:cs typeface="Times New Roman" panose="02020603050405020304" pitchFamily="18" charset="0"/>
              </a:rPr>
            </a:br>
            <a:r>
              <a:rPr lang="kk-KZ" b="1" dirty="0" smtClean="0">
                <a:solidFill>
                  <a:schemeClr val="bg1"/>
                </a:solidFill>
                <a:latin typeface="Times New Roman" panose="02020603050405020304" pitchFamily="18" charset="0"/>
                <a:cs typeface="Times New Roman" panose="02020603050405020304" pitchFamily="18" charset="0"/>
              </a:rPr>
              <a:t>ӨЗІҢДІ ТЕКСЕР</a:t>
            </a:r>
            <a:r>
              <a:rPr lang="kk-KZ" b="1" dirty="0">
                <a:solidFill>
                  <a:schemeClr val="bg1"/>
                </a:solidFill>
                <a:latin typeface="Times New Roman" panose="02020603050405020304" pitchFamily="18" charset="0"/>
                <a:cs typeface="Times New Roman" panose="02020603050405020304" pitchFamily="18" charset="0"/>
              </a:rPr>
              <a:t/>
            </a:r>
            <a:br>
              <a:rPr lang="kk-KZ" b="1" dirty="0">
                <a:solidFill>
                  <a:schemeClr val="bg1"/>
                </a:solidFill>
                <a:latin typeface="Times New Roman" panose="02020603050405020304" pitchFamily="18" charset="0"/>
                <a:cs typeface="Times New Roman" panose="02020603050405020304" pitchFamily="18" charset="0"/>
              </a:rPr>
            </a:br>
            <a:r>
              <a:rPr lang="kk-KZ" b="1" dirty="0">
                <a:solidFill>
                  <a:schemeClr val="bg1"/>
                </a:solidFill>
                <a:latin typeface="Times New Roman" panose="02020603050405020304" pitchFamily="18" charset="0"/>
                <a:cs typeface="Times New Roman" panose="02020603050405020304" pitchFamily="18" charset="0"/>
              </a:rPr>
              <a:t/>
            </a:r>
            <a:br>
              <a:rPr lang="kk-KZ" b="1" dirty="0">
                <a:solidFill>
                  <a:schemeClr val="bg1"/>
                </a:solidFill>
                <a:latin typeface="Times New Roman" panose="02020603050405020304" pitchFamily="18" charset="0"/>
                <a:cs typeface="Times New Roman" panose="02020603050405020304" pitchFamily="18" charset="0"/>
              </a:rPr>
            </a:br>
            <a:endParaRPr lang="ru-RU" dirty="0">
              <a:solidFill>
                <a:schemeClr val="bg1"/>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817702942"/>
              </p:ext>
            </p:extLst>
          </p:nvPr>
        </p:nvGraphicFramePr>
        <p:xfrm>
          <a:off x="323528" y="2132856"/>
          <a:ext cx="8604572" cy="4399826"/>
        </p:xfrm>
        <a:graphic>
          <a:graphicData uri="http://schemas.openxmlformats.org/drawingml/2006/table">
            <a:tbl>
              <a:tblPr firstRow="1" firstCol="1" bandRow="1">
                <a:tableStyleId>{5C22544A-7EE6-4342-B048-85BDC9FD1C3A}</a:tableStyleId>
              </a:tblPr>
              <a:tblGrid>
                <a:gridCol w="4301825">
                  <a:extLst>
                    <a:ext uri="{9D8B030D-6E8A-4147-A177-3AD203B41FA5}">
                      <a16:colId xmlns:a16="http://schemas.microsoft.com/office/drawing/2014/main" xmlns="" val="2395365741"/>
                    </a:ext>
                  </a:extLst>
                </a:gridCol>
                <a:gridCol w="4302747">
                  <a:extLst>
                    <a:ext uri="{9D8B030D-6E8A-4147-A177-3AD203B41FA5}">
                      <a16:colId xmlns:a16="http://schemas.microsoft.com/office/drawing/2014/main" xmlns="" val="2047694678"/>
                    </a:ext>
                  </a:extLst>
                </a:gridCol>
              </a:tblGrid>
              <a:tr h="366612">
                <a:tc gridSpan="2">
                  <a:txBody>
                    <a:bodyPr/>
                    <a:lstStyle/>
                    <a:p>
                      <a:pPr algn="ctr">
                        <a:lnSpc>
                          <a:spcPct val="107000"/>
                        </a:lnSpc>
                        <a:spcAft>
                          <a:spcPts val="0"/>
                        </a:spcAft>
                      </a:pPr>
                      <a:r>
                        <a:rPr lang="kk-KZ" sz="2000" dirty="0" smtClean="0">
                          <a:solidFill>
                            <a:srgbClr val="002060"/>
                          </a:solidFill>
                          <a:effectLst/>
                          <a:latin typeface="Times New Roman" panose="02020603050405020304" pitchFamily="18" charset="0"/>
                          <a:cs typeface="Times New Roman" panose="02020603050405020304" pitchFamily="18" charset="0"/>
                        </a:rPr>
                        <a:t>Сөздер</a:t>
                      </a:r>
                      <a:endParaRPr lang="ru-RU"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hMerge="1">
                  <a:txBody>
                    <a:bodyPr/>
                    <a:lstStyle/>
                    <a:p>
                      <a:endParaRPr lang="ru-RU"/>
                    </a:p>
                  </a:txBody>
                  <a:tcPr/>
                </a:tc>
                <a:extLst>
                  <a:ext uri="{0D108BD9-81ED-4DB2-BD59-A6C34878D82A}">
                    <a16:rowId xmlns:a16="http://schemas.microsoft.com/office/drawing/2014/main" xmlns="" val="224449723"/>
                  </a:ext>
                </a:extLst>
              </a:tr>
              <a:tr h="1133783">
                <a:tc gridSpan="2">
                  <a:txBody>
                    <a:bodyPr/>
                    <a:lstStyle/>
                    <a:p>
                      <a:pPr algn="ctr">
                        <a:lnSpc>
                          <a:spcPct val="107000"/>
                        </a:lnSpc>
                        <a:spcAft>
                          <a:spcPts val="0"/>
                        </a:spcAft>
                      </a:pPr>
                      <a:r>
                        <a:rPr lang="kk-KZ" sz="2000" dirty="0">
                          <a:solidFill>
                            <a:srgbClr val="002060"/>
                          </a:solidFill>
                          <a:effectLst/>
                          <a:latin typeface="Times New Roman" panose="02020603050405020304" pitchFamily="18" charset="0"/>
                          <a:cs typeface="Times New Roman" panose="02020603050405020304" pitchFamily="18" charset="0"/>
                        </a:rPr>
                        <a:t>Шалбар, шиіт, тұқым, қоза, торлама, жейде, астау, терімші, шербек, бәдірен, тегеш, ожау, пісте, пәс, нән, дүмбіл, жуа, атыз, жүйек, науа</a:t>
                      </a:r>
                      <a:endParaRPr lang="ru-RU" sz="2000" dirty="0">
                        <a:solidFill>
                          <a:srgbClr val="002060"/>
                        </a:solidFill>
                        <a:effectLst/>
                        <a:latin typeface="Times New Roman" panose="02020603050405020304" pitchFamily="18" charset="0"/>
                        <a:cs typeface="Times New Roman" panose="02020603050405020304" pitchFamily="18" charset="0"/>
                      </a:endParaRPr>
                    </a:p>
                    <a:p>
                      <a:pPr>
                        <a:lnSpc>
                          <a:spcPct val="107000"/>
                        </a:lnSpc>
                        <a:spcAft>
                          <a:spcPts val="0"/>
                        </a:spcAft>
                      </a:pPr>
                      <a:r>
                        <a:rPr lang="ru-RU" sz="2000" dirty="0">
                          <a:solidFill>
                            <a:srgbClr val="002060"/>
                          </a:solidFill>
                          <a:effectLst/>
                          <a:latin typeface="Times New Roman" panose="02020603050405020304" pitchFamily="18" charset="0"/>
                          <a:cs typeface="Times New Roman" panose="02020603050405020304" pitchFamily="18" charset="0"/>
                        </a:rPr>
                        <a:t> </a:t>
                      </a:r>
                      <a:endParaRPr lang="ru-RU"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hMerge="1">
                  <a:txBody>
                    <a:bodyPr/>
                    <a:lstStyle/>
                    <a:p>
                      <a:endParaRPr lang="ru-RU"/>
                    </a:p>
                  </a:txBody>
                  <a:tcPr/>
                </a:tc>
                <a:extLst>
                  <a:ext uri="{0D108BD9-81ED-4DB2-BD59-A6C34878D82A}">
                    <a16:rowId xmlns:a16="http://schemas.microsoft.com/office/drawing/2014/main" xmlns="" val="2390138633"/>
                  </a:ext>
                </a:extLst>
              </a:tr>
              <a:tr h="371813">
                <a:tc>
                  <a:txBody>
                    <a:bodyPr/>
                    <a:lstStyle/>
                    <a:p>
                      <a:pPr algn="ctr">
                        <a:lnSpc>
                          <a:spcPct val="107000"/>
                        </a:lnSpc>
                        <a:spcAft>
                          <a:spcPts val="0"/>
                        </a:spcAft>
                      </a:pPr>
                      <a:r>
                        <a:rPr lang="kk-KZ" sz="2000" b="0" dirty="0">
                          <a:solidFill>
                            <a:srgbClr val="002060"/>
                          </a:solidFill>
                          <a:effectLst/>
                          <a:latin typeface="Times New Roman" panose="02020603050405020304" pitchFamily="18" charset="0"/>
                          <a:cs typeface="Times New Roman" panose="02020603050405020304" pitchFamily="18" charset="0"/>
                        </a:rPr>
                        <a:t>Ішіне (диалект)</a:t>
                      </a:r>
                      <a:endParaRPr lang="ru-RU" sz="2000" b="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107000"/>
                        </a:lnSpc>
                        <a:spcAft>
                          <a:spcPts val="0"/>
                        </a:spcAft>
                      </a:pPr>
                      <a:r>
                        <a:rPr lang="kk-KZ" sz="2000" dirty="0">
                          <a:solidFill>
                            <a:srgbClr val="002060"/>
                          </a:solidFill>
                          <a:effectLst/>
                          <a:latin typeface="Times New Roman" panose="02020603050405020304" pitchFamily="18" charset="0"/>
                          <a:cs typeface="Times New Roman" panose="02020603050405020304" pitchFamily="18" charset="0"/>
                        </a:rPr>
                        <a:t>Сыртына (кәсіби)</a:t>
                      </a:r>
                      <a:endParaRPr lang="ru-RU"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xmlns="" val="2977594352"/>
                  </a:ext>
                </a:extLst>
              </a:tr>
              <a:tr h="1517369">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ru-RU" sz="2500" b="1" dirty="0" smtClean="0">
                        <a:solidFill>
                          <a:schemeClr val="tx2"/>
                        </a:solidFill>
                        <a:effectLst/>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7000"/>
                        </a:lnSpc>
                        <a:spcBef>
                          <a:spcPts val="0"/>
                        </a:spcBef>
                        <a:spcAft>
                          <a:spcPts val="0"/>
                        </a:spcAft>
                        <a:buClrTx/>
                        <a:buSzTx/>
                        <a:buFontTx/>
                        <a:buNone/>
                        <a:tabLst/>
                        <a:defRPr/>
                      </a:pPr>
                      <a:r>
                        <a:rPr lang="ru-RU" sz="2500" b="1" dirty="0" err="1" smtClean="0">
                          <a:solidFill>
                            <a:schemeClr val="tx2"/>
                          </a:solidFill>
                          <a:effectLst/>
                          <a:latin typeface="Times New Roman" panose="02020603050405020304" pitchFamily="18" charset="0"/>
                          <a:cs typeface="Times New Roman" panose="02020603050405020304" pitchFamily="18" charset="0"/>
                        </a:rPr>
                        <a:t>Шалбар</a:t>
                      </a:r>
                      <a:r>
                        <a:rPr lang="ru-RU" sz="2500" b="1" dirty="0" smtClean="0">
                          <a:solidFill>
                            <a:schemeClr val="tx2"/>
                          </a:solidFill>
                          <a:effectLst/>
                          <a:latin typeface="Times New Roman" panose="02020603050405020304" pitchFamily="18" charset="0"/>
                          <a:cs typeface="Times New Roman" panose="02020603050405020304" pitchFamily="18" charset="0"/>
                        </a:rPr>
                        <a:t>, </a:t>
                      </a:r>
                      <a:r>
                        <a:rPr lang="ru-RU" sz="2500" b="1" dirty="0" err="1" smtClean="0">
                          <a:solidFill>
                            <a:schemeClr val="tx2"/>
                          </a:solidFill>
                          <a:effectLst/>
                          <a:latin typeface="Times New Roman" panose="02020603050405020304" pitchFamily="18" charset="0"/>
                          <a:cs typeface="Times New Roman" panose="02020603050405020304" pitchFamily="18" charset="0"/>
                        </a:rPr>
                        <a:t>тұқым</a:t>
                      </a:r>
                      <a:r>
                        <a:rPr lang="ru-RU" sz="2500" b="1" dirty="0" smtClean="0">
                          <a:solidFill>
                            <a:schemeClr val="tx2"/>
                          </a:solidFill>
                          <a:effectLst/>
                          <a:latin typeface="Times New Roman" panose="02020603050405020304" pitchFamily="18" charset="0"/>
                          <a:cs typeface="Times New Roman" panose="02020603050405020304" pitchFamily="18" charset="0"/>
                        </a:rPr>
                        <a:t>, </a:t>
                      </a:r>
                      <a:r>
                        <a:rPr lang="ru-RU" sz="2500" b="1" dirty="0" err="1" smtClean="0">
                          <a:solidFill>
                            <a:schemeClr val="tx2"/>
                          </a:solidFill>
                          <a:effectLst/>
                          <a:latin typeface="Times New Roman" panose="02020603050405020304" pitchFamily="18" charset="0"/>
                          <a:cs typeface="Times New Roman" panose="02020603050405020304" pitchFamily="18" charset="0"/>
                        </a:rPr>
                        <a:t>жейде</a:t>
                      </a:r>
                      <a:r>
                        <a:rPr lang="ru-RU" sz="2500" b="1" dirty="0" smtClean="0">
                          <a:solidFill>
                            <a:schemeClr val="tx2"/>
                          </a:solidFill>
                          <a:effectLst/>
                          <a:latin typeface="Times New Roman" panose="02020603050405020304" pitchFamily="18" charset="0"/>
                          <a:cs typeface="Times New Roman" panose="02020603050405020304" pitchFamily="18" charset="0"/>
                        </a:rPr>
                        <a:t>,</a:t>
                      </a:r>
                      <a:r>
                        <a:rPr lang="ru-RU" sz="2500" b="1" baseline="0" dirty="0" smtClean="0">
                          <a:solidFill>
                            <a:schemeClr val="tx2"/>
                          </a:solidFill>
                          <a:effectLst/>
                          <a:latin typeface="Times New Roman" panose="02020603050405020304" pitchFamily="18" charset="0"/>
                          <a:cs typeface="Times New Roman" panose="02020603050405020304" pitchFamily="18" charset="0"/>
                        </a:rPr>
                        <a:t> </a:t>
                      </a:r>
                      <a:r>
                        <a:rPr lang="ru-RU" sz="2500" b="1" baseline="0" dirty="0" err="1" smtClean="0">
                          <a:solidFill>
                            <a:schemeClr val="tx2"/>
                          </a:solidFill>
                          <a:effectLst/>
                          <a:latin typeface="Times New Roman" panose="02020603050405020304" pitchFamily="18" charset="0"/>
                          <a:cs typeface="Times New Roman" panose="02020603050405020304" pitchFamily="18" charset="0"/>
                        </a:rPr>
                        <a:t>астау</a:t>
                      </a:r>
                      <a:r>
                        <a:rPr lang="ru-RU" sz="2500" b="1" baseline="0" dirty="0" smtClean="0">
                          <a:solidFill>
                            <a:schemeClr val="tx2"/>
                          </a:solidFill>
                          <a:effectLst/>
                          <a:latin typeface="Times New Roman" panose="02020603050405020304" pitchFamily="18" charset="0"/>
                          <a:cs typeface="Times New Roman" panose="02020603050405020304" pitchFamily="18" charset="0"/>
                        </a:rPr>
                        <a:t>, </a:t>
                      </a:r>
                      <a:r>
                        <a:rPr lang="ru-RU" sz="2500" b="1" baseline="0" dirty="0" err="1" smtClean="0">
                          <a:solidFill>
                            <a:schemeClr val="tx2"/>
                          </a:solidFill>
                          <a:effectLst/>
                          <a:latin typeface="Times New Roman" panose="02020603050405020304" pitchFamily="18" charset="0"/>
                          <a:cs typeface="Times New Roman" panose="02020603050405020304" pitchFamily="18" charset="0"/>
                        </a:rPr>
                        <a:t>бәдірен</a:t>
                      </a:r>
                      <a:r>
                        <a:rPr lang="ru-RU" sz="2500" b="1" baseline="0" dirty="0" smtClean="0">
                          <a:solidFill>
                            <a:schemeClr val="tx2"/>
                          </a:solidFill>
                          <a:effectLst/>
                          <a:latin typeface="Times New Roman" panose="02020603050405020304" pitchFamily="18" charset="0"/>
                          <a:cs typeface="Times New Roman" panose="02020603050405020304" pitchFamily="18" charset="0"/>
                        </a:rPr>
                        <a:t>, </a:t>
                      </a:r>
                      <a:r>
                        <a:rPr lang="ru-RU" sz="2500" b="1" baseline="0" dirty="0" err="1" smtClean="0">
                          <a:solidFill>
                            <a:schemeClr val="tx2"/>
                          </a:solidFill>
                          <a:effectLst/>
                          <a:latin typeface="Times New Roman" panose="02020603050405020304" pitchFamily="18" charset="0"/>
                          <a:cs typeface="Times New Roman" panose="02020603050405020304" pitchFamily="18" charset="0"/>
                        </a:rPr>
                        <a:t>тегеш</a:t>
                      </a:r>
                      <a:r>
                        <a:rPr lang="ru-RU" sz="2500" b="1" baseline="0" dirty="0" smtClean="0">
                          <a:solidFill>
                            <a:schemeClr val="tx2"/>
                          </a:solidFill>
                          <a:effectLst/>
                          <a:latin typeface="Times New Roman" panose="02020603050405020304" pitchFamily="18" charset="0"/>
                          <a:cs typeface="Times New Roman" panose="02020603050405020304" pitchFamily="18" charset="0"/>
                        </a:rPr>
                        <a:t>, </a:t>
                      </a:r>
                      <a:r>
                        <a:rPr lang="ru-RU" sz="2500" b="1" baseline="0" dirty="0" err="1" smtClean="0">
                          <a:solidFill>
                            <a:schemeClr val="tx2"/>
                          </a:solidFill>
                          <a:effectLst/>
                          <a:latin typeface="Times New Roman" panose="02020603050405020304" pitchFamily="18" charset="0"/>
                          <a:cs typeface="Times New Roman" panose="02020603050405020304" pitchFamily="18" charset="0"/>
                        </a:rPr>
                        <a:t>ожау</a:t>
                      </a:r>
                      <a:r>
                        <a:rPr lang="ru-RU" sz="2500" b="1" baseline="0" dirty="0" smtClean="0">
                          <a:solidFill>
                            <a:schemeClr val="tx2"/>
                          </a:solidFill>
                          <a:effectLst/>
                          <a:latin typeface="Times New Roman" panose="02020603050405020304" pitchFamily="18" charset="0"/>
                          <a:cs typeface="Times New Roman" panose="02020603050405020304" pitchFamily="18" charset="0"/>
                        </a:rPr>
                        <a:t>, </a:t>
                      </a:r>
                      <a:r>
                        <a:rPr lang="ru-RU" sz="2500" b="1" baseline="0" dirty="0" err="1" smtClean="0">
                          <a:solidFill>
                            <a:schemeClr val="tx2"/>
                          </a:solidFill>
                          <a:effectLst/>
                          <a:latin typeface="Times New Roman" panose="02020603050405020304" pitchFamily="18" charset="0"/>
                          <a:cs typeface="Times New Roman" panose="02020603050405020304" pitchFamily="18" charset="0"/>
                        </a:rPr>
                        <a:t>пісте</a:t>
                      </a:r>
                      <a:r>
                        <a:rPr lang="ru-RU" sz="2500" b="1" baseline="0" dirty="0" smtClean="0">
                          <a:solidFill>
                            <a:schemeClr val="tx2"/>
                          </a:solidFill>
                          <a:effectLst/>
                          <a:latin typeface="Times New Roman" panose="02020603050405020304" pitchFamily="18" charset="0"/>
                          <a:cs typeface="Times New Roman" panose="02020603050405020304" pitchFamily="18" charset="0"/>
                        </a:rPr>
                        <a:t>, </a:t>
                      </a:r>
                      <a:r>
                        <a:rPr lang="ru-RU" sz="2500" b="1" baseline="0" dirty="0" err="1" smtClean="0">
                          <a:solidFill>
                            <a:schemeClr val="tx2"/>
                          </a:solidFill>
                          <a:effectLst/>
                          <a:latin typeface="Times New Roman" panose="02020603050405020304" pitchFamily="18" charset="0"/>
                          <a:cs typeface="Times New Roman" panose="02020603050405020304" pitchFamily="18" charset="0"/>
                        </a:rPr>
                        <a:t>пәс</a:t>
                      </a:r>
                      <a:r>
                        <a:rPr lang="ru-RU" sz="2500" b="1" baseline="0" dirty="0" smtClean="0">
                          <a:solidFill>
                            <a:schemeClr val="tx2"/>
                          </a:solidFill>
                          <a:effectLst/>
                          <a:latin typeface="Times New Roman" panose="02020603050405020304" pitchFamily="18" charset="0"/>
                          <a:cs typeface="Times New Roman" panose="02020603050405020304" pitchFamily="18" charset="0"/>
                        </a:rPr>
                        <a:t>, </a:t>
                      </a:r>
                      <a:r>
                        <a:rPr lang="ru-RU" sz="2500" b="1" baseline="0" dirty="0" err="1" smtClean="0">
                          <a:solidFill>
                            <a:schemeClr val="tx2"/>
                          </a:solidFill>
                          <a:effectLst/>
                          <a:latin typeface="Times New Roman" panose="02020603050405020304" pitchFamily="18" charset="0"/>
                          <a:cs typeface="Times New Roman" panose="02020603050405020304" pitchFamily="18" charset="0"/>
                        </a:rPr>
                        <a:t>нән</a:t>
                      </a:r>
                      <a:r>
                        <a:rPr lang="ru-RU" sz="2500" b="1" baseline="0" dirty="0" smtClean="0">
                          <a:solidFill>
                            <a:schemeClr val="tx2"/>
                          </a:solidFill>
                          <a:effectLst/>
                          <a:latin typeface="Times New Roman" panose="02020603050405020304" pitchFamily="18" charset="0"/>
                          <a:cs typeface="Times New Roman" panose="02020603050405020304" pitchFamily="18" charset="0"/>
                        </a:rPr>
                        <a:t>, </a:t>
                      </a:r>
                      <a:r>
                        <a:rPr lang="ru-RU" sz="2500" b="1" baseline="0" dirty="0" err="1" smtClean="0">
                          <a:solidFill>
                            <a:schemeClr val="tx2"/>
                          </a:solidFill>
                          <a:effectLst/>
                          <a:latin typeface="Times New Roman" panose="02020603050405020304" pitchFamily="18" charset="0"/>
                          <a:cs typeface="Times New Roman" panose="02020603050405020304" pitchFamily="18" charset="0"/>
                        </a:rPr>
                        <a:t>жуа</a:t>
                      </a:r>
                      <a:r>
                        <a:rPr lang="ru-RU" sz="2500" b="1" baseline="0" dirty="0" smtClean="0">
                          <a:solidFill>
                            <a:schemeClr val="tx2"/>
                          </a:solidFill>
                          <a:effectLst/>
                          <a:latin typeface="Times New Roman" panose="02020603050405020304" pitchFamily="18" charset="0"/>
                          <a:cs typeface="Times New Roman" panose="02020603050405020304" pitchFamily="18" charset="0"/>
                        </a:rPr>
                        <a:t>, </a:t>
                      </a:r>
                      <a:r>
                        <a:rPr lang="ru-RU" sz="2500" b="1" baseline="0" dirty="0" err="1" smtClean="0">
                          <a:solidFill>
                            <a:schemeClr val="tx2"/>
                          </a:solidFill>
                          <a:effectLst/>
                          <a:latin typeface="Times New Roman" panose="02020603050405020304" pitchFamily="18" charset="0"/>
                          <a:cs typeface="Times New Roman" panose="02020603050405020304" pitchFamily="18" charset="0"/>
                        </a:rPr>
                        <a:t>науа</a:t>
                      </a:r>
                      <a:endParaRPr lang="ru-RU" sz="2500" b="1" dirty="0" smtClean="0">
                        <a:solidFill>
                          <a:schemeClr val="tx2"/>
                        </a:solidFill>
                        <a:effectLst/>
                        <a:latin typeface="Times New Roman" panose="02020603050405020304" pitchFamily="18" charset="0"/>
                        <a:ea typeface="Calibri"/>
                        <a:cs typeface="Times New Roman" panose="02020603050405020304" pitchFamily="18" charset="0"/>
                      </a:endParaRPr>
                    </a:p>
                    <a:p>
                      <a:pPr algn="ctr">
                        <a:lnSpc>
                          <a:spcPct val="107000"/>
                        </a:lnSpc>
                        <a:spcAft>
                          <a:spcPts val="0"/>
                        </a:spcAft>
                      </a:pPr>
                      <a:r>
                        <a:rPr lang="kk-KZ" sz="11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107000"/>
                        </a:lnSpc>
                        <a:spcAft>
                          <a:spcPts val="0"/>
                        </a:spcAft>
                      </a:pPr>
                      <a:r>
                        <a:rPr lang="kk-KZ" sz="1100" dirty="0">
                          <a:effectLst/>
                        </a:rPr>
                        <a:t> </a:t>
                      </a:r>
                      <a:endParaRPr lang="ru-RU" sz="1100" dirty="0">
                        <a:effectLst/>
                      </a:endParaRPr>
                    </a:p>
                    <a:p>
                      <a:pPr algn="ctr">
                        <a:lnSpc>
                          <a:spcPct val="107000"/>
                        </a:lnSpc>
                        <a:spcAft>
                          <a:spcPts val="0"/>
                        </a:spcAft>
                      </a:pPr>
                      <a:r>
                        <a:rPr lang="kk-KZ" sz="1100" dirty="0">
                          <a:effectLst/>
                        </a:rPr>
                        <a:t> </a:t>
                      </a:r>
                      <a:endParaRPr lang="ru-RU" sz="1100" dirty="0">
                        <a:effectLst/>
                      </a:endParaRPr>
                    </a:p>
                    <a:p>
                      <a:pPr marL="0" marR="0" indent="0" algn="ctr" defTabSz="914400" rtl="0" eaLnBrk="1" fontAlgn="auto" latinLnBrk="0" hangingPunct="1">
                        <a:lnSpc>
                          <a:spcPct val="107000"/>
                        </a:lnSpc>
                        <a:spcBef>
                          <a:spcPts val="0"/>
                        </a:spcBef>
                        <a:spcAft>
                          <a:spcPts val="0"/>
                        </a:spcAft>
                        <a:buClrTx/>
                        <a:buSzTx/>
                        <a:buFontTx/>
                        <a:buNone/>
                        <a:tabLst/>
                        <a:defRPr/>
                      </a:pPr>
                      <a:r>
                        <a:rPr lang="ru-RU" sz="2500" b="1" dirty="0" err="1" smtClean="0">
                          <a:solidFill>
                            <a:schemeClr val="tx2"/>
                          </a:solidFill>
                          <a:effectLst/>
                          <a:latin typeface="Times New Roman" panose="02020603050405020304" pitchFamily="18" charset="0"/>
                          <a:cs typeface="Times New Roman" panose="02020603050405020304" pitchFamily="18" charset="0"/>
                        </a:rPr>
                        <a:t>Шиіт</a:t>
                      </a:r>
                      <a:r>
                        <a:rPr lang="ru-RU" sz="2500" b="1" dirty="0" smtClean="0">
                          <a:solidFill>
                            <a:schemeClr val="tx2"/>
                          </a:solidFill>
                          <a:effectLst/>
                          <a:latin typeface="Times New Roman" panose="02020603050405020304" pitchFamily="18" charset="0"/>
                          <a:cs typeface="Times New Roman" panose="02020603050405020304" pitchFamily="18" charset="0"/>
                        </a:rPr>
                        <a:t>, </a:t>
                      </a:r>
                      <a:r>
                        <a:rPr lang="ru-RU" sz="2500" b="1" dirty="0" err="1" smtClean="0">
                          <a:solidFill>
                            <a:schemeClr val="tx2"/>
                          </a:solidFill>
                          <a:effectLst/>
                          <a:latin typeface="Times New Roman" panose="02020603050405020304" pitchFamily="18" charset="0"/>
                          <a:cs typeface="Times New Roman" panose="02020603050405020304" pitchFamily="18" charset="0"/>
                        </a:rPr>
                        <a:t>қоза</a:t>
                      </a:r>
                      <a:r>
                        <a:rPr lang="ru-RU" sz="2500" b="1" dirty="0" smtClean="0">
                          <a:solidFill>
                            <a:schemeClr val="tx2"/>
                          </a:solidFill>
                          <a:effectLst/>
                          <a:latin typeface="Times New Roman" panose="02020603050405020304" pitchFamily="18" charset="0"/>
                          <a:cs typeface="Times New Roman" panose="02020603050405020304" pitchFamily="18" charset="0"/>
                        </a:rPr>
                        <a:t>, </a:t>
                      </a:r>
                      <a:r>
                        <a:rPr lang="ru-RU" sz="2500" b="1" dirty="0" err="1" smtClean="0">
                          <a:solidFill>
                            <a:schemeClr val="tx2"/>
                          </a:solidFill>
                          <a:effectLst/>
                          <a:latin typeface="Times New Roman" panose="02020603050405020304" pitchFamily="18" charset="0"/>
                          <a:cs typeface="Times New Roman" panose="02020603050405020304" pitchFamily="18" charset="0"/>
                        </a:rPr>
                        <a:t>торлама</a:t>
                      </a:r>
                      <a:r>
                        <a:rPr lang="ru-RU" sz="2500" b="1" dirty="0" smtClean="0">
                          <a:solidFill>
                            <a:schemeClr val="tx2"/>
                          </a:solidFill>
                          <a:effectLst/>
                          <a:latin typeface="Times New Roman" panose="02020603050405020304" pitchFamily="18" charset="0"/>
                          <a:cs typeface="Times New Roman" panose="02020603050405020304" pitchFamily="18" charset="0"/>
                        </a:rPr>
                        <a:t>, </a:t>
                      </a:r>
                      <a:r>
                        <a:rPr lang="ru-RU" sz="2500" b="1" dirty="0" err="1" smtClean="0">
                          <a:solidFill>
                            <a:schemeClr val="tx2"/>
                          </a:solidFill>
                          <a:effectLst/>
                          <a:latin typeface="Times New Roman" panose="02020603050405020304" pitchFamily="18" charset="0"/>
                          <a:cs typeface="Times New Roman" panose="02020603050405020304" pitchFamily="18" charset="0"/>
                        </a:rPr>
                        <a:t>терімші</a:t>
                      </a:r>
                      <a:r>
                        <a:rPr lang="ru-RU" sz="2500" b="1" dirty="0" smtClean="0">
                          <a:solidFill>
                            <a:schemeClr val="tx2"/>
                          </a:solidFill>
                          <a:effectLst/>
                          <a:latin typeface="Times New Roman" panose="02020603050405020304" pitchFamily="18" charset="0"/>
                          <a:cs typeface="Times New Roman" panose="02020603050405020304" pitchFamily="18" charset="0"/>
                        </a:rPr>
                        <a:t>, </a:t>
                      </a:r>
                      <a:r>
                        <a:rPr lang="ru-RU" sz="2500" b="1" dirty="0" err="1" smtClean="0">
                          <a:solidFill>
                            <a:schemeClr val="tx2"/>
                          </a:solidFill>
                          <a:effectLst/>
                          <a:latin typeface="Times New Roman" panose="02020603050405020304" pitchFamily="18" charset="0"/>
                          <a:cs typeface="Times New Roman" panose="02020603050405020304" pitchFamily="18" charset="0"/>
                        </a:rPr>
                        <a:t>шербек</a:t>
                      </a:r>
                      <a:r>
                        <a:rPr lang="ru-RU" sz="2500" b="1" dirty="0" smtClean="0">
                          <a:solidFill>
                            <a:schemeClr val="tx2"/>
                          </a:solidFill>
                          <a:effectLst/>
                          <a:latin typeface="Times New Roman" panose="02020603050405020304" pitchFamily="18" charset="0"/>
                          <a:cs typeface="Times New Roman" panose="02020603050405020304" pitchFamily="18" charset="0"/>
                        </a:rPr>
                        <a:t>, </a:t>
                      </a:r>
                      <a:r>
                        <a:rPr lang="ru-RU" sz="2500" b="1" dirty="0" err="1" smtClean="0">
                          <a:solidFill>
                            <a:schemeClr val="tx2"/>
                          </a:solidFill>
                          <a:effectLst/>
                          <a:latin typeface="Times New Roman" panose="02020603050405020304" pitchFamily="18" charset="0"/>
                          <a:cs typeface="Times New Roman" panose="02020603050405020304" pitchFamily="18" charset="0"/>
                        </a:rPr>
                        <a:t>дүмбіл</a:t>
                      </a:r>
                      <a:r>
                        <a:rPr lang="ru-RU" sz="2500" b="1" dirty="0" smtClean="0">
                          <a:solidFill>
                            <a:schemeClr val="tx2"/>
                          </a:solidFill>
                          <a:effectLst/>
                          <a:latin typeface="Times New Roman" panose="02020603050405020304" pitchFamily="18" charset="0"/>
                          <a:cs typeface="Times New Roman" panose="02020603050405020304" pitchFamily="18" charset="0"/>
                        </a:rPr>
                        <a:t>, </a:t>
                      </a:r>
                      <a:r>
                        <a:rPr lang="ru-RU" sz="2500" b="1" dirty="0" err="1" smtClean="0">
                          <a:solidFill>
                            <a:schemeClr val="tx2"/>
                          </a:solidFill>
                          <a:effectLst/>
                          <a:latin typeface="Times New Roman" panose="02020603050405020304" pitchFamily="18" charset="0"/>
                          <a:cs typeface="Times New Roman" panose="02020603050405020304" pitchFamily="18" charset="0"/>
                        </a:rPr>
                        <a:t>атыз</a:t>
                      </a:r>
                      <a:r>
                        <a:rPr lang="ru-RU" sz="2500" b="1" dirty="0" smtClean="0">
                          <a:solidFill>
                            <a:schemeClr val="tx2"/>
                          </a:solidFill>
                          <a:effectLst/>
                          <a:latin typeface="Times New Roman" panose="02020603050405020304" pitchFamily="18" charset="0"/>
                          <a:cs typeface="Times New Roman" panose="02020603050405020304" pitchFamily="18" charset="0"/>
                        </a:rPr>
                        <a:t>, </a:t>
                      </a:r>
                      <a:r>
                        <a:rPr lang="ru-RU" sz="2500" b="1" dirty="0" err="1" smtClean="0">
                          <a:solidFill>
                            <a:schemeClr val="tx2"/>
                          </a:solidFill>
                          <a:effectLst/>
                          <a:latin typeface="Times New Roman" panose="02020603050405020304" pitchFamily="18" charset="0"/>
                          <a:cs typeface="Times New Roman" panose="02020603050405020304" pitchFamily="18" charset="0"/>
                        </a:rPr>
                        <a:t>жүйек</a:t>
                      </a:r>
                      <a:endParaRPr lang="ru-RU" sz="2500" b="1" dirty="0" smtClean="0">
                        <a:solidFill>
                          <a:schemeClr val="tx2"/>
                        </a:solidFill>
                        <a:effectLst/>
                        <a:latin typeface="Times New Roman" panose="02020603050405020304" pitchFamily="18" charset="0"/>
                        <a:ea typeface="Calibri"/>
                        <a:cs typeface="Times New Roman" panose="02020603050405020304" pitchFamily="18" charset="0"/>
                      </a:endParaRPr>
                    </a:p>
                    <a:p>
                      <a:pPr algn="ctr">
                        <a:lnSpc>
                          <a:spcPct val="107000"/>
                        </a:lnSpc>
                        <a:spcAft>
                          <a:spcPts val="0"/>
                        </a:spcAft>
                      </a:pPr>
                      <a:r>
                        <a:rPr lang="kk-KZ" sz="2500" dirty="0">
                          <a:effectLst/>
                        </a:rPr>
                        <a:t> </a:t>
                      </a:r>
                      <a:endParaRPr lang="ru-RU" sz="2500" dirty="0">
                        <a:effectLst/>
                      </a:endParaRPr>
                    </a:p>
                    <a:p>
                      <a:pPr algn="ctr">
                        <a:lnSpc>
                          <a:spcPct val="107000"/>
                        </a:lnSpc>
                        <a:spcAft>
                          <a:spcPts val="0"/>
                        </a:spcAft>
                      </a:pPr>
                      <a:endParaRPr lang="kk-KZ" sz="1100" dirty="0" smtClean="0">
                        <a:effectLst/>
                      </a:endParaRPr>
                    </a:p>
                    <a:p>
                      <a:pPr algn="ctr">
                        <a:lnSpc>
                          <a:spcPct val="107000"/>
                        </a:lnSpc>
                        <a:spcAft>
                          <a:spcPts val="0"/>
                        </a:spcAft>
                      </a:pPr>
                      <a:endParaRPr lang="kk-KZ" sz="1100" dirty="0" smtClean="0">
                        <a:effectLst/>
                      </a:endParaRPr>
                    </a:p>
                    <a:p>
                      <a:pPr algn="ctr">
                        <a:lnSpc>
                          <a:spcPct val="107000"/>
                        </a:lnSpc>
                        <a:spcAft>
                          <a:spcPts val="0"/>
                        </a:spcAft>
                      </a:pPr>
                      <a:r>
                        <a:rPr lang="kk-KZ" sz="11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xmlns="" val="3081600811"/>
                  </a:ext>
                </a:extLst>
              </a:tr>
            </a:tbl>
          </a:graphicData>
        </a:graphic>
      </p:graphicFrame>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15198218"/>
      </p:ext>
    </p:extLst>
  </p:cSld>
  <p:clrMapOvr>
    <a:masterClrMapping/>
  </p:clrMapOvr>
  <mc:AlternateContent xmlns:mc="http://schemas.openxmlformats.org/markup-compatibility/2006" xmlns:p14="http://schemas.microsoft.com/office/powerpoint/2010/main">
    <mc:Choice Requires="p14">
      <p:transition spd="slow" p14:dur="2000" advTm="29306"/>
    </mc:Choice>
    <mc:Fallback xmlns="">
      <p:transition spd="slow" advTm="29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415</TotalTime>
  <Words>562</Words>
  <Application>Microsoft Office PowerPoint</Application>
  <PresentationFormat>Экран (4:3)</PresentationFormat>
  <Paragraphs>108</Paragraphs>
  <Slides>12</Slides>
  <Notes>1</Notes>
  <HiddenSlides>0</HiddenSlides>
  <MMClips>12</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12</vt:i4>
      </vt:variant>
    </vt:vector>
  </HeadingPairs>
  <TitlesOfParts>
    <vt:vector size="17" baseType="lpstr">
      <vt:lpstr>Calibri</vt:lpstr>
      <vt:lpstr>Candara</vt:lpstr>
      <vt:lpstr>Symbol</vt:lpstr>
      <vt:lpstr>Times New Roman</vt:lpstr>
      <vt:lpstr>Волна</vt:lpstr>
      <vt:lpstr>Қазақ тілі 6-сынып Бөлім:  «АСТАНА – МӘДЕНИЕТ ПЕН ӨНЕР ОРДАСЫ»</vt:lpstr>
      <vt:lpstr>6.2.5.1. мәтіннен негізгі және қосымша ақпаратты, көтерілген мәселені анықтауға бағытталған нақтылау сұрақтарын құрастыру  6.4.3.1. көнерген сөз, эвфемизм, дисфемизм, неологизм, термин, диалект сөз, кәсіби сөз, табу сөздердің қолданыс аясын түсіну және ажырата білу</vt:lpstr>
      <vt:lpstr>- мәтіннен негізгі және қосымша ақпаратты, көтерілген мәселені анықтауға бағытталған нақтылау сұрақтарын құрастырады  - диалект және кәсіби сөздердің қолданыс аясын түсінеді  - диалект және кәсіби сөздерді ажырата біледі </vt:lpstr>
      <vt:lpstr>              Қазақстан Республикасының тұңғыш Президенті Нұрсұлтан Әбішұлы Назарбаев Астананың 10 жылдық мерейтойына арналған сөзінде: «Осында ежелгі Сарыарқа жерінде тек астана емес, еліміздің болашақ бесігі өмірге келді. Астана тарихы мен Қазақстандықтардың тағдыры бір-бірінен ажырағысыз. Елорда – біздің республикамыздың күш-қуатының іске асуының, динамикалық дамуының және тұрақтылығының көрінісі. Астана барша Қазақстандықтарды біріктіретін және алға қарай қадам басқан жарқын, қуатты, гүлденген қалаға айналды. Біздің Елордамыз – Отанымыздың жүрегі, халықтың өз күшіне сенімі мен ұлы тағдыр-талайының символы болып табылады. Бүгінде Астанада, Қазақстанның барлық өңіріндегі сияқты, жүзден астам ұлт өкілдері өмір сүреді. Халықтар достығы, өзара түсіністік және ынтымақтастық – Астананы және жаңа Қазақстанды құрудың негізі, міне, осылар» - деп айтқан еді. Елбасының осы сөздері бізге қуат береді.         </vt:lpstr>
      <vt:lpstr>Презентация PowerPoint</vt:lpstr>
      <vt:lpstr>Д          Дескриптор: - мәтіннен негізгі және қосымша ақпаратты табады - көтерілген мәселені анықтайды  - нақтылау сұрақтарын құрастырады</vt:lpstr>
      <vt:lpstr>ӨЗІҢДІ ТЕКСЕР</vt:lpstr>
      <vt:lpstr>1-тапсырма         2-тапсырма «Ішіне-сыртына» әдісі арқылы диалект сөздер мен кәсіби сөздерді кестеге орналастыру       Дескриптор - диалект сөз, кәсіби сөздердің қолданыс аясын түсінеді - диалект сөз бен кәсіби сөздерді ажыратып жазады</vt:lpstr>
      <vt:lpstr>  ӨЗІҢДІ ТЕКСЕР  </vt:lpstr>
      <vt:lpstr>3-тапсырма. «5 ЖОЛДЫҚ ӨЛЕҢ» әдісі арқылы Елорданы сипаттап жазу</vt:lpstr>
      <vt:lpstr>ӨЗІҢДІ ТЕКСЕР</vt:lpstr>
      <vt:lpstr>Астана - Қазақстанның елордасы https://e-history.kz/kz/news/show/109/</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Сабақтың тақырыбы</dc:title>
  <dc:creator>DANCHO</dc:creator>
  <cp:lastModifiedBy>Huawei</cp:lastModifiedBy>
  <cp:revision>54</cp:revision>
  <dcterms:created xsi:type="dcterms:W3CDTF">2020-10-15T08:01:50Z</dcterms:created>
  <dcterms:modified xsi:type="dcterms:W3CDTF">2024-10-26T06:52:02Z</dcterms:modified>
</cp:coreProperties>
</file>