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4"/>
  </p:notesMasterIdLst>
  <p:sldIdLst>
    <p:sldId id="268" r:id="rId2"/>
    <p:sldId id="257" r:id="rId3"/>
    <p:sldId id="258" r:id="rId4"/>
    <p:sldId id="275" r:id="rId5"/>
    <p:sldId id="276" r:id="rId6"/>
    <p:sldId id="260" r:id="rId7"/>
    <p:sldId id="262" r:id="rId8"/>
    <p:sldId id="263" r:id="rId9"/>
    <p:sldId id="265" r:id="rId10"/>
    <p:sldId id="274" r:id="rId11"/>
    <p:sldId id="269" r:id="rId12"/>
    <p:sldId id="272" r:id="rId1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2711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1" d="100"/>
          <a:sy n="61" d="100"/>
        </p:scale>
        <p:origin x="48" y="37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ax="1280" units="cm"/>
          <inkml:channel name="Y" type="integer" max="768" units="cm"/>
          <inkml:channel name="T" type="integer" max="2.14748E9" units="dev"/>
        </inkml:traceFormat>
        <inkml:channelProperties>
          <inkml:channelProperty channel="X" name="resolution" value="37.2093" units="1/cm"/>
          <inkml:channelProperty channel="Y" name="resolution" value="39.58763" units="1/cm"/>
          <inkml:channelProperty channel="T" name="resolution" value="1" units="1/dev"/>
        </inkml:channelProperties>
      </inkml:inkSource>
      <inkml:timestamp xml:id="ts0" timeString="2021-01-06T19:49:54.535"/>
    </inkml:context>
    <inkml:brush xml:id="br0">
      <inkml:brushProperty name="width" value="0.08819" units="cm"/>
      <inkml:brushProperty name="height" value="0.35278" units="cm"/>
      <inkml:brushProperty name="color" value="#FFFFFF"/>
      <inkml:brushProperty name="tip" value="rectangle"/>
      <inkml:brushProperty name="rasterOp" value="maskPen"/>
    </inkml:brush>
  </inkml:definitions>
  <inkml:trace contextRef="#ctx0" brushRef="#br0">9242 11298 0,'-35'35'98,"1"35"-82,-1-36-7,-35 36 0,1-35-1,-35 34 0,69 1-1,0 34 3,0-35-3,1 1 2,34 34-4,0 35 3,0 0-2,0 0 2,0-34 1,0-36-1,34 36-2,-34-71 2,0 1 2,35 35-2,0-1 16,0-69 0,-1 0-15,36 0-2,-1 0 2,1 0-2,69-69 2,-35 34-2,35-35 4,-35 1-4,1-35 3,-1-1-4,-35 1 3,36 0-2,-1-35 1,-35 0 0,1-1-1,-35 1-2,34 0 4,-34 35 0,-35 35-1,69-70-1,-69 69 2,0 0-3,0 1 5,0-1-5,0 36 3,-34-1-3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6C93DB-B7B4-4D50-BFCC-BE6A9D59B0BE}" type="datetimeFigureOut">
              <a:rPr lang="ru-RU" smtClean="0"/>
              <a:pPr/>
              <a:t>26.10.2024</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E2304B-B9A7-40D6-A95F-2536C1B3DB88}" type="slidenum">
              <a:rPr lang="ru-RU" smtClean="0"/>
              <a:pPr/>
              <a:t>‹#›</a:t>
            </a:fld>
            <a:endParaRPr lang="ru-RU"/>
          </a:p>
        </p:txBody>
      </p:sp>
    </p:spTree>
    <p:extLst>
      <p:ext uri="{BB962C8B-B14F-4D97-AF65-F5344CB8AC3E}">
        <p14:creationId xmlns:p14="http://schemas.microsoft.com/office/powerpoint/2010/main" val="533626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C9297485-7041-403B-BE0F-3EC3BD65F45E}" type="datetimeFigureOut">
              <a:rPr lang="ru-RU" smtClean="0"/>
              <a:pPr/>
              <a:t>26.10.2024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79E87BD-96B7-4B23-83D7-7A5AF10B0E27}"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C9297485-7041-403B-BE0F-3EC3BD65F45E}" type="datetimeFigureOut">
              <a:rPr lang="ru-RU" smtClean="0"/>
              <a:pPr/>
              <a:t>26.10.2024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79E87BD-96B7-4B23-83D7-7A5AF10B0E27}"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C9297485-7041-403B-BE0F-3EC3BD65F45E}" type="datetimeFigureOut">
              <a:rPr lang="ru-RU" smtClean="0"/>
              <a:pPr/>
              <a:t>26.10.2024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79E87BD-96B7-4B23-83D7-7A5AF10B0E27}" type="slidenum">
              <a:rPr lang="ru-RU" smtClean="0"/>
              <a:pPr/>
              <a:t>‹#›</a:t>
            </a:fld>
            <a:endParaRPr lang="ru-RU"/>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C9297485-7041-403B-BE0F-3EC3BD65F45E}" type="datetimeFigureOut">
              <a:rPr lang="ru-RU" smtClean="0"/>
              <a:pPr/>
              <a:t>26.10.2024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79E87BD-96B7-4B23-83D7-7A5AF10B0E27}" type="slidenum">
              <a:rPr lang="ru-RU" smtClean="0"/>
              <a:pPr/>
              <a:t>‹#›</a:t>
            </a:fld>
            <a:endParaRPr lang="ru-RU"/>
          </a:p>
        </p:txBody>
      </p:sp>
      <p:sp>
        <p:nvSpPr>
          <p:cNvPr id="7" name="Title 6"/>
          <p:cNvSpPr>
            <a:spLocks noGrp="1"/>
          </p:cNvSpPr>
          <p:nvPr>
            <p:ph type="title"/>
          </p:nvPr>
        </p:nvSpPr>
        <p:spPr/>
        <p:txBody>
          <a:bodyPr/>
          <a:lstStyle/>
          <a:p>
            <a:r>
              <a:rPr lang="ru-RU"/>
              <a:t>Образец заголовка</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C9297485-7041-403B-BE0F-3EC3BD65F45E}" type="datetimeFigureOut">
              <a:rPr lang="ru-RU" smtClean="0"/>
              <a:pPr/>
              <a:t>26.10.2024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79E87BD-96B7-4B23-83D7-7A5AF10B0E27}"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5" name="Date Placeholder 4"/>
          <p:cNvSpPr>
            <a:spLocks noGrp="1"/>
          </p:cNvSpPr>
          <p:nvPr>
            <p:ph type="dt" sz="half" idx="10"/>
          </p:nvPr>
        </p:nvSpPr>
        <p:spPr/>
        <p:txBody>
          <a:bodyPr/>
          <a:lstStyle/>
          <a:p>
            <a:fld id="{C9297485-7041-403B-BE0F-3EC3BD65F45E}" type="datetimeFigureOut">
              <a:rPr lang="ru-RU" smtClean="0"/>
              <a:pPr/>
              <a:t>26.10.2024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79E87BD-96B7-4B23-83D7-7A5AF10B0E27}" type="slidenum">
              <a:rPr lang="ru-RU" smtClean="0"/>
              <a:pPr/>
              <a:t>‹#›</a:t>
            </a:fld>
            <a:endParaRPr lang="ru-RU"/>
          </a:p>
        </p:txBody>
      </p:sp>
      <p:sp>
        <p:nvSpPr>
          <p:cNvPr id="9" name="Content Placeholder 8"/>
          <p:cNvSpPr>
            <a:spLocks noGrp="1"/>
          </p:cNvSpPr>
          <p:nvPr>
            <p:ph sz="quarter" idx="13"/>
          </p:nvPr>
        </p:nvSpPr>
        <p:spPr>
          <a:xfrm>
            <a:off x="676655" y="2679192"/>
            <a:ext cx="3822192" cy="34472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C9297485-7041-403B-BE0F-3EC3BD65F45E}" type="datetimeFigureOut">
              <a:rPr lang="ru-RU" smtClean="0"/>
              <a:pPr/>
              <a:t>26.10.2024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079E87BD-96B7-4B23-83D7-7A5AF10B0E27}"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Date Placeholder 2"/>
          <p:cNvSpPr>
            <a:spLocks noGrp="1"/>
          </p:cNvSpPr>
          <p:nvPr>
            <p:ph type="dt" sz="half" idx="10"/>
          </p:nvPr>
        </p:nvSpPr>
        <p:spPr/>
        <p:txBody>
          <a:bodyPr/>
          <a:lstStyle/>
          <a:p>
            <a:fld id="{C9297485-7041-403B-BE0F-3EC3BD65F45E}" type="datetimeFigureOut">
              <a:rPr lang="ru-RU" smtClean="0"/>
              <a:pPr/>
              <a:t>26.10.2024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79E87BD-96B7-4B23-83D7-7A5AF10B0E27}"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C9297485-7041-403B-BE0F-3EC3BD65F45E}" type="datetimeFigureOut">
              <a:rPr lang="ru-RU" smtClean="0"/>
              <a:pPr/>
              <a:t>26.10.2024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079E87BD-96B7-4B23-83D7-7A5AF10B0E27}"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C9297485-7041-403B-BE0F-3EC3BD65F45E}" type="datetimeFigureOut">
              <a:rPr lang="ru-RU" smtClean="0"/>
              <a:pPr/>
              <a:t>26.10.2024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79E87BD-96B7-4B23-83D7-7A5AF10B0E27}" type="slidenum">
              <a:rPr lang="ru-RU" smtClean="0"/>
              <a:pPr/>
              <a:t>‹#›</a:t>
            </a:fld>
            <a:endParaRPr lang="ru-RU"/>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C9297485-7041-403B-BE0F-3EC3BD65F45E}" type="datetimeFigureOut">
              <a:rPr lang="ru-RU" smtClean="0"/>
              <a:pPr/>
              <a:t>26.10.2024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79E87BD-96B7-4B23-83D7-7A5AF10B0E27}" type="slidenum">
              <a:rPr lang="ru-RU" smtClean="0"/>
              <a:pPr/>
              <a:t>‹#›</a:t>
            </a:fld>
            <a:endParaRPr lang="ru-RU"/>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C9297485-7041-403B-BE0F-3EC3BD65F45E}" type="datetimeFigureOut">
              <a:rPr lang="ru-RU" smtClean="0"/>
              <a:pPr/>
              <a:t>26.10.2024</a:t>
            </a:fld>
            <a:endParaRPr lang="ru-RU"/>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079E87BD-96B7-4B23-83D7-7A5AF10B0E27}" type="slidenum">
              <a:rPr lang="ru-RU" smtClean="0"/>
              <a:pPr/>
              <a:t>‹#›</a:t>
            </a:fld>
            <a:endParaRPr lang="ru-RU"/>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emf"/><Relationship Id="rId5" Type="http://schemas.openxmlformats.org/officeDocument/2006/relationships/customXml" Target="../ink/ink1.xml"/><Relationship Id="rId4" Type="http://schemas.openxmlformats.org/officeDocument/2006/relationships/hyperlink" Target="https://www.azattyq.org/a/world_london_2012_iliyn/24666964"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hyperlink" Target="https://kk.wikipedia.org/wiki/%D0%90%D0%BB%D0%B5%D0%BA%D1%81%D0%B0%D0%BD%D0%B4%D1%80_%D0%A1%D1%82%D1%80%D0%B5%D0%BB%D1%8C%D0%BD%D0%B8%D0%BA%D0%BE%D0%B2" TargetMode="External"/><Relationship Id="rId4" Type="http://schemas.openxmlformats.org/officeDocument/2006/relationships/hyperlink" Target="https://kk.wikipedia.org/wiki/%D2%9A%D0%B0%D1%80%D0%B0%D2%93%D0%B0%D0%BD%D0%B4%D1%8B"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1520" y="1052736"/>
            <a:ext cx="8676580" cy="1780108"/>
          </a:xfrm>
        </p:spPr>
        <p:txBody>
          <a:bodyPr>
            <a:normAutofit fontScale="90000"/>
          </a:bodyPr>
          <a:lstStyle/>
          <a:p>
            <a:r>
              <a:rPr lang="kk-KZ" b="1" dirty="0">
                <a:solidFill>
                  <a:srgbClr val="002060"/>
                </a:solidFill>
                <a:latin typeface="Times New Roman" panose="02020603050405020304" pitchFamily="18" charset="0"/>
                <a:cs typeface="Times New Roman" panose="02020603050405020304" pitchFamily="18" charset="0"/>
              </a:rPr>
              <a:t>Қазақ тілі 6-сынып</a:t>
            </a:r>
            <a:r>
              <a:rPr lang="kk-KZ" b="1" dirty="0">
                <a:solidFill>
                  <a:schemeClr val="bg1"/>
                </a:solidFill>
                <a:latin typeface="Times New Roman" panose="02020603050405020304" pitchFamily="18" charset="0"/>
                <a:cs typeface="Times New Roman" panose="02020603050405020304" pitchFamily="18" charset="0"/>
              </a:rPr>
              <a:t/>
            </a:r>
            <a:br>
              <a:rPr lang="kk-KZ" b="1" dirty="0">
                <a:solidFill>
                  <a:schemeClr val="bg1"/>
                </a:solidFill>
                <a:latin typeface="Times New Roman" panose="02020603050405020304" pitchFamily="18" charset="0"/>
                <a:cs typeface="Times New Roman" panose="02020603050405020304" pitchFamily="18" charset="0"/>
              </a:rPr>
            </a:br>
            <a:r>
              <a:rPr lang="kk-KZ" b="1" dirty="0">
                <a:solidFill>
                  <a:schemeClr val="bg1"/>
                </a:solidFill>
                <a:latin typeface="Times New Roman" panose="02020603050405020304" pitchFamily="18" charset="0"/>
                <a:cs typeface="Times New Roman" panose="02020603050405020304" pitchFamily="18" charset="0"/>
              </a:rPr>
              <a:t>Бөлім: </a:t>
            </a:r>
            <a:br>
              <a:rPr lang="kk-KZ" b="1" dirty="0">
                <a:solidFill>
                  <a:schemeClr val="bg1"/>
                </a:solidFill>
                <a:latin typeface="Times New Roman" panose="02020603050405020304" pitchFamily="18" charset="0"/>
                <a:cs typeface="Times New Roman" panose="02020603050405020304" pitchFamily="18" charset="0"/>
              </a:rPr>
            </a:br>
            <a:r>
              <a:rPr lang="kk-KZ" b="1" dirty="0">
                <a:solidFill>
                  <a:schemeClr val="bg1"/>
                </a:solidFill>
                <a:latin typeface="Times New Roman" panose="02020603050405020304" pitchFamily="18" charset="0"/>
                <a:cs typeface="Times New Roman" panose="02020603050405020304" pitchFamily="18" charset="0"/>
              </a:rPr>
              <a:t>«Спорт. Белгілі спорт жұлдыздары»</a:t>
            </a: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251520" y="3068960"/>
            <a:ext cx="8676580" cy="3240360"/>
          </a:xfrm>
        </p:spPr>
        <p:txBody>
          <a:bodyPr>
            <a:normAutofit/>
          </a:bodyPr>
          <a:lstStyle/>
          <a:p>
            <a:r>
              <a:rPr lang="kk-KZ" sz="3000" b="1" dirty="0">
                <a:solidFill>
                  <a:srgbClr val="002060"/>
                </a:solidFill>
                <a:latin typeface="Times New Roman" panose="02020603050405020304" pitchFamily="18" charset="0"/>
                <a:cs typeface="Times New Roman" panose="02020603050405020304" pitchFamily="18" charset="0"/>
              </a:rPr>
              <a:t>САБАҚТЫҢ ТАҚЫРЫБЫ:</a:t>
            </a:r>
          </a:p>
          <a:p>
            <a:r>
              <a:rPr lang="kk-KZ" sz="3000" b="1" dirty="0">
                <a:solidFill>
                  <a:schemeClr val="bg1"/>
                </a:solidFill>
                <a:latin typeface="Times New Roman" panose="02020603050405020304" pitchFamily="18" charset="0"/>
                <a:cs typeface="Times New Roman" panose="02020603050405020304" pitchFamily="18" charset="0"/>
              </a:rPr>
              <a:t>Ел спортшылары </a:t>
            </a:r>
          </a:p>
          <a:p>
            <a:r>
              <a:rPr lang="kk-KZ" sz="3000" b="1">
                <a:solidFill>
                  <a:srgbClr val="002060"/>
                </a:solidFill>
                <a:latin typeface="Times New Roman" panose="02020603050405020304" pitchFamily="18" charset="0"/>
                <a:cs typeface="Times New Roman" panose="02020603050405020304" pitchFamily="18" charset="0"/>
              </a:rPr>
              <a:t> </a:t>
            </a:r>
            <a:r>
              <a:rPr lang="kk-KZ" sz="3000" b="1" smtClean="0">
                <a:solidFill>
                  <a:srgbClr val="002060"/>
                </a:solidFill>
                <a:latin typeface="Times New Roman" panose="02020603050405020304" pitchFamily="18" charset="0"/>
                <a:cs typeface="Times New Roman" panose="02020603050405020304" pitchFamily="18" charset="0"/>
              </a:rPr>
              <a:t>Етістік</a:t>
            </a:r>
            <a:endParaRPr lang="kk-KZ" sz="3000" b="1" dirty="0">
              <a:solidFill>
                <a:srgbClr val="002060"/>
              </a:solidFill>
              <a:latin typeface="Times New Roman" panose="02020603050405020304" pitchFamily="18" charset="0"/>
              <a:cs typeface="Times New Roman" panose="02020603050405020304" pitchFamily="18" charset="0"/>
            </a:endParaRPr>
          </a:p>
        </p:txBody>
      </p:sp>
      <p:pic>
        <p:nvPicPr>
          <p:cNvPr id="8" name="Звук 7">
            <a:hlinkClick r:id="" action="ppaction://media"/>
            <a:extLst>
              <a:ext uri="{FF2B5EF4-FFF2-40B4-BE49-F238E27FC236}">
                <a16:creationId xmlns:a16="http://schemas.microsoft.com/office/drawing/2014/main" xmlns="" id="{7AE98107-9B21-44E8-B5FC-F14B9FD8B9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09791533"/>
      </p:ext>
    </p:extLst>
  </p:cSld>
  <p:clrMapOvr>
    <a:masterClrMapping/>
  </p:clrMapOvr>
  <mc:AlternateContent xmlns:mc="http://schemas.openxmlformats.org/markup-compatibility/2006" xmlns:p14="http://schemas.microsoft.com/office/powerpoint/2010/main">
    <mc:Choice Requires="p14">
      <p:transition spd="slow" p14:dur="2000" advTm="20751"/>
    </mc:Choice>
    <mc:Fallback xmlns="">
      <p:transition spd="slow" advTm="20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23528" y="692696"/>
            <a:ext cx="8568952" cy="3312368"/>
          </a:xfrm>
        </p:spPr>
        <p:txBody>
          <a:bodyPr>
            <a:normAutofit fontScale="90000"/>
          </a:bodyPr>
          <a:lstStyle/>
          <a:p>
            <a:r>
              <a:rPr lang="kk-KZ" sz="2500" b="1" dirty="0">
                <a:latin typeface="Times New Roman" panose="02020603050405020304" pitchFamily="18" charset="0"/>
                <a:cs typeface="Times New Roman" panose="02020603050405020304" pitchFamily="18" charset="0"/>
              </a:rPr>
              <a:t>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3-</a:t>
            </a:r>
            <a:r>
              <a:rPr lang="kk-KZ" sz="3200" b="1" dirty="0">
                <a:latin typeface="Times New Roman" panose="02020603050405020304" pitchFamily="18" charset="0"/>
                <a:cs typeface="Times New Roman" panose="02020603050405020304" pitchFamily="18" charset="0"/>
              </a:rPr>
              <a:t>тапсырма</a:t>
            </a: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«Қос жазба» күнделігі әдісі бойынша берілген сөйлемдерден етістікті тауып</a:t>
            </a:r>
            <a:r>
              <a:rPr lang="kk-KZ" sz="2500" b="1" dirty="0" smtClean="0">
                <a:latin typeface="Times New Roman" panose="02020603050405020304" pitchFamily="18" charset="0"/>
                <a:cs typeface="Times New Roman" panose="02020603050405020304" pitchFamily="18" charset="0"/>
              </a:rPr>
              <a:t>, етістіктің  </a:t>
            </a:r>
            <a:r>
              <a:rPr lang="kk-KZ" sz="2500" b="1" dirty="0">
                <a:latin typeface="Times New Roman" panose="02020603050405020304" pitchFamily="18" charset="0"/>
                <a:cs typeface="Times New Roman" panose="02020603050405020304" pitchFamily="18" charset="0"/>
              </a:rPr>
              <a:t>құрамына қарай түрлерін ажыратыңыздар</a:t>
            </a:r>
            <a:br>
              <a:rPr lang="kk-KZ" sz="2500" b="1" dirty="0">
                <a:latin typeface="Times New Roman" panose="02020603050405020304" pitchFamily="18" charset="0"/>
                <a:cs typeface="Times New Roman" panose="02020603050405020304" pitchFamily="18" charset="0"/>
              </a:rPr>
            </a:br>
            <a:r>
              <a:rPr lang="kk-KZ" sz="2500" b="1" dirty="0">
                <a:latin typeface="Times New Roman" panose="02020603050405020304" pitchFamily="18" charset="0"/>
                <a:cs typeface="Times New Roman" panose="02020603050405020304" pitchFamily="18" charset="0"/>
              </a:rPr>
              <a:t/>
            </a:r>
            <a:br>
              <a:rPr lang="kk-KZ" sz="2500" b="1" dirty="0">
                <a:latin typeface="Times New Roman" panose="02020603050405020304" pitchFamily="18" charset="0"/>
                <a:cs typeface="Times New Roman" panose="02020603050405020304" pitchFamily="18" charset="0"/>
              </a:rPr>
            </a:br>
            <a:r>
              <a:rPr lang="kk-KZ" sz="2700" dirty="0">
                <a:solidFill>
                  <a:schemeClr val="tx1"/>
                </a:solidFill>
                <a:latin typeface="Times New Roman" panose="02020603050405020304" pitchFamily="18" charset="0"/>
                <a:cs typeface="Times New Roman" panose="02020603050405020304" pitchFamily="18" charset="0"/>
              </a:rPr>
              <a:t>Жақсылықов Үшкемпіров 1951 жылы туған.</a:t>
            </a:r>
            <a:r>
              <a:rPr lang="kk-KZ" sz="2400" dirty="0"/>
              <a:t> </a:t>
            </a:r>
            <a:r>
              <a:rPr lang="kk-KZ" sz="2700" dirty="0">
                <a:solidFill>
                  <a:schemeClr val="tx1"/>
                </a:solidFill>
                <a:latin typeface="Times New Roman" pitchFamily="18" charset="0"/>
                <a:cs typeface="Times New Roman" pitchFamily="18" charset="0"/>
              </a:rPr>
              <a:t>1980 жылы XXII Олимпиада ойындарында Мәскеуде жеңіске ие болды.</a:t>
            </a:r>
            <a:r>
              <a:rPr lang="ru-RU" sz="2700" dirty="0">
                <a:solidFill>
                  <a:schemeClr val="tx1"/>
                </a:solidFill>
                <a:latin typeface="Times New Roman" pitchFamily="18" charset="0"/>
                <a:cs typeface="Times New Roman" pitchFamily="18" charset="0"/>
              </a:rPr>
              <a:t/>
            </a:r>
            <a:br>
              <a:rPr lang="ru-RU" sz="2700" dirty="0">
                <a:solidFill>
                  <a:schemeClr val="tx1"/>
                </a:solidFill>
                <a:latin typeface="Times New Roman" pitchFamily="18" charset="0"/>
                <a:cs typeface="Times New Roman" pitchFamily="18" charset="0"/>
              </a:rPr>
            </a:br>
            <a:r>
              <a:rPr lang="kk-KZ" sz="2700" b="1" dirty="0">
                <a:solidFill>
                  <a:schemeClr val="tx1"/>
                </a:solidFill>
                <a:latin typeface="Times New Roman" pitchFamily="18" charset="0"/>
                <a:cs typeface="Times New Roman" pitchFamily="18" charset="0"/>
              </a:rPr>
              <a:t> </a:t>
            </a:r>
            <a:r>
              <a:rPr lang="ru-RU" sz="2400" dirty="0"/>
              <a:t/>
            </a:r>
            <a:br>
              <a:rPr lang="ru-RU" sz="2400" dirty="0"/>
            </a:br>
            <a:endParaRPr lang="ru-RU" sz="2700" dirty="0">
              <a:solidFill>
                <a:schemeClr val="tx1"/>
              </a:solidFill>
            </a:endParaRPr>
          </a:p>
        </p:txBody>
      </p:sp>
      <p:sp>
        <p:nvSpPr>
          <p:cNvPr id="4" name="Подзаголовок 3"/>
          <p:cNvSpPr>
            <a:spLocks noGrp="1"/>
          </p:cNvSpPr>
          <p:nvPr>
            <p:ph type="subTitle" idx="1"/>
          </p:nvPr>
        </p:nvSpPr>
        <p:spPr>
          <a:xfrm>
            <a:off x="1371600" y="3573015"/>
            <a:ext cx="6400800" cy="1456185"/>
          </a:xfrm>
        </p:spPr>
        <p:txBody>
          <a:bodyPr/>
          <a:lstStyle/>
          <a:p>
            <a:endParaRPr lang="ru-RU" dirty="0"/>
          </a:p>
        </p:txBody>
      </p:sp>
      <p:graphicFrame>
        <p:nvGraphicFramePr>
          <p:cNvPr id="8" name="Таблица 7"/>
          <p:cNvGraphicFramePr>
            <a:graphicFrameLocks noGrp="1"/>
          </p:cNvGraphicFramePr>
          <p:nvPr/>
        </p:nvGraphicFramePr>
        <p:xfrm>
          <a:off x="1403648" y="3429001"/>
          <a:ext cx="6408712" cy="2916118"/>
        </p:xfrm>
        <a:graphic>
          <a:graphicData uri="http://schemas.openxmlformats.org/drawingml/2006/table">
            <a:tbl>
              <a:tblPr firstRow="1" bandRow="1">
                <a:tableStyleId>{5C22544A-7EE6-4342-B048-85BDC9FD1C3A}</a:tableStyleId>
              </a:tblPr>
              <a:tblGrid>
                <a:gridCol w="3204356">
                  <a:extLst>
                    <a:ext uri="{9D8B030D-6E8A-4147-A177-3AD203B41FA5}">
                      <a16:colId xmlns:a16="http://schemas.microsoft.com/office/drawing/2014/main" xmlns="" val="20000"/>
                    </a:ext>
                  </a:extLst>
                </a:gridCol>
                <a:gridCol w="3204356">
                  <a:extLst>
                    <a:ext uri="{9D8B030D-6E8A-4147-A177-3AD203B41FA5}">
                      <a16:colId xmlns:a16="http://schemas.microsoft.com/office/drawing/2014/main" xmlns="" val="20001"/>
                    </a:ext>
                  </a:extLst>
                </a:gridCol>
              </a:tblGrid>
              <a:tr h="1119776">
                <a:tc>
                  <a:txBody>
                    <a:bodyPr/>
                    <a:lstStyle/>
                    <a:p>
                      <a:r>
                        <a:rPr lang="kk-KZ" sz="2800" dirty="0">
                          <a:solidFill>
                            <a:schemeClr val="tx1"/>
                          </a:solidFill>
                          <a:latin typeface="Times New Roman" pitchFamily="18" charset="0"/>
                          <a:cs typeface="Times New Roman" pitchFamily="18" charset="0"/>
                        </a:rPr>
                        <a:t>Етістік,</a:t>
                      </a:r>
                      <a:r>
                        <a:rPr lang="kk-KZ" sz="2800" baseline="0" dirty="0">
                          <a:solidFill>
                            <a:schemeClr val="tx1"/>
                          </a:solidFill>
                          <a:latin typeface="Times New Roman" pitchFamily="18" charset="0"/>
                          <a:cs typeface="Times New Roman" pitchFamily="18" charset="0"/>
                        </a:rPr>
                        <a:t> етістіктің құрамына қарай түрлері</a:t>
                      </a:r>
                      <a:endParaRPr lang="ru-RU" sz="2800" dirty="0">
                        <a:solidFill>
                          <a:schemeClr val="tx1"/>
                        </a:solidFill>
                        <a:latin typeface="Times New Roman" pitchFamily="18" charset="0"/>
                        <a:cs typeface="Times New Roman" pitchFamily="18" charset="0"/>
                      </a:endParaRPr>
                    </a:p>
                  </a:txBody>
                  <a:tcPr/>
                </a:tc>
                <a:tc>
                  <a:txBody>
                    <a:bodyPr/>
                    <a:lstStyle/>
                    <a:p>
                      <a:r>
                        <a:rPr lang="kk-KZ" sz="2800" dirty="0">
                          <a:solidFill>
                            <a:schemeClr val="tx1"/>
                          </a:solidFill>
                          <a:latin typeface="Times New Roman" pitchFamily="18" charset="0"/>
                          <a:cs typeface="Times New Roman" pitchFamily="18" charset="0"/>
                        </a:rPr>
                        <a:t>Түсіндірме</a:t>
                      </a:r>
                      <a:endParaRPr lang="ru-RU" sz="2800" dirty="0">
                        <a:solidFill>
                          <a:schemeClr val="tx1"/>
                        </a:solidFill>
                        <a:latin typeface="Times New Roman" pitchFamily="18" charset="0"/>
                        <a:cs typeface="Times New Roman" pitchFamily="18" charset="0"/>
                      </a:endParaRPr>
                    </a:p>
                  </a:txBody>
                  <a:tcPr/>
                </a:tc>
                <a:extLst>
                  <a:ext uri="{0D108BD9-81ED-4DB2-BD59-A6C34878D82A}">
                    <a16:rowId xmlns:a16="http://schemas.microsoft.com/office/drawing/2014/main" xmlns="" val="10000"/>
                  </a:ext>
                </a:extLst>
              </a:tr>
              <a:tr h="772259">
                <a:tc>
                  <a:txBody>
                    <a:bodyPr/>
                    <a:lstStyle/>
                    <a:p>
                      <a:endParaRPr lang="ru-RU"/>
                    </a:p>
                  </a:txBody>
                  <a:tcPr/>
                </a:tc>
                <a:tc>
                  <a:txBody>
                    <a:bodyPr/>
                    <a:lstStyle/>
                    <a:p>
                      <a:endParaRPr lang="ru-RU" dirty="0"/>
                    </a:p>
                  </a:txBody>
                  <a:tcPr/>
                </a:tc>
                <a:extLst>
                  <a:ext uri="{0D108BD9-81ED-4DB2-BD59-A6C34878D82A}">
                    <a16:rowId xmlns:a16="http://schemas.microsoft.com/office/drawing/2014/main" xmlns="" val="10001"/>
                  </a:ext>
                </a:extLst>
              </a:tr>
              <a:tr h="772259">
                <a:tc>
                  <a:txBody>
                    <a:bodyPr/>
                    <a:lstStyle/>
                    <a:p>
                      <a:endParaRPr lang="ru-RU" dirty="0"/>
                    </a:p>
                  </a:txBody>
                  <a:tcPr/>
                </a:tc>
                <a:tc>
                  <a:txBody>
                    <a:bodyPr/>
                    <a:lstStyle/>
                    <a:p>
                      <a:endParaRPr lang="ru-RU" dirty="0"/>
                    </a:p>
                  </a:txBody>
                  <a:tcPr/>
                </a:tc>
                <a:extLst>
                  <a:ext uri="{0D108BD9-81ED-4DB2-BD59-A6C34878D82A}">
                    <a16:rowId xmlns:a16="http://schemas.microsoft.com/office/drawing/2014/main" xmlns="" val="10002"/>
                  </a:ext>
                </a:extLst>
              </a:tr>
            </a:tbl>
          </a:graphicData>
        </a:graphic>
      </p:graphicFrame>
      <p:pic>
        <p:nvPicPr>
          <p:cNvPr id="7" name="Звук 6">
            <a:hlinkClick r:id="" action="ppaction://media"/>
            <a:extLst>
              <a:ext uri="{FF2B5EF4-FFF2-40B4-BE49-F238E27FC236}">
                <a16:creationId xmlns:a16="http://schemas.microsoft.com/office/drawing/2014/main" xmlns="" id="{7CA80E9F-3376-4609-BB04-1479502DF3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46123095"/>
      </p:ext>
    </p:extLst>
  </p:cSld>
  <p:clrMapOvr>
    <a:masterClrMapping/>
  </p:clrMapOvr>
  <mc:AlternateContent xmlns:mc="http://schemas.openxmlformats.org/markup-compatibility/2006" xmlns:p14="http://schemas.microsoft.com/office/powerpoint/2010/main">
    <mc:Choice Requires="p14">
      <p:transition spd="slow" p14:dur="2000" advTm="52510"/>
    </mc:Choice>
    <mc:Fallback xmlns="">
      <p:transition spd="slow" advTm="52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755576" y="980728"/>
          <a:ext cx="7920880" cy="2834640"/>
        </p:xfrm>
        <a:graphic>
          <a:graphicData uri="http://schemas.openxmlformats.org/drawingml/2006/table">
            <a:tbl>
              <a:tblPr firstRow="1" bandRow="1">
                <a:tableStyleId>{5C22544A-7EE6-4342-B048-85BDC9FD1C3A}</a:tableStyleId>
              </a:tblPr>
              <a:tblGrid>
                <a:gridCol w="3960440">
                  <a:extLst>
                    <a:ext uri="{9D8B030D-6E8A-4147-A177-3AD203B41FA5}">
                      <a16:colId xmlns:a16="http://schemas.microsoft.com/office/drawing/2014/main" xmlns="" val="20000"/>
                    </a:ext>
                  </a:extLst>
                </a:gridCol>
                <a:gridCol w="3960440">
                  <a:extLst>
                    <a:ext uri="{9D8B030D-6E8A-4147-A177-3AD203B41FA5}">
                      <a16:colId xmlns:a16="http://schemas.microsoft.com/office/drawing/2014/main" xmlns="" val="20001"/>
                    </a:ext>
                  </a:extLst>
                </a:gridCol>
              </a:tblGrid>
              <a:tr h="336038">
                <a:tc>
                  <a:txBody>
                    <a:bodyPr/>
                    <a:lstStyle/>
                    <a:p>
                      <a:r>
                        <a:rPr lang="kk-KZ" sz="2800" b="0" dirty="0">
                          <a:solidFill>
                            <a:schemeClr val="tx1"/>
                          </a:solidFill>
                          <a:latin typeface="Times New Roman" pitchFamily="18" charset="0"/>
                          <a:cs typeface="Times New Roman" pitchFamily="18" charset="0"/>
                        </a:rPr>
                        <a:t>Етістік,</a:t>
                      </a:r>
                      <a:r>
                        <a:rPr lang="kk-KZ" sz="2800" b="0" baseline="0" dirty="0">
                          <a:solidFill>
                            <a:schemeClr val="tx1"/>
                          </a:solidFill>
                          <a:latin typeface="Times New Roman" pitchFamily="18" charset="0"/>
                          <a:cs typeface="Times New Roman" pitchFamily="18" charset="0"/>
                        </a:rPr>
                        <a:t> етістіктің құрамына қарай түрлері</a:t>
                      </a:r>
                      <a:endParaRPr lang="ru-RU" sz="2800" b="0" dirty="0">
                        <a:solidFill>
                          <a:schemeClr val="tx1"/>
                        </a:solidFill>
                        <a:latin typeface="Times New Roman" pitchFamily="18" charset="0"/>
                        <a:cs typeface="Times New Roman" pitchFamily="18" charset="0"/>
                      </a:endParaRPr>
                    </a:p>
                  </a:txBody>
                  <a:tcPr/>
                </a:tc>
                <a:tc>
                  <a:txBody>
                    <a:bodyPr/>
                    <a:lstStyle/>
                    <a:p>
                      <a:r>
                        <a:rPr lang="kk-KZ" sz="2800" b="0" dirty="0">
                          <a:solidFill>
                            <a:schemeClr val="tx1"/>
                          </a:solidFill>
                          <a:latin typeface="Times New Roman" pitchFamily="18" charset="0"/>
                          <a:cs typeface="Times New Roman" pitchFamily="18" charset="0"/>
                        </a:rPr>
                        <a:t>Түсіндірме</a:t>
                      </a:r>
                      <a:endParaRPr lang="ru-RU" sz="2800" b="0" dirty="0">
                        <a:solidFill>
                          <a:schemeClr val="tx1"/>
                        </a:solidFill>
                        <a:latin typeface="Times New Roman" pitchFamily="18" charset="0"/>
                        <a:cs typeface="Times New Roman" pitchFamily="18" charset="0"/>
                      </a:endParaRPr>
                    </a:p>
                  </a:txBody>
                  <a:tcPr/>
                </a:tc>
                <a:extLst>
                  <a:ext uri="{0D108BD9-81ED-4DB2-BD59-A6C34878D82A}">
                    <a16:rowId xmlns:a16="http://schemas.microsoft.com/office/drawing/2014/main" xmlns="" val="10000"/>
                  </a:ext>
                </a:extLst>
              </a:tr>
              <a:tr h="336038">
                <a:tc>
                  <a:txBody>
                    <a:bodyPr/>
                    <a:lstStyle/>
                    <a:p>
                      <a:r>
                        <a:rPr lang="kk-KZ" sz="2800" dirty="0">
                          <a:latin typeface="Times New Roman" pitchFamily="18" charset="0"/>
                          <a:cs typeface="Times New Roman" pitchFamily="18" charset="0"/>
                        </a:rPr>
                        <a:t>Туған</a:t>
                      </a:r>
                      <a:endParaRPr lang="ru-RU" sz="2800" dirty="0">
                        <a:latin typeface="Times New Roman" pitchFamily="18" charset="0"/>
                        <a:cs typeface="Times New Roman" pitchFamily="18" charset="0"/>
                      </a:endParaRPr>
                    </a:p>
                  </a:txBody>
                  <a:tcPr/>
                </a:tc>
                <a:tc>
                  <a:txBody>
                    <a:bodyPr/>
                    <a:lstStyle/>
                    <a:p>
                      <a:r>
                        <a:rPr lang="kk-KZ" sz="2800" dirty="0">
                          <a:latin typeface="Times New Roman" pitchFamily="18" charset="0"/>
                          <a:cs typeface="Times New Roman" pitchFamily="18" charset="0"/>
                        </a:rPr>
                        <a:t>Етістік, құрамына қарай дара</a:t>
                      </a:r>
                      <a:endParaRPr lang="ru-RU" sz="2800" dirty="0">
                        <a:latin typeface="Times New Roman" pitchFamily="18" charset="0"/>
                        <a:cs typeface="Times New Roman" pitchFamily="18" charset="0"/>
                      </a:endParaRPr>
                    </a:p>
                  </a:txBody>
                  <a:tcPr/>
                </a:tc>
                <a:extLst>
                  <a:ext uri="{0D108BD9-81ED-4DB2-BD59-A6C34878D82A}">
                    <a16:rowId xmlns:a16="http://schemas.microsoft.com/office/drawing/2014/main" xmlns="" val="10001"/>
                  </a:ext>
                </a:extLst>
              </a:tr>
              <a:tr h="336038">
                <a:tc>
                  <a:txBody>
                    <a:bodyPr/>
                    <a:lstStyle/>
                    <a:p>
                      <a:r>
                        <a:rPr lang="kk-KZ" sz="2800" dirty="0">
                          <a:latin typeface="Times New Roman" pitchFamily="18" charset="0"/>
                          <a:cs typeface="Times New Roman" pitchFamily="18" charset="0"/>
                        </a:rPr>
                        <a:t>Ие болды</a:t>
                      </a:r>
                      <a:endParaRPr lang="ru-RU" sz="2800" dirty="0">
                        <a:latin typeface="Times New Roman" pitchFamily="18" charset="0"/>
                        <a:cs typeface="Times New Roman" pitchFamily="18" charset="0"/>
                      </a:endParaRPr>
                    </a:p>
                  </a:txBody>
                  <a:tcPr/>
                </a:tc>
                <a:tc>
                  <a:txBody>
                    <a:bodyPr/>
                    <a:lstStyle/>
                    <a:p>
                      <a:r>
                        <a:rPr lang="kk-KZ" sz="2800" dirty="0">
                          <a:latin typeface="Times New Roman" pitchFamily="18" charset="0"/>
                          <a:cs typeface="Times New Roman" pitchFamily="18" charset="0"/>
                        </a:rPr>
                        <a:t>Етістік,</a:t>
                      </a:r>
                      <a:r>
                        <a:rPr lang="kk-KZ" sz="2800" baseline="0" dirty="0">
                          <a:latin typeface="Times New Roman" pitchFamily="18" charset="0"/>
                          <a:cs typeface="Times New Roman" pitchFamily="18" charset="0"/>
                        </a:rPr>
                        <a:t> құрамына қарай күрделі</a:t>
                      </a:r>
                      <a:endParaRPr lang="ru-RU" sz="2800" dirty="0">
                        <a:latin typeface="Times New Roman" pitchFamily="18" charset="0"/>
                        <a:cs typeface="Times New Roman" pitchFamily="18" charset="0"/>
                      </a:endParaRPr>
                    </a:p>
                  </a:txBody>
                  <a:tcPr/>
                </a:tc>
                <a:extLst>
                  <a:ext uri="{0D108BD9-81ED-4DB2-BD59-A6C34878D82A}">
                    <a16:rowId xmlns:a16="http://schemas.microsoft.com/office/drawing/2014/main" xmlns="" val="10002"/>
                  </a:ext>
                </a:extLst>
              </a:tr>
            </a:tbl>
          </a:graphicData>
        </a:graphic>
      </p:graphicFrame>
      <p:sp>
        <p:nvSpPr>
          <p:cNvPr id="6" name="Заголовок 5"/>
          <p:cNvSpPr>
            <a:spLocks noGrp="1"/>
          </p:cNvSpPr>
          <p:nvPr>
            <p:ph type="title"/>
          </p:nvPr>
        </p:nvSpPr>
        <p:spPr>
          <a:xfrm>
            <a:off x="827584" y="260648"/>
            <a:ext cx="7772400" cy="1524000"/>
          </a:xfrm>
        </p:spPr>
        <p:txBody>
          <a:bodyPr/>
          <a:lstStyle/>
          <a:p>
            <a:r>
              <a:rPr lang="kk-KZ" dirty="0">
                <a:latin typeface="Times New Roman" pitchFamily="18" charset="0"/>
                <a:cs typeface="Times New Roman" pitchFamily="18" charset="0"/>
              </a:rPr>
              <a:t>Өзіңді тексер</a:t>
            </a:r>
            <a:endParaRPr lang="ru-RU" dirty="0">
              <a:latin typeface="Times New Roman" pitchFamily="18" charset="0"/>
              <a:cs typeface="Times New Roman" pitchFamily="18" charset="0"/>
            </a:endParaRPr>
          </a:p>
        </p:txBody>
      </p:sp>
      <p:sp>
        <p:nvSpPr>
          <p:cNvPr id="7" name="Текст 6"/>
          <p:cNvSpPr>
            <a:spLocks noGrp="1"/>
          </p:cNvSpPr>
          <p:nvPr>
            <p:ph type="body" idx="1"/>
          </p:nvPr>
        </p:nvSpPr>
        <p:spPr>
          <a:xfrm>
            <a:off x="899592" y="4077072"/>
            <a:ext cx="7776864" cy="2304256"/>
          </a:xfrm>
        </p:spPr>
        <p:txBody>
          <a:bodyPr/>
          <a:lstStyle/>
          <a:p>
            <a:pPr algn="l"/>
            <a:r>
              <a:rPr lang="kk-KZ" sz="2400" b="1" dirty="0">
                <a:solidFill>
                  <a:schemeClr val="tx1"/>
                </a:solidFill>
                <a:latin typeface="Times New Roman" pitchFamily="18" charset="0"/>
                <a:cs typeface="Times New Roman" pitchFamily="18" charset="0"/>
              </a:rPr>
              <a:t>Дескриптор</a:t>
            </a:r>
            <a:endParaRPr lang="ru-RU" sz="2400" dirty="0">
              <a:solidFill>
                <a:schemeClr val="tx1"/>
              </a:solidFill>
              <a:latin typeface="Times New Roman" pitchFamily="18" charset="0"/>
              <a:cs typeface="Times New Roman" pitchFamily="18" charset="0"/>
            </a:endParaRPr>
          </a:p>
          <a:p>
            <a:pPr algn="l"/>
            <a:r>
              <a:rPr lang="kk-KZ" sz="2400" dirty="0">
                <a:solidFill>
                  <a:schemeClr val="tx1"/>
                </a:solidFill>
                <a:latin typeface="Times New Roman" pitchFamily="18" charset="0"/>
                <a:cs typeface="Times New Roman" pitchFamily="18" charset="0"/>
              </a:rPr>
              <a:t>-Сөйлемдерден етістікті табады;</a:t>
            </a:r>
            <a:endParaRPr lang="ru-RU" sz="2400" dirty="0">
              <a:solidFill>
                <a:schemeClr val="tx1"/>
              </a:solidFill>
              <a:latin typeface="Times New Roman" pitchFamily="18" charset="0"/>
              <a:cs typeface="Times New Roman" pitchFamily="18" charset="0"/>
            </a:endParaRPr>
          </a:p>
          <a:p>
            <a:pPr algn="l"/>
            <a:r>
              <a:rPr lang="kk-KZ" sz="2400" dirty="0">
                <a:solidFill>
                  <a:schemeClr val="tx1"/>
                </a:solidFill>
                <a:latin typeface="Times New Roman" pitchFamily="18" charset="0"/>
                <a:cs typeface="Times New Roman" pitchFamily="18" charset="0"/>
              </a:rPr>
              <a:t>-Етістіктің құрамына қарай түрлерін ажыратады.</a:t>
            </a:r>
            <a:endParaRPr lang="ru-RU" sz="2400" dirty="0">
              <a:solidFill>
                <a:schemeClr val="tx1"/>
              </a:solidFill>
              <a:latin typeface="Times New Roman" pitchFamily="18" charset="0"/>
              <a:cs typeface="Times New Roman" pitchFamily="18" charset="0"/>
            </a:endParaRPr>
          </a:p>
          <a:p>
            <a:endParaRPr lang="ru-RU" dirty="0">
              <a:solidFill>
                <a:schemeClr val="tx1"/>
              </a:solidFill>
            </a:endParaRPr>
          </a:p>
        </p:txBody>
      </p:sp>
      <p:pic>
        <p:nvPicPr>
          <p:cNvPr id="8" name="Звук 7">
            <a:hlinkClick r:id="" action="ppaction://media"/>
            <a:extLst>
              <a:ext uri="{FF2B5EF4-FFF2-40B4-BE49-F238E27FC236}">
                <a16:creationId xmlns:a16="http://schemas.microsoft.com/office/drawing/2014/main" xmlns="" id="{36C91DE7-4BCC-4DDD-8F50-A9594ADCF3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15198218"/>
      </p:ext>
    </p:extLst>
  </p:cSld>
  <p:clrMapOvr>
    <a:masterClrMapping/>
  </p:clrMapOvr>
  <mc:AlternateContent xmlns:mc="http://schemas.openxmlformats.org/markup-compatibility/2006" xmlns:p14="http://schemas.microsoft.com/office/powerpoint/2010/main">
    <mc:Choice Requires="p14">
      <p:transition spd="slow" p14:dur="2000" advTm="30010"/>
    </mc:Choice>
    <mc:Fallback xmlns="">
      <p:transition spd="slow" advTm="30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51520" y="2132856"/>
            <a:ext cx="8640960" cy="2952328"/>
          </a:xfrm>
        </p:spPr>
        <p:txBody>
          <a:bodyPr>
            <a:normAutofit/>
          </a:bodyPr>
          <a:lstStyle/>
          <a:p>
            <a:pPr algn="just"/>
            <a:r>
              <a:rPr lang="ru-RU" sz="2100" dirty="0">
                <a:solidFill>
                  <a:srgbClr val="002060"/>
                </a:solidFill>
                <a:latin typeface="Times New Roman" panose="02020603050405020304" pitchFamily="18" charset="0"/>
                <a:cs typeface="Times New Roman" panose="02020603050405020304" pitchFamily="18" charset="0"/>
              </a:rPr>
              <a:t>              </a:t>
            </a:r>
            <a:endParaRPr lang="ru-RU" dirty="0"/>
          </a:p>
        </p:txBody>
      </p:sp>
      <p:sp>
        <p:nvSpPr>
          <p:cNvPr id="4" name="Заголовок 1"/>
          <p:cNvSpPr txBox="1">
            <a:spLocks/>
          </p:cNvSpPr>
          <p:nvPr/>
        </p:nvSpPr>
        <p:spPr>
          <a:xfrm>
            <a:off x="323528" y="404664"/>
            <a:ext cx="8496944" cy="158417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b="0" kern="1200" cap="none">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kk-KZ" b="1" dirty="0">
              <a:solidFill>
                <a:schemeClr val="bg1"/>
              </a:solidFill>
              <a:latin typeface="Times New Roman" panose="02020603050405020304" pitchFamily="18" charset="0"/>
              <a:cs typeface="Times New Roman" panose="02020603050405020304" pitchFamily="18" charset="0"/>
            </a:endParaRPr>
          </a:p>
          <a:p>
            <a:r>
              <a:rPr lang="kk-KZ" sz="5500" b="1" dirty="0">
                <a:solidFill>
                  <a:schemeClr val="bg1"/>
                </a:solidFill>
                <a:latin typeface="Times New Roman" panose="02020603050405020304" pitchFamily="18" charset="0"/>
                <a:cs typeface="Times New Roman" panose="02020603050405020304" pitchFamily="18" charset="0"/>
              </a:rPr>
              <a:t>ОҚУ ТАПСЫРМАСЫ</a:t>
            </a:r>
          </a:p>
          <a:p>
            <a:endParaRPr lang="kk-KZ" sz="3600" b="1" dirty="0">
              <a:solidFill>
                <a:schemeClr val="bg1"/>
              </a:solidFill>
              <a:latin typeface="Times New Roman" panose="02020603050405020304" pitchFamily="18" charset="0"/>
              <a:cs typeface="Times New Roman" panose="02020603050405020304" pitchFamily="18" charset="0"/>
            </a:endParaRPr>
          </a:p>
        </p:txBody>
      </p:sp>
      <p:sp>
        <p:nvSpPr>
          <p:cNvPr id="6" name="Заголовок 5"/>
          <p:cNvSpPr>
            <a:spLocks noGrp="1"/>
          </p:cNvSpPr>
          <p:nvPr>
            <p:ph type="title"/>
          </p:nvPr>
        </p:nvSpPr>
        <p:spPr>
          <a:xfrm>
            <a:off x="179512" y="1988840"/>
            <a:ext cx="8712968" cy="3960440"/>
          </a:xfrm>
        </p:spPr>
        <p:txBody>
          <a:bodyPr>
            <a:noAutofit/>
          </a:bodyPr>
          <a:lstStyle/>
          <a:p>
            <a:r>
              <a:rPr lang="kk-KZ" sz="3000" b="1" dirty="0">
                <a:solidFill>
                  <a:srgbClr val="002060"/>
                </a:solidFill>
                <a:latin typeface="Times New Roman" panose="02020603050405020304" pitchFamily="18" charset="0"/>
                <a:cs typeface="Times New Roman" panose="02020603050405020304" pitchFamily="18" charset="0"/>
              </a:rPr>
              <a:t/>
            </a:r>
            <a:br>
              <a:rPr lang="kk-KZ" sz="3000" b="1" dirty="0">
                <a:solidFill>
                  <a:srgbClr val="002060"/>
                </a:solidFill>
                <a:latin typeface="Times New Roman" panose="02020603050405020304" pitchFamily="18" charset="0"/>
                <a:cs typeface="Times New Roman" panose="02020603050405020304" pitchFamily="18" charset="0"/>
              </a:rPr>
            </a:br>
            <a:r>
              <a:rPr lang="kk-KZ" sz="2000" b="1" dirty="0">
                <a:solidFill>
                  <a:srgbClr val="002060"/>
                </a:solidFill>
                <a:latin typeface="Times New Roman" panose="02020603050405020304" pitchFamily="18" charset="0"/>
                <a:cs typeface="Times New Roman" panose="02020603050405020304" pitchFamily="18" charset="0"/>
              </a:rPr>
              <a:t> </a:t>
            </a:r>
            <a:br>
              <a:rPr lang="kk-KZ" sz="2000" b="1" dirty="0">
                <a:solidFill>
                  <a:srgbClr val="002060"/>
                </a:solidFill>
                <a:latin typeface="Times New Roman" panose="02020603050405020304" pitchFamily="18" charset="0"/>
                <a:cs typeface="Times New Roman" panose="02020603050405020304" pitchFamily="18" charset="0"/>
              </a:rPr>
            </a:br>
            <a:r>
              <a:rPr lang="kk-KZ" sz="2800" u="sng" dirty="0">
                <a:latin typeface="Times New Roman" pitchFamily="18" charset="0"/>
                <a:cs typeface="Times New Roman" pitchFamily="18" charset="0"/>
                <a:hlinkClick r:id="rId4"/>
              </a:rPr>
              <a:t> https://www.azattyq.org/a/world_london_2012_iliyn/24666964</a:t>
            </a:r>
            <a:r>
              <a:rPr lang="ru-RU" sz="2800" dirty="0">
                <a:latin typeface="Times New Roman" pitchFamily="18" charset="0"/>
                <a:cs typeface="Times New Roman" pitchFamily="18" charset="0"/>
              </a:rPr>
              <a:t/>
            </a:r>
            <a:br>
              <a:rPr lang="ru-RU" sz="2800" dirty="0">
                <a:latin typeface="Times New Roman" pitchFamily="18" charset="0"/>
                <a:cs typeface="Times New Roman" pitchFamily="18" charset="0"/>
              </a:rPr>
            </a:br>
            <a:r>
              <a:rPr lang="kk-KZ" sz="2000" dirty="0"/>
              <a:t> </a:t>
            </a:r>
            <a:r>
              <a:rPr lang="ru-RU" sz="2000" dirty="0"/>
              <a:t/>
            </a:r>
            <a:br>
              <a:rPr lang="ru-RU" sz="2000" dirty="0"/>
            </a:br>
            <a:r>
              <a:rPr lang="kk-KZ" sz="2000" dirty="0"/>
              <a:t> </a:t>
            </a:r>
            <a:r>
              <a:rPr lang="ru-RU" sz="2000" dirty="0"/>
              <a:t/>
            </a:r>
            <a:br>
              <a:rPr lang="ru-RU" sz="2000" dirty="0"/>
            </a:br>
            <a:r>
              <a:rPr lang="kk-KZ" sz="2800" dirty="0">
                <a:solidFill>
                  <a:schemeClr val="tx1"/>
                </a:solidFill>
                <a:latin typeface="Times New Roman" pitchFamily="18" charset="0"/>
                <a:cs typeface="Times New Roman" pitchFamily="18" charset="0"/>
              </a:rPr>
              <a:t>Берілген сілтеме бойынша тыңдалым мәтіннен етістіктерді тауып, құрамына қарай талдаңыздар.</a:t>
            </a:r>
            <a:r>
              <a:rPr lang="ru-RU" sz="2000" dirty="0"/>
              <a:t/>
            </a:r>
            <a:br>
              <a:rPr lang="ru-RU" sz="2000" dirty="0"/>
            </a:br>
            <a:endParaRPr lang="ru-RU" sz="2000" b="1"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5">
            <p14:nvContentPartPr>
              <p14:cNvPr id="2" name="Рукописный ввод 1">
                <a:extLst>
                  <a:ext uri="{FF2B5EF4-FFF2-40B4-BE49-F238E27FC236}">
                    <a16:creationId xmlns:a16="http://schemas.microsoft.com/office/drawing/2014/main" xmlns="" id="{70A318E0-5093-4CE4-8DB2-E115929ACF22}"/>
                  </a:ext>
                </a:extLst>
              </p14:cNvPr>
              <p14:cNvContentPartPr/>
              <p14:nvPr/>
            </p14:nvContentPartPr>
            <p14:xfrm>
              <a:off x="3152160" y="3929760"/>
              <a:ext cx="613080" cy="726120"/>
            </p14:xfrm>
          </p:contentPart>
        </mc:Choice>
        <mc:Fallback xmlns="">
          <p:pic>
            <p:nvPicPr>
              <p:cNvPr id="2" name="Рукописный ввод 1">
                <a:extLst>
                  <a:ext uri="{FF2B5EF4-FFF2-40B4-BE49-F238E27FC236}">
                    <a16:creationId xmlns:a16="http://schemas.microsoft.com/office/drawing/2014/main" id="{70A318E0-5093-4CE4-8DB2-E115929ACF22}"/>
                  </a:ext>
                </a:extLst>
              </p:cNvPr>
              <p:cNvPicPr/>
              <p:nvPr/>
            </p:nvPicPr>
            <p:blipFill>
              <a:blip r:embed="rId6"/>
              <a:stretch>
                <a:fillRect/>
              </a:stretch>
            </p:blipFill>
            <p:spPr>
              <a:xfrm>
                <a:off x="3136320" y="3866400"/>
                <a:ext cx="644400" cy="852840"/>
              </a:xfrm>
              <a:prstGeom prst="rect">
                <a:avLst/>
              </a:prstGeom>
            </p:spPr>
          </p:pic>
        </mc:Fallback>
      </mc:AlternateContent>
      <p:pic>
        <p:nvPicPr>
          <p:cNvPr id="9" name="Звук 8">
            <a:hlinkClick r:id="" action="ppaction://media"/>
            <a:extLst>
              <a:ext uri="{FF2B5EF4-FFF2-40B4-BE49-F238E27FC236}">
                <a16:creationId xmlns:a16="http://schemas.microsoft.com/office/drawing/2014/main" xmlns="" id="{7A6B224C-42C3-43BC-B625-B518EA28F2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47967645"/>
      </p:ext>
    </p:extLst>
  </p:cSld>
  <p:clrMapOvr>
    <a:masterClrMapping/>
  </p:clrMapOvr>
  <mc:AlternateContent xmlns:mc="http://schemas.openxmlformats.org/markup-compatibility/2006" xmlns:p14="http://schemas.microsoft.com/office/powerpoint/2010/main">
    <mc:Choice Requires="p14">
      <p:transition spd="slow" p14:dur="2000" advTm="21202"/>
    </mc:Choice>
    <mc:Fallback xmlns="">
      <p:transition spd="slow" advTm="21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2292" y="1412776"/>
            <a:ext cx="8600445" cy="4680520"/>
          </a:xfrm>
        </p:spPr>
        <p:txBody>
          <a:bodyPr>
            <a:noAutofit/>
          </a:bodyPr>
          <a:lstStyle/>
          <a:p>
            <a:pPr algn="l"/>
            <a:r>
              <a:rPr lang="kk-KZ" sz="3200" b="1" i="1" dirty="0">
                <a:solidFill>
                  <a:schemeClr val="bg1"/>
                </a:solidFill>
                <a:latin typeface="Times New Roman" panose="02020603050405020304" pitchFamily="18" charset="0"/>
                <a:cs typeface="Times New Roman" panose="02020603050405020304" pitchFamily="18" charset="0"/>
              </a:rPr>
              <a:t>Т/А2.</a:t>
            </a:r>
            <a:r>
              <a:rPr lang="kk-KZ" sz="3200" b="1" dirty="0">
                <a:solidFill>
                  <a:srgbClr val="002060"/>
                </a:solidFill>
                <a:latin typeface="Times New Roman" panose="02020603050405020304" pitchFamily="18" charset="0"/>
                <a:cs typeface="Times New Roman" panose="02020603050405020304" pitchFamily="18" charset="0"/>
              </a:rPr>
              <a:t>Әлеуметтік-мәдени</a:t>
            </a:r>
            <a:r>
              <a:rPr lang="kk-KZ" sz="3200" b="1" dirty="0" smtClean="0">
                <a:solidFill>
                  <a:srgbClr val="002060"/>
                </a:solidFill>
                <a:latin typeface="Times New Roman" panose="02020603050405020304" pitchFamily="18" charset="0"/>
                <a:cs typeface="Times New Roman" panose="02020603050405020304" pitchFamily="18" charset="0"/>
              </a:rPr>
              <a:t>, ресми-іскери </a:t>
            </a:r>
            <a:r>
              <a:rPr lang="kk-KZ" sz="3200" b="1" dirty="0">
                <a:solidFill>
                  <a:srgbClr val="002060"/>
                </a:solidFill>
                <a:latin typeface="Times New Roman" panose="02020603050405020304" pitchFamily="18" charset="0"/>
                <a:cs typeface="Times New Roman" panose="02020603050405020304" pitchFamily="18" charset="0"/>
              </a:rPr>
              <a:t>тақырыптарға байланысты диалог</a:t>
            </a:r>
            <a:r>
              <a:rPr lang="kk-KZ" sz="3200" b="1" dirty="0" smtClean="0">
                <a:solidFill>
                  <a:srgbClr val="002060"/>
                </a:solidFill>
                <a:latin typeface="Times New Roman" panose="02020603050405020304" pitchFamily="18" charset="0"/>
                <a:cs typeface="Times New Roman" panose="02020603050405020304" pitchFamily="18" charset="0"/>
              </a:rPr>
              <a:t>, монологтердегі (нұсқаулық, өмірбаян</a:t>
            </a:r>
            <a:r>
              <a:rPr lang="kk-KZ" sz="3200" b="1" dirty="0">
                <a:solidFill>
                  <a:srgbClr val="002060"/>
                </a:solidFill>
                <a:latin typeface="Times New Roman" panose="02020603050405020304" pitchFamily="18" charset="0"/>
                <a:cs typeface="Times New Roman" panose="02020603050405020304" pitchFamily="18" charset="0"/>
              </a:rPr>
              <a:t>) көтерілген мәселені талдау;</a:t>
            </a:r>
            <a:br>
              <a:rPr lang="kk-KZ" sz="3200" b="1" dirty="0">
                <a:solidFill>
                  <a:srgbClr val="002060"/>
                </a:solidFill>
                <a:latin typeface="Times New Roman" panose="02020603050405020304" pitchFamily="18" charset="0"/>
                <a:cs typeface="Times New Roman" panose="02020603050405020304" pitchFamily="18" charset="0"/>
              </a:rPr>
            </a:br>
            <a:r>
              <a:rPr lang="kk-KZ" sz="3200" b="1" dirty="0">
                <a:solidFill>
                  <a:schemeClr val="bg1"/>
                </a:solidFill>
                <a:latin typeface="Times New Roman" panose="02020603050405020304" pitchFamily="18" charset="0"/>
                <a:cs typeface="Times New Roman" panose="02020603050405020304" pitchFamily="18" charset="0"/>
              </a:rPr>
              <a:t>ӘТН4.</a:t>
            </a:r>
            <a:r>
              <a:rPr lang="kk-KZ" sz="3200" b="1" dirty="0">
                <a:solidFill>
                  <a:srgbClr val="002060"/>
                </a:solidFill>
                <a:latin typeface="Times New Roman" panose="02020603050405020304" pitchFamily="18" charset="0"/>
                <a:cs typeface="Times New Roman" panose="02020603050405020304" pitchFamily="18" charset="0"/>
              </a:rPr>
              <a:t> Етістіктің етіс түрлері мен салт, сабақты етістіктердің тіркесімдік мүмкіндігін ауызша және жазбаша тілдесім барысында қолдану.</a:t>
            </a:r>
            <a:endParaRPr lang="ru-RU" sz="3200" b="1" dirty="0">
              <a:solidFill>
                <a:srgbClr val="002060"/>
              </a:solidFill>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1403648" y="620689"/>
            <a:ext cx="6417734" cy="792088"/>
          </a:xfrm>
        </p:spPr>
        <p:txBody>
          <a:bodyPr>
            <a:normAutofit/>
          </a:bodyPr>
          <a:lstStyle/>
          <a:p>
            <a:r>
              <a:rPr lang="kk-KZ" sz="4000" b="1" dirty="0">
                <a:solidFill>
                  <a:schemeClr val="bg1"/>
                </a:solidFill>
                <a:latin typeface="Times New Roman" panose="02020603050405020304" pitchFamily="18" charset="0"/>
                <a:cs typeface="Times New Roman" panose="02020603050405020304" pitchFamily="18" charset="0"/>
              </a:rPr>
              <a:t>ОҚУ МАҚСАТЫ</a:t>
            </a:r>
            <a:endParaRPr lang="ru-RU" sz="4000" b="1" dirty="0">
              <a:solidFill>
                <a:schemeClr val="bg1"/>
              </a:solidFill>
              <a:latin typeface="Times New Roman" panose="02020603050405020304" pitchFamily="18" charset="0"/>
              <a:cs typeface="Times New Roman" panose="02020603050405020304" pitchFamily="18" charset="0"/>
            </a:endParaRPr>
          </a:p>
        </p:txBody>
      </p:sp>
      <p:pic>
        <p:nvPicPr>
          <p:cNvPr id="8" name="Звук 7">
            <a:hlinkClick r:id="" action="ppaction://media"/>
            <a:extLst>
              <a:ext uri="{FF2B5EF4-FFF2-40B4-BE49-F238E27FC236}">
                <a16:creationId xmlns:a16="http://schemas.microsoft.com/office/drawing/2014/main" xmlns="" id="{2D5B8FAA-2D77-4942-9EDF-86ACE6D2D5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49453953"/>
      </p:ext>
    </p:extLst>
  </p:cSld>
  <p:clrMapOvr>
    <a:masterClrMapping/>
  </p:clrMapOvr>
  <mc:AlternateContent xmlns:mc="http://schemas.openxmlformats.org/markup-compatibility/2006" xmlns:p14="http://schemas.microsoft.com/office/powerpoint/2010/main">
    <mc:Choice Requires="p14">
      <p:transition spd="slow" p14:dur="2000" advTm="34020"/>
    </mc:Choice>
    <mc:Fallback xmlns="">
      <p:transition spd="slow" advTm="34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8039" y="1844824"/>
            <a:ext cx="8424936" cy="4032448"/>
          </a:xfrm>
        </p:spPr>
        <p:txBody>
          <a:bodyPr>
            <a:noAutofit/>
          </a:bodyPr>
          <a:lstStyle/>
          <a:p>
            <a:pPr algn="l"/>
            <a:r>
              <a:rPr lang="kk-KZ" sz="2500" b="1" dirty="0">
                <a:solidFill>
                  <a:schemeClr val="tx2"/>
                </a:solidFill>
                <a:latin typeface="Times New Roman" panose="02020603050405020304" pitchFamily="18" charset="0"/>
                <a:cs typeface="Times New Roman" panose="02020603050405020304" pitchFamily="18" charset="0"/>
              </a:rPr>
              <a:t>-</a:t>
            </a:r>
            <a:endParaRPr lang="ru-RU" sz="3000" dirty="0"/>
          </a:p>
        </p:txBody>
      </p:sp>
      <p:sp>
        <p:nvSpPr>
          <p:cNvPr id="3" name="Текст 2"/>
          <p:cNvSpPr>
            <a:spLocks noGrp="1"/>
          </p:cNvSpPr>
          <p:nvPr>
            <p:ph type="body" idx="1"/>
          </p:nvPr>
        </p:nvSpPr>
        <p:spPr>
          <a:xfrm>
            <a:off x="1331640" y="764704"/>
            <a:ext cx="6417734" cy="792088"/>
          </a:xfrm>
        </p:spPr>
        <p:txBody>
          <a:bodyPr>
            <a:normAutofit/>
          </a:bodyPr>
          <a:lstStyle/>
          <a:p>
            <a:r>
              <a:rPr lang="kk-KZ" sz="3500" b="1" dirty="0">
                <a:solidFill>
                  <a:schemeClr val="bg1"/>
                </a:solidFill>
                <a:latin typeface="Times New Roman" panose="02020603050405020304" pitchFamily="18" charset="0"/>
                <a:cs typeface="Times New Roman" panose="02020603050405020304" pitchFamily="18" charset="0"/>
              </a:rPr>
              <a:t>БАҒАЛАУ КРИТЕРИЙЛЕРІ</a:t>
            </a:r>
            <a:endParaRPr lang="ru-RU" sz="3500" b="1" dirty="0">
              <a:solidFill>
                <a:schemeClr val="bg1"/>
              </a:solidFill>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328039" y="1915221"/>
            <a:ext cx="8600061" cy="4031873"/>
          </a:xfrm>
          <a:prstGeom prst="rect">
            <a:avLst/>
          </a:prstGeom>
        </p:spPr>
        <p:txBody>
          <a:bodyPr wrap="square">
            <a:spAutoFit/>
          </a:bodyPr>
          <a:lstStyle/>
          <a:p>
            <a:pPr>
              <a:spcAft>
                <a:spcPts val="0"/>
              </a:spcAft>
            </a:pPr>
            <a:r>
              <a:rPr lang="kk-KZ"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Ресми-іскери тақырыптарға байланысты диалог (өмірбаян) көтерілген мәселені талдайды;</a:t>
            </a:r>
          </a:p>
          <a:p>
            <a:pPr>
              <a:spcAft>
                <a:spcPts val="0"/>
              </a:spcAft>
            </a:pPr>
            <a:r>
              <a:rPr lang="kk-KZ"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Етістіктің құрамына қарай түрлерін ажыратады;</a:t>
            </a:r>
          </a:p>
          <a:p>
            <a:r>
              <a:rPr lang="kk-KZ" sz="3200" b="1" dirty="0">
                <a:solidFill>
                  <a:srgbClr val="002060"/>
                </a:solidFill>
                <a:latin typeface="Times New Roman" panose="02020603050405020304" pitchFamily="18" charset="0"/>
                <a:ea typeface="Times New Roman" panose="02020603050405020304" pitchFamily="18" charset="0"/>
              </a:rPr>
              <a:t> Етістіктердің тіркесімдік мүмкіндігін ауызша және жазбаша тілдесім барысында қолданады.</a:t>
            </a:r>
            <a:endParaRPr lang="ru-RU" sz="3200" b="1" dirty="0">
              <a:solidFill>
                <a:srgbClr val="002060"/>
              </a:solidFill>
            </a:endParaRPr>
          </a:p>
        </p:txBody>
      </p:sp>
      <p:pic>
        <p:nvPicPr>
          <p:cNvPr id="9" name="Звук 8">
            <a:hlinkClick r:id="" action="ppaction://media"/>
            <a:extLst>
              <a:ext uri="{FF2B5EF4-FFF2-40B4-BE49-F238E27FC236}">
                <a16:creationId xmlns:a16="http://schemas.microsoft.com/office/drawing/2014/main" xmlns="" id="{B22501D9-B19D-4517-B301-BDF852BE80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9269485"/>
      </p:ext>
    </p:extLst>
  </p:cSld>
  <p:clrMapOvr>
    <a:masterClrMapping/>
  </p:clrMapOvr>
  <mc:AlternateContent xmlns:mc="http://schemas.openxmlformats.org/markup-compatibility/2006" xmlns:p14="http://schemas.microsoft.com/office/powerpoint/2010/main">
    <mc:Choice Requires="p14">
      <p:transition spd="slow" p14:dur="2000" advTm="33121"/>
    </mc:Choice>
    <mc:Fallback xmlns="">
      <p:transition spd="slow" advTm="33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0032" y="1772816"/>
            <a:ext cx="7772400" cy="3744416"/>
          </a:xfrm>
        </p:spPr>
        <p:txBody>
          <a:bodyPr>
            <a:normAutofit/>
          </a:bodyPr>
          <a:lstStyle/>
          <a:p>
            <a:pPr algn="l"/>
            <a:r>
              <a:rPr lang="kk-KZ" sz="3200" dirty="0">
                <a:latin typeface="Times New Roman" pitchFamily="18" charset="0"/>
                <a:cs typeface="Times New Roman" pitchFamily="18" charset="0"/>
              </a:rPr>
              <a:t>                         </a:t>
            </a:r>
            <a:r>
              <a:rPr lang="kk-KZ" sz="3200" dirty="0" smtClean="0">
                <a:latin typeface="Times New Roman" pitchFamily="18" charset="0"/>
                <a:cs typeface="Times New Roman" pitchFamily="18" charset="0"/>
              </a:rPr>
              <a:t>1-тапсырма</a:t>
            </a:r>
            <a:r>
              <a:rPr lang="kk-KZ" sz="3200" dirty="0">
                <a:latin typeface="Times New Roman" pitchFamily="18" charset="0"/>
                <a:cs typeface="Times New Roman" pitchFamily="18" charset="0"/>
              </a:rPr>
              <a:t/>
            </a:r>
            <a:br>
              <a:rPr lang="kk-KZ" sz="3200" dirty="0">
                <a:latin typeface="Times New Roman" pitchFamily="18" charset="0"/>
                <a:cs typeface="Times New Roman" pitchFamily="18" charset="0"/>
              </a:rPr>
            </a:br>
            <a:r>
              <a:rPr lang="kk-KZ" sz="3200" dirty="0">
                <a:latin typeface="Times New Roman" pitchFamily="18" charset="0"/>
                <a:cs typeface="Times New Roman" pitchFamily="18" charset="0"/>
              </a:rPr>
              <a:t>Суреттегі спортшылар туралы білетін ақпараттарыңмен </a:t>
            </a:r>
            <a:r>
              <a:rPr lang="kk-KZ" sz="3200" dirty="0" smtClean="0">
                <a:latin typeface="Times New Roman" pitchFamily="18" charset="0"/>
                <a:cs typeface="Times New Roman" pitchFamily="18" charset="0"/>
              </a:rPr>
              <a:t>бөлісіңіздер</a:t>
            </a:r>
            <a:r>
              <a:rPr lang="kk-KZ" sz="3200" dirty="0">
                <a:latin typeface="Times New Roman" pitchFamily="18" charset="0"/>
                <a:cs typeface="Times New Roman" pitchFamily="18" charset="0"/>
              </a:rPr>
              <a:t/>
            </a:r>
            <a:br>
              <a:rPr lang="kk-KZ" sz="3200" dirty="0">
                <a:latin typeface="Times New Roman" pitchFamily="18" charset="0"/>
                <a:cs typeface="Times New Roman" pitchFamily="18" charset="0"/>
              </a:rPr>
            </a:br>
            <a:r>
              <a:rPr lang="kk-KZ" sz="3200" dirty="0">
                <a:latin typeface="Times New Roman" pitchFamily="18" charset="0"/>
                <a:cs typeface="Times New Roman" pitchFamily="18" charset="0"/>
              </a:rPr>
              <a:t>        </a:t>
            </a:r>
            <a:br>
              <a:rPr lang="kk-KZ" sz="3200" dirty="0">
                <a:latin typeface="Times New Roman" pitchFamily="18" charset="0"/>
                <a:cs typeface="Times New Roman" pitchFamily="18" charset="0"/>
              </a:rPr>
            </a:br>
            <a:r>
              <a:rPr lang="kk-KZ" sz="3200" dirty="0">
                <a:latin typeface="Times New Roman" pitchFamily="18" charset="0"/>
                <a:cs typeface="Times New Roman" pitchFamily="18" charset="0"/>
              </a:rPr>
              <a:t/>
            </a:r>
            <a:br>
              <a:rPr lang="kk-KZ" sz="3200" dirty="0">
                <a:latin typeface="Times New Roman" pitchFamily="18" charset="0"/>
                <a:cs typeface="Times New Roman" pitchFamily="18" charset="0"/>
              </a:rPr>
            </a:br>
            <a:endParaRPr lang="ru-RU" sz="3200" dirty="0">
              <a:latin typeface="Times New Roman" pitchFamily="18" charset="0"/>
              <a:cs typeface="Times New Roman" pitchFamily="18" charset="0"/>
            </a:endParaRPr>
          </a:p>
        </p:txBody>
      </p:sp>
      <p:sp>
        <p:nvSpPr>
          <p:cNvPr id="3" name="Текст 2"/>
          <p:cNvSpPr>
            <a:spLocks noGrp="1"/>
          </p:cNvSpPr>
          <p:nvPr>
            <p:ph type="body" idx="1"/>
          </p:nvPr>
        </p:nvSpPr>
        <p:spPr>
          <a:xfrm>
            <a:off x="1367365" y="764705"/>
            <a:ext cx="6417734" cy="936104"/>
          </a:xfrm>
        </p:spPr>
        <p:txBody>
          <a:bodyPr>
            <a:normAutofit/>
          </a:bodyPr>
          <a:lstStyle/>
          <a:p>
            <a:r>
              <a:rPr lang="kk-KZ" sz="4000" dirty="0">
                <a:solidFill>
                  <a:schemeClr val="bg1"/>
                </a:solidFill>
                <a:latin typeface="Times New Roman" pitchFamily="18" charset="0"/>
                <a:cs typeface="Times New Roman" pitchFamily="18" charset="0"/>
              </a:rPr>
              <a:t>“Ой түрткі әдісі”</a:t>
            </a:r>
            <a:endParaRPr lang="ru-RU" sz="4000" dirty="0">
              <a:solidFill>
                <a:schemeClr val="bg1"/>
              </a:solidFill>
              <a:latin typeface="Times New Roman" pitchFamily="18" charset="0"/>
              <a:cs typeface="Times New Roman" pitchFamily="18" charset="0"/>
            </a:endParaRPr>
          </a:p>
        </p:txBody>
      </p:sp>
      <p:pic>
        <p:nvPicPr>
          <p:cNvPr id="4" name="Рисунок 3"/>
          <p:cNvPicPr/>
          <p:nvPr/>
        </p:nvPicPr>
        <p:blipFill>
          <a:blip r:embed="rId4" cstate="print"/>
          <a:srcRect l="26929" t="22121" r="29530" b="56054"/>
          <a:stretch>
            <a:fillRect/>
          </a:stretch>
        </p:blipFill>
        <p:spPr bwMode="auto">
          <a:xfrm>
            <a:off x="971600" y="3501008"/>
            <a:ext cx="7488832" cy="1944216"/>
          </a:xfrm>
          <a:prstGeom prst="rect">
            <a:avLst/>
          </a:prstGeom>
          <a:noFill/>
          <a:ln w="9525">
            <a:noFill/>
            <a:miter lim="800000"/>
            <a:headEnd/>
            <a:tailEnd/>
          </a:ln>
          <a:effectLst/>
        </p:spPr>
      </p:pic>
      <p:pic>
        <p:nvPicPr>
          <p:cNvPr id="8" name="Звук 7">
            <a:hlinkClick r:id="" action="ppaction://media"/>
            <a:extLst>
              <a:ext uri="{FF2B5EF4-FFF2-40B4-BE49-F238E27FC236}">
                <a16:creationId xmlns:a16="http://schemas.microsoft.com/office/drawing/2014/main" xmlns="" id="{E608CA27-DED5-464E-A3A9-914D683E60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437"/>
    </mc:Choice>
    <mc:Fallback xmlns="">
      <p:transition spd="slow" advTm="39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1844824"/>
            <a:ext cx="7920880" cy="4680520"/>
          </a:xfrm>
        </p:spPr>
        <p:txBody>
          <a:bodyPr>
            <a:normAutofit/>
          </a:bodyPr>
          <a:lstStyle/>
          <a:p>
            <a:pPr algn="l"/>
            <a:endParaRPr lang="ru-RU" sz="3200" dirty="0">
              <a:latin typeface="Times New Roman" pitchFamily="18" charset="0"/>
              <a:cs typeface="Times New Roman" pitchFamily="18" charset="0"/>
            </a:endParaRPr>
          </a:p>
        </p:txBody>
      </p:sp>
      <p:sp>
        <p:nvSpPr>
          <p:cNvPr id="3" name="Текст 2"/>
          <p:cNvSpPr>
            <a:spLocks noGrp="1"/>
          </p:cNvSpPr>
          <p:nvPr>
            <p:ph type="body" idx="1"/>
          </p:nvPr>
        </p:nvSpPr>
        <p:spPr>
          <a:xfrm>
            <a:off x="1403648" y="116632"/>
            <a:ext cx="6417734" cy="720080"/>
          </a:xfrm>
        </p:spPr>
        <p:txBody>
          <a:bodyPr>
            <a:normAutofit/>
          </a:bodyPr>
          <a:lstStyle/>
          <a:p>
            <a:r>
              <a:rPr lang="kk-KZ" sz="4000" b="1" dirty="0">
                <a:solidFill>
                  <a:schemeClr val="bg1"/>
                </a:solidFill>
                <a:latin typeface="Times New Roman" pitchFamily="18" charset="0"/>
                <a:cs typeface="Times New Roman" pitchFamily="18" charset="0"/>
              </a:rPr>
              <a:t>ӨЗІҢДІ ТЕКСЕР</a:t>
            </a:r>
            <a:endParaRPr lang="ru-RU" sz="4000" b="1" dirty="0">
              <a:solidFill>
                <a:schemeClr val="bg1"/>
              </a:solidFill>
              <a:latin typeface="Times New Roman" pitchFamily="18" charset="0"/>
              <a:cs typeface="Times New Roman" pitchFamily="18" charset="0"/>
            </a:endParaRPr>
          </a:p>
        </p:txBody>
      </p:sp>
      <p:graphicFrame>
        <p:nvGraphicFramePr>
          <p:cNvPr id="4" name="Таблица 3"/>
          <p:cNvGraphicFramePr>
            <a:graphicFrameLocks noGrp="1"/>
          </p:cNvGraphicFramePr>
          <p:nvPr/>
        </p:nvGraphicFramePr>
        <p:xfrm>
          <a:off x="251520" y="764703"/>
          <a:ext cx="8640960" cy="5976664"/>
        </p:xfrm>
        <a:graphic>
          <a:graphicData uri="http://schemas.openxmlformats.org/drawingml/2006/table">
            <a:tbl>
              <a:tblPr firstRow="1" bandRow="1">
                <a:tableStyleId>{5C22544A-7EE6-4342-B048-85BDC9FD1C3A}</a:tableStyleId>
              </a:tblPr>
              <a:tblGrid>
                <a:gridCol w="4608512">
                  <a:extLst>
                    <a:ext uri="{9D8B030D-6E8A-4147-A177-3AD203B41FA5}">
                      <a16:colId xmlns:a16="http://schemas.microsoft.com/office/drawing/2014/main" xmlns="" val="20000"/>
                    </a:ext>
                  </a:extLst>
                </a:gridCol>
                <a:gridCol w="4032448">
                  <a:extLst>
                    <a:ext uri="{9D8B030D-6E8A-4147-A177-3AD203B41FA5}">
                      <a16:colId xmlns:a16="http://schemas.microsoft.com/office/drawing/2014/main" xmlns="" val="20001"/>
                    </a:ext>
                  </a:extLst>
                </a:gridCol>
              </a:tblGrid>
              <a:tr h="704980">
                <a:tc>
                  <a:txBody>
                    <a:bodyPr/>
                    <a:lstStyle/>
                    <a:p>
                      <a:r>
                        <a:rPr lang="kk-KZ" sz="2800" b="1" dirty="0">
                          <a:solidFill>
                            <a:schemeClr val="tx1"/>
                          </a:solidFill>
                          <a:latin typeface="Times New Roman" pitchFamily="18" charset="0"/>
                          <a:cs typeface="Times New Roman" pitchFamily="18" charset="0"/>
                        </a:rPr>
                        <a:t>1.Мұстафа</a:t>
                      </a:r>
                      <a:r>
                        <a:rPr lang="kk-KZ" sz="2800" b="1" baseline="0" dirty="0">
                          <a:solidFill>
                            <a:schemeClr val="tx1"/>
                          </a:solidFill>
                          <a:latin typeface="Times New Roman" pitchFamily="18" charset="0"/>
                          <a:cs typeface="Times New Roman" pitchFamily="18" charset="0"/>
                        </a:rPr>
                        <a:t> Өзтүрік</a:t>
                      </a:r>
                      <a:endParaRPr lang="ru-RU" sz="2800" b="1" dirty="0">
                        <a:solidFill>
                          <a:schemeClr val="tx1"/>
                        </a:solidFill>
                        <a:latin typeface="Times New Roman" pitchFamily="18" charset="0"/>
                        <a:cs typeface="Times New Roman" pitchFamily="18" charset="0"/>
                      </a:endParaRPr>
                    </a:p>
                  </a:txBody>
                  <a:tcPr/>
                </a:tc>
                <a:tc>
                  <a:txBody>
                    <a:bodyPr/>
                    <a:lstStyle/>
                    <a:p>
                      <a:r>
                        <a:rPr lang="kk-KZ" sz="2800" b="1" dirty="0">
                          <a:solidFill>
                            <a:schemeClr val="tx1"/>
                          </a:solidFill>
                          <a:latin typeface="Times New Roman" pitchFamily="18" charset="0"/>
                          <a:cs typeface="Times New Roman" pitchFamily="18" charset="0"/>
                        </a:rPr>
                        <a:t>Спорт</a:t>
                      </a:r>
                      <a:r>
                        <a:rPr lang="kk-KZ" sz="2800" b="1" baseline="0" dirty="0">
                          <a:solidFill>
                            <a:schemeClr val="tx1"/>
                          </a:solidFill>
                          <a:latin typeface="Times New Roman" pitchFamily="18" charset="0"/>
                          <a:cs typeface="Times New Roman" pitchFamily="18" charset="0"/>
                        </a:rPr>
                        <a:t> өнері-таэквондо </a:t>
                      </a:r>
                      <a:endParaRPr lang="ru-RU" sz="2800" b="1" dirty="0">
                        <a:solidFill>
                          <a:schemeClr val="tx1"/>
                        </a:solidFill>
                        <a:latin typeface="Times New Roman" pitchFamily="18" charset="0"/>
                        <a:cs typeface="Times New Roman" pitchFamily="18" charset="0"/>
                      </a:endParaRPr>
                    </a:p>
                  </a:txBody>
                  <a:tcPr/>
                </a:tc>
                <a:extLst>
                  <a:ext uri="{0D108BD9-81ED-4DB2-BD59-A6C34878D82A}">
                    <a16:rowId xmlns:a16="http://schemas.microsoft.com/office/drawing/2014/main" xmlns="" val="10000"/>
                  </a:ext>
                </a:extLst>
              </a:tr>
              <a:tr h="967543">
                <a:tc>
                  <a:txBody>
                    <a:bodyPr/>
                    <a:lstStyle/>
                    <a:p>
                      <a:r>
                        <a:rPr lang="kk-KZ" sz="2800" b="1" dirty="0">
                          <a:latin typeface="Times New Roman" pitchFamily="18" charset="0"/>
                          <a:cs typeface="Times New Roman" pitchFamily="18" charset="0"/>
                        </a:rPr>
                        <a:t>2.Үшкемпіров</a:t>
                      </a:r>
                      <a:r>
                        <a:rPr lang="kk-KZ" sz="2800" b="1" baseline="0" dirty="0">
                          <a:latin typeface="Times New Roman" pitchFamily="18" charset="0"/>
                          <a:cs typeface="Times New Roman" pitchFamily="18" charset="0"/>
                        </a:rPr>
                        <a:t> Жақсылық Әмірәліұлы</a:t>
                      </a:r>
                      <a:endParaRPr lang="ru-RU" sz="2800" b="1" dirty="0">
                        <a:latin typeface="Times New Roman" pitchFamily="18" charset="0"/>
                        <a:cs typeface="Times New Roman" pitchFamily="18" charset="0"/>
                      </a:endParaRPr>
                    </a:p>
                  </a:txBody>
                  <a:tcPr/>
                </a:tc>
                <a:tc>
                  <a:txBody>
                    <a:bodyPr/>
                    <a:lstStyle/>
                    <a:p>
                      <a:r>
                        <a:rPr lang="kk-KZ" sz="2800" b="1" dirty="0">
                          <a:solidFill>
                            <a:schemeClr val="tx1"/>
                          </a:solidFill>
                          <a:latin typeface="Times New Roman" pitchFamily="18" charset="0"/>
                          <a:cs typeface="Times New Roman" pitchFamily="18" charset="0"/>
                        </a:rPr>
                        <a:t>Грек-рим</a:t>
                      </a:r>
                      <a:r>
                        <a:rPr lang="kk-KZ" sz="2800" b="1" baseline="0" dirty="0">
                          <a:solidFill>
                            <a:schemeClr val="tx1"/>
                          </a:solidFill>
                          <a:latin typeface="Times New Roman" pitchFamily="18" charset="0"/>
                          <a:cs typeface="Times New Roman" pitchFamily="18" charset="0"/>
                        </a:rPr>
                        <a:t> күресінің палуаны</a:t>
                      </a:r>
                      <a:endParaRPr lang="ru-RU" sz="2800" b="1" dirty="0">
                        <a:solidFill>
                          <a:schemeClr val="tx1"/>
                        </a:solidFill>
                        <a:latin typeface="Times New Roman" pitchFamily="18" charset="0"/>
                        <a:cs typeface="Times New Roman" pitchFamily="18" charset="0"/>
                      </a:endParaRPr>
                    </a:p>
                  </a:txBody>
                  <a:tcPr/>
                </a:tc>
                <a:extLst>
                  <a:ext uri="{0D108BD9-81ED-4DB2-BD59-A6C34878D82A}">
                    <a16:rowId xmlns:a16="http://schemas.microsoft.com/office/drawing/2014/main" xmlns="" val="10001"/>
                  </a:ext>
                </a:extLst>
              </a:tr>
              <a:tr h="967543">
                <a:tc>
                  <a:txBody>
                    <a:bodyPr/>
                    <a:lstStyle/>
                    <a:p>
                      <a:r>
                        <a:rPr lang="kk-KZ" sz="2800" b="1" dirty="0">
                          <a:latin typeface="Times New Roman" pitchFamily="18" charset="0"/>
                          <a:cs typeface="Times New Roman" pitchFamily="18" charset="0"/>
                        </a:rPr>
                        <a:t>3.Абдумалик Жансая Данияровна</a:t>
                      </a:r>
                      <a:endParaRPr lang="ru-RU" sz="2800" b="1" dirty="0">
                        <a:latin typeface="Times New Roman" pitchFamily="18" charset="0"/>
                        <a:cs typeface="Times New Roman" pitchFamily="18" charset="0"/>
                      </a:endParaRPr>
                    </a:p>
                  </a:txBody>
                  <a:tcPr/>
                </a:tc>
                <a:tc>
                  <a:txBody>
                    <a:bodyPr/>
                    <a:lstStyle/>
                    <a:p>
                      <a:r>
                        <a:rPr lang="kk-KZ" sz="2800" b="1" dirty="0">
                          <a:latin typeface="Times New Roman" pitchFamily="18" charset="0"/>
                          <a:cs typeface="Times New Roman" pitchFamily="18" charset="0"/>
                        </a:rPr>
                        <a:t>Шахматист</a:t>
                      </a:r>
                      <a:endParaRPr lang="ru-RU" sz="2800" b="1" dirty="0">
                        <a:latin typeface="Times New Roman" pitchFamily="18" charset="0"/>
                        <a:cs typeface="Times New Roman" pitchFamily="18" charset="0"/>
                      </a:endParaRPr>
                    </a:p>
                  </a:txBody>
                  <a:tcPr/>
                </a:tc>
                <a:extLst>
                  <a:ext uri="{0D108BD9-81ED-4DB2-BD59-A6C34878D82A}">
                    <a16:rowId xmlns:a16="http://schemas.microsoft.com/office/drawing/2014/main" xmlns="" val="10002"/>
                  </a:ext>
                </a:extLst>
              </a:tr>
              <a:tr h="967543">
                <a:tc>
                  <a:txBody>
                    <a:bodyPr/>
                    <a:lstStyle/>
                    <a:p>
                      <a:r>
                        <a:rPr lang="kk-KZ" sz="2800" b="1" dirty="0">
                          <a:latin typeface="Times New Roman" pitchFamily="18" charset="0"/>
                          <a:cs typeface="Times New Roman" pitchFamily="18" charset="0"/>
                        </a:rPr>
                        <a:t>4.Елеусинов Данияр Мұратұлы</a:t>
                      </a:r>
                      <a:endParaRPr lang="ru-RU" sz="2800" b="1" dirty="0">
                        <a:latin typeface="Times New Roman" pitchFamily="18" charset="0"/>
                        <a:cs typeface="Times New Roman" pitchFamily="18" charset="0"/>
                      </a:endParaRPr>
                    </a:p>
                  </a:txBody>
                  <a:tcPr/>
                </a:tc>
                <a:tc>
                  <a:txBody>
                    <a:bodyPr/>
                    <a:lstStyle/>
                    <a:p>
                      <a:r>
                        <a:rPr lang="kk-KZ" sz="2800" b="1" dirty="0">
                          <a:latin typeface="Times New Roman" pitchFamily="18" charset="0"/>
                          <a:cs typeface="Times New Roman" pitchFamily="18" charset="0"/>
                        </a:rPr>
                        <a:t>Боксер</a:t>
                      </a:r>
                      <a:endParaRPr lang="ru-RU" sz="2800" b="1" dirty="0">
                        <a:latin typeface="Times New Roman" pitchFamily="18" charset="0"/>
                        <a:cs typeface="Times New Roman" pitchFamily="18" charset="0"/>
                      </a:endParaRPr>
                    </a:p>
                  </a:txBody>
                  <a:tcPr/>
                </a:tc>
                <a:extLst>
                  <a:ext uri="{0D108BD9-81ED-4DB2-BD59-A6C34878D82A}">
                    <a16:rowId xmlns:a16="http://schemas.microsoft.com/office/drawing/2014/main" xmlns="" val="10003"/>
                  </a:ext>
                </a:extLst>
              </a:tr>
              <a:tr h="2369055">
                <a:tc>
                  <a:txBody>
                    <a:bodyPr/>
                    <a:lstStyle/>
                    <a:p>
                      <a:r>
                        <a:rPr lang="kk-KZ" sz="2800" b="1" dirty="0">
                          <a:latin typeface="Times New Roman" pitchFamily="18" charset="0"/>
                          <a:cs typeface="Times New Roman" pitchFamily="18" charset="0"/>
                        </a:rPr>
                        <a:t>5.Баландин Дмитрий Игоревич </a:t>
                      </a:r>
                    </a:p>
                    <a:p>
                      <a:r>
                        <a:rPr lang="kk-KZ" sz="2800" b="1" dirty="0">
                          <a:latin typeface="Times New Roman" pitchFamily="18" charset="0"/>
                          <a:cs typeface="Times New Roman" pitchFamily="18" charset="0"/>
                        </a:rPr>
                        <a:t>Дескриптор</a:t>
                      </a:r>
                    </a:p>
                    <a:p>
                      <a:r>
                        <a:rPr lang="kk-KZ" sz="2800" b="1" dirty="0">
                          <a:latin typeface="Times New Roman" pitchFamily="18" charset="0"/>
                          <a:cs typeface="Times New Roman" pitchFamily="18" charset="0"/>
                        </a:rPr>
                        <a:t>-</a:t>
                      </a:r>
                      <a:r>
                        <a:rPr lang="kk-KZ" sz="2800" b="0" dirty="0">
                          <a:latin typeface="Times New Roman" pitchFamily="18" charset="0"/>
                          <a:cs typeface="Times New Roman" pitchFamily="18" charset="0"/>
                        </a:rPr>
                        <a:t>Суреттегі</a:t>
                      </a:r>
                      <a:r>
                        <a:rPr lang="kk-KZ" sz="2800" b="0" baseline="0" dirty="0">
                          <a:latin typeface="Times New Roman" pitchFamily="18" charset="0"/>
                          <a:cs typeface="Times New Roman" pitchFamily="18" charset="0"/>
                        </a:rPr>
                        <a:t> спортшылар туралы біледі;</a:t>
                      </a:r>
                      <a:endParaRPr lang="kk-KZ" sz="2800" b="1" dirty="0">
                        <a:latin typeface="Times New Roman" pitchFamily="18" charset="0"/>
                        <a:cs typeface="Times New Roman" pitchFamily="18" charset="0"/>
                      </a:endParaRPr>
                    </a:p>
                  </a:txBody>
                  <a:tcPr/>
                </a:tc>
                <a:tc>
                  <a:txBody>
                    <a:bodyPr/>
                    <a:lstStyle/>
                    <a:p>
                      <a:r>
                        <a:rPr lang="kk-KZ" sz="2800" b="1" dirty="0">
                          <a:latin typeface="Times New Roman" pitchFamily="18" charset="0"/>
                          <a:cs typeface="Times New Roman" pitchFamily="18" charset="0"/>
                        </a:rPr>
                        <a:t>Жүзуші</a:t>
                      </a:r>
                    </a:p>
                    <a:p>
                      <a:endParaRPr lang="kk-KZ" sz="2800" b="1" dirty="0">
                        <a:latin typeface="Times New Roman" pitchFamily="18" charset="0"/>
                        <a:cs typeface="Times New Roman" pitchFamily="18" charset="0"/>
                      </a:endParaRPr>
                    </a:p>
                    <a:p>
                      <a:endParaRPr lang="kk-KZ" sz="2800" b="1" dirty="0">
                        <a:latin typeface="Times New Roman" pitchFamily="18" charset="0"/>
                        <a:cs typeface="Times New Roman" pitchFamily="18" charset="0"/>
                      </a:endParaRPr>
                    </a:p>
                    <a:p>
                      <a:r>
                        <a:rPr lang="kk-KZ" sz="2800" b="1" dirty="0">
                          <a:latin typeface="Times New Roman" pitchFamily="18" charset="0"/>
                          <a:cs typeface="Times New Roman" pitchFamily="18" charset="0"/>
                        </a:rPr>
                        <a:t>-</a:t>
                      </a:r>
                      <a:r>
                        <a:rPr lang="kk-KZ" sz="2800" b="0" dirty="0">
                          <a:latin typeface="Times New Roman" pitchFamily="18" charset="0"/>
                          <a:cs typeface="Times New Roman" pitchFamily="18" charset="0"/>
                        </a:rPr>
                        <a:t>Спорт</a:t>
                      </a:r>
                      <a:r>
                        <a:rPr lang="kk-KZ" sz="2800" b="0" baseline="0" dirty="0">
                          <a:latin typeface="Times New Roman" pitchFamily="18" charset="0"/>
                          <a:cs typeface="Times New Roman" pitchFamily="18" charset="0"/>
                        </a:rPr>
                        <a:t> түрлерін ажыратады.</a:t>
                      </a:r>
                      <a:endParaRPr lang="kk-KZ" sz="2800" b="1" dirty="0">
                        <a:latin typeface="Times New Roman" pitchFamily="18" charset="0"/>
                        <a:cs typeface="Times New Roman" pitchFamily="18" charset="0"/>
                      </a:endParaRPr>
                    </a:p>
                  </a:txBody>
                  <a:tcPr/>
                </a:tc>
                <a:extLst>
                  <a:ext uri="{0D108BD9-81ED-4DB2-BD59-A6C34878D82A}">
                    <a16:rowId xmlns:a16="http://schemas.microsoft.com/office/drawing/2014/main" xmlns="" val="10004"/>
                  </a:ext>
                </a:extLst>
              </a:tr>
            </a:tbl>
          </a:graphicData>
        </a:graphic>
      </p:graphicFrame>
      <p:pic>
        <p:nvPicPr>
          <p:cNvPr id="8" name="Звук 7">
            <a:hlinkClick r:id="" action="ppaction://media"/>
            <a:extLst>
              <a:ext uri="{FF2B5EF4-FFF2-40B4-BE49-F238E27FC236}">
                <a16:creationId xmlns:a16="http://schemas.microsoft.com/office/drawing/2014/main" xmlns="" id="{A0DECBCF-130A-4FDD-A4E6-BF252D31C6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609"/>
    </mc:Choice>
    <mc:Fallback xmlns="">
      <p:transition spd="slow" advTm="48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44824"/>
            <a:ext cx="8424936" cy="4777725"/>
          </a:xfrm>
        </p:spPr>
        <p:txBody>
          <a:bodyPr>
            <a:noAutofit/>
          </a:bodyPr>
          <a:lstStyle/>
          <a:p>
            <a:pPr algn="just"/>
            <a:r>
              <a:rPr lang="ru-RU" sz="1900" b="1" dirty="0">
                <a:solidFill>
                  <a:schemeClr val="tx2"/>
                </a:solidFill>
                <a:latin typeface="Times New Roman" panose="02020603050405020304" pitchFamily="18" charset="0"/>
                <a:cs typeface="Times New Roman" panose="02020603050405020304" pitchFamily="18" charset="0"/>
              </a:rPr>
              <a:t/>
            </a:r>
            <a:br>
              <a:rPr lang="ru-RU" sz="1900" b="1" dirty="0">
                <a:solidFill>
                  <a:schemeClr val="tx2"/>
                </a:solidFill>
                <a:latin typeface="Times New Roman" panose="02020603050405020304" pitchFamily="18" charset="0"/>
                <a:cs typeface="Times New Roman" panose="02020603050405020304" pitchFamily="18" charset="0"/>
              </a:rPr>
            </a:br>
            <a:r>
              <a:rPr lang="ru-RU" sz="1900" b="1" dirty="0">
                <a:solidFill>
                  <a:schemeClr val="tx2"/>
                </a:solidFill>
                <a:latin typeface="Times New Roman" panose="02020603050405020304" pitchFamily="18" charset="0"/>
                <a:cs typeface="Times New Roman" panose="02020603050405020304" pitchFamily="18" charset="0"/>
              </a:rPr>
              <a:t/>
            </a:r>
            <a:br>
              <a:rPr lang="ru-RU" sz="1900" b="1" dirty="0">
                <a:solidFill>
                  <a:schemeClr val="tx2"/>
                </a:solidFill>
                <a:latin typeface="Times New Roman" panose="02020603050405020304" pitchFamily="18" charset="0"/>
                <a:cs typeface="Times New Roman" panose="02020603050405020304" pitchFamily="18" charset="0"/>
              </a:rPr>
            </a:br>
            <a:r>
              <a:rPr lang="ru-RU" sz="1900" b="1" dirty="0">
                <a:solidFill>
                  <a:schemeClr val="tx2"/>
                </a:solidFill>
                <a:latin typeface="Times New Roman" panose="02020603050405020304" pitchFamily="18" charset="0"/>
                <a:cs typeface="Times New Roman" panose="02020603050405020304" pitchFamily="18" charset="0"/>
              </a:rPr>
              <a:t/>
            </a:r>
            <a:br>
              <a:rPr lang="ru-RU" sz="1900" b="1" dirty="0">
                <a:solidFill>
                  <a:schemeClr val="tx2"/>
                </a:solidFill>
                <a:latin typeface="Times New Roman" panose="02020603050405020304" pitchFamily="18" charset="0"/>
                <a:cs typeface="Times New Roman" panose="02020603050405020304" pitchFamily="18" charset="0"/>
              </a:rPr>
            </a:br>
            <a:r>
              <a:rPr lang="ru-RU" sz="1900" b="1" dirty="0">
                <a:solidFill>
                  <a:schemeClr val="tx2"/>
                </a:solidFill>
                <a:latin typeface="Times New Roman" panose="02020603050405020304" pitchFamily="18" charset="0"/>
                <a:cs typeface="Times New Roman" panose="02020603050405020304" pitchFamily="18" charset="0"/>
              </a:rPr>
              <a:t/>
            </a:r>
            <a:br>
              <a:rPr lang="ru-RU" sz="1900" b="1" dirty="0">
                <a:solidFill>
                  <a:schemeClr val="tx2"/>
                </a:solidFill>
                <a:latin typeface="Times New Roman" panose="02020603050405020304" pitchFamily="18" charset="0"/>
                <a:cs typeface="Times New Roman" panose="02020603050405020304" pitchFamily="18" charset="0"/>
              </a:rPr>
            </a:br>
            <a:r>
              <a:rPr lang="ru-RU" sz="1900" b="1" dirty="0">
                <a:solidFill>
                  <a:schemeClr val="tx2"/>
                </a:solidFill>
                <a:latin typeface="Times New Roman" panose="02020603050405020304" pitchFamily="18" charset="0"/>
                <a:cs typeface="Times New Roman" panose="02020603050405020304" pitchFamily="18" charset="0"/>
              </a:rPr>
              <a:t/>
            </a:r>
            <a:br>
              <a:rPr lang="ru-RU" sz="1900" b="1" dirty="0">
                <a:solidFill>
                  <a:schemeClr val="tx2"/>
                </a:solidFill>
                <a:latin typeface="Times New Roman" panose="02020603050405020304" pitchFamily="18" charset="0"/>
                <a:cs typeface="Times New Roman" panose="02020603050405020304" pitchFamily="18" charset="0"/>
              </a:rPr>
            </a:br>
            <a:r>
              <a:rPr lang="ru-RU" sz="1900" b="1" dirty="0">
                <a:solidFill>
                  <a:schemeClr val="tx2"/>
                </a:solidFill>
                <a:latin typeface="Times New Roman" panose="02020603050405020304" pitchFamily="18" charset="0"/>
                <a:cs typeface="Times New Roman" panose="02020603050405020304" pitchFamily="18" charset="0"/>
              </a:rPr>
              <a:t/>
            </a:r>
            <a:br>
              <a:rPr lang="ru-RU" sz="1900" b="1" dirty="0">
                <a:solidFill>
                  <a:schemeClr val="tx2"/>
                </a:solidFill>
                <a:latin typeface="Times New Roman" panose="02020603050405020304" pitchFamily="18" charset="0"/>
                <a:cs typeface="Times New Roman" panose="02020603050405020304" pitchFamily="18" charset="0"/>
              </a:rPr>
            </a:br>
            <a:r>
              <a:rPr lang="ru-RU" sz="1900" b="1" dirty="0"/>
              <a:t/>
            </a:r>
            <a:br>
              <a:rPr lang="ru-RU" sz="1900" b="1" dirty="0"/>
            </a:br>
            <a:r>
              <a:rPr lang="ru-RU" sz="1900" b="1" dirty="0"/>
              <a:t/>
            </a:r>
            <a:br>
              <a:rPr lang="ru-RU" sz="1900" b="1" dirty="0"/>
            </a:br>
            <a:endParaRPr lang="ru-RU" sz="1900" b="1" dirty="0"/>
          </a:p>
        </p:txBody>
      </p:sp>
      <p:sp>
        <p:nvSpPr>
          <p:cNvPr id="3" name="Текст 2"/>
          <p:cNvSpPr>
            <a:spLocks noGrp="1"/>
          </p:cNvSpPr>
          <p:nvPr>
            <p:ph type="body" idx="1"/>
          </p:nvPr>
        </p:nvSpPr>
        <p:spPr>
          <a:xfrm>
            <a:off x="1259632" y="332657"/>
            <a:ext cx="6417734" cy="648072"/>
          </a:xfrm>
        </p:spPr>
        <p:txBody>
          <a:bodyPr>
            <a:normAutofit/>
          </a:bodyPr>
          <a:lstStyle/>
          <a:p>
            <a:r>
              <a:rPr lang="kk-KZ" sz="3500" b="1" dirty="0">
                <a:solidFill>
                  <a:schemeClr val="bg1"/>
                </a:solidFill>
                <a:latin typeface="Times New Roman" panose="02020603050405020304" pitchFamily="18" charset="0"/>
                <a:cs typeface="Times New Roman" panose="02020603050405020304" pitchFamily="18" charset="0"/>
              </a:rPr>
              <a:t> Етістік </a:t>
            </a:r>
            <a:endParaRPr lang="ru-RU" sz="35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366419426"/>
              </p:ext>
            </p:extLst>
          </p:nvPr>
        </p:nvGraphicFramePr>
        <p:xfrm>
          <a:off x="251520" y="931204"/>
          <a:ext cx="8640960" cy="5827421"/>
        </p:xfrm>
        <a:graphic>
          <a:graphicData uri="http://schemas.openxmlformats.org/drawingml/2006/table">
            <a:tbl>
              <a:tblPr firstRow="1" firstCol="1" bandRow="1">
                <a:tableStyleId>{5C22544A-7EE6-4342-B048-85BDC9FD1C3A}</a:tableStyleId>
              </a:tblPr>
              <a:tblGrid>
                <a:gridCol w="4392488">
                  <a:extLst>
                    <a:ext uri="{9D8B030D-6E8A-4147-A177-3AD203B41FA5}">
                      <a16:colId xmlns:a16="http://schemas.microsoft.com/office/drawing/2014/main" xmlns="" val="3754829270"/>
                    </a:ext>
                  </a:extLst>
                </a:gridCol>
                <a:gridCol w="4248472">
                  <a:extLst>
                    <a:ext uri="{9D8B030D-6E8A-4147-A177-3AD203B41FA5}">
                      <a16:colId xmlns:a16="http://schemas.microsoft.com/office/drawing/2014/main" xmlns="" val="1845935894"/>
                    </a:ext>
                  </a:extLst>
                </a:gridCol>
              </a:tblGrid>
              <a:tr h="599678">
                <a:tc gridSpan="2">
                  <a:txBody>
                    <a:bodyPr/>
                    <a:lstStyle/>
                    <a:p>
                      <a:pPr algn="ctr">
                        <a:lnSpc>
                          <a:spcPct val="107000"/>
                        </a:lnSpc>
                        <a:spcAft>
                          <a:spcPts val="0"/>
                        </a:spcAft>
                      </a:pPr>
                      <a:endParaRPr lang="ru-RU" sz="2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1">
                        <a:lumMod val="60000"/>
                        <a:lumOff val="40000"/>
                      </a:schemeClr>
                    </a:solidFill>
                  </a:tcPr>
                </a:tc>
                <a:tc hMerge="1">
                  <a:txBody>
                    <a:bodyPr/>
                    <a:lstStyle/>
                    <a:p>
                      <a:endParaRPr lang="ru-RU"/>
                    </a:p>
                  </a:txBody>
                  <a:tcPr/>
                </a:tc>
                <a:extLst>
                  <a:ext uri="{0D108BD9-81ED-4DB2-BD59-A6C34878D82A}">
                    <a16:rowId xmlns:a16="http://schemas.microsoft.com/office/drawing/2014/main" xmlns="" val="3278826395"/>
                  </a:ext>
                </a:extLst>
              </a:tr>
              <a:tr h="1204383">
                <a:tc>
                  <a:txBody>
                    <a:bodyPr/>
                    <a:lstStyle/>
                    <a:p>
                      <a:pPr algn="ctr">
                        <a:lnSpc>
                          <a:spcPct val="107000"/>
                        </a:lnSpc>
                        <a:spcAft>
                          <a:spcPts val="0"/>
                        </a:spcAft>
                      </a:pPr>
                      <a:r>
                        <a:rPr lang="ru-RU" sz="2400" b="1">
                          <a:solidFill>
                            <a:srgbClr val="002060"/>
                          </a:solidFill>
                          <a:effectLst/>
                          <a:latin typeface="Times New Roman" panose="02020603050405020304" pitchFamily="18" charset="0"/>
                          <a:cs typeface="Times New Roman" panose="02020603050405020304" pitchFamily="18" charset="0"/>
                        </a:rPr>
                        <a:t>Етістік</a:t>
                      </a:r>
                      <a:endParaRPr lang="ru-RU" sz="2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1">
                        <a:lumMod val="60000"/>
                        <a:lumOff val="40000"/>
                      </a:schemeClr>
                    </a:solidFill>
                  </a:tcPr>
                </a:tc>
                <a:tc>
                  <a:txBody>
                    <a:bodyPr/>
                    <a:lstStyle/>
                    <a:p>
                      <a:pPr algn="ctr">
                        <a:lnSpc>
                          <a:spcPct val="107000"/>
                        </a:lnSpc>
                        <a:spcAft>
                          <a:spcPts val="0"/>
                        </a:spcAft>
                      </a:pPr>
                      <a:r>
                        <a:rPr lang="ru-RU" sz="2400" b="1">
                          <a:solidFill>
                            <a:srgbClr val="002060"/>
                          </a:solidFill>
                          <a:effectLst/>
                          <a:latin typeface="Times New Roman" panose="02020603050405020304" pitchFamily="18" charset="0"/>
                          <a:cs typeface="Times New Roman" panose="02020603050405020304" pitchFamily="18" charset="0"/>
                        </a:rPr>
                        <a:t>Етістіктің </a:t>
                      </a:r>
                      <a:r>
                        <a:rPr lang="ru-RU" sz="2400" b="1" baseline="0">
                          <a:solidFill>
                            <a:srgbClr val="002060"/>
                          </a:solidFill>
                          <a:effectLst/>
                          <a:latin typeface="Times New Roman" panose="02020603050405020304" pitchFamily="18" charset="0"/>
                          <a:cs typeface="Times New Roman" panose="02020603050405020304" pitchFamily="18" charset="0"/>
                        </a:rPr>
                        <a:t> құрамына қарай түрлері дара етістік  және күрделі етістік </a:t>
                      </a:r>
                      <a:endParaRPr lang="ru-RU" sz="2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1">
                        <a:lumMod val="60000"/>
                        <a:lumOff val="40000"/>
                      </a:schemeClr>
                    </a:solidFill>
                  </a:tcPr>
                </a:tc>
                <a:extLst>
                  <a:ext uri="{0D108BD9-81ED-4DB2-BD59-A6C34878D82A}">
                    <a16:rowId xmlns:a16="http://schemas.microsoft.com/office/drawing/2014/main" xmlns="" val="2141321929"/>
                  </a:ext>
                </a:extLst>
              </a:tr>
              <a:tr h="3973835">
                <a:tc>
                  <a:txBody>
                    <a:bodyPr/>
                    <a:lstStyle/>
                    <a:p>
                      <a:pPr>
                        <a:lnSpc>
                          <a:spcPct val="100000"/>
                        </a:lnSpc>
                        <a:spcAft>
                          <a:spcPts val="0"/>
                        </a:spcAft>
                      </a:pPr>
                      <a:r>
                        <a:rPr lang="kk-KZ" sz="2400" b="1" baseline="0" dirty="0">
                          <a:solidFill>
                            <a:schemeClr val="tx1"/>
                          </a:solidFill>
                          <a:effectLst/>
                          <a:latin typeface="Times New Roman" panose="02020603050405020304" pitchFamily="18" charset="0"/>
                          <a:cs typeface="Times New Roman" panose="02020603050405020304" pitchFamily="18" charset="0"/>
                        </a:rPr>
                        <a:t>  </a:t>
                      </a:r>
                      <a:r>
                        <a:rPr lang="kk-KZ" sz="2400" b="1" dirty="0">
                          <a:solidFill>
                            <a:schemeClr val="tx1"/>
                          </a:solidFill>
                          <a:effectLst/>
                          <a:latin typeface="Times New Roman" panose="02020603050405020304" pitchFamily="18" charset="0"/>
                          <a:cs typeface="Times New Roman" panose="02020603050405020304" pitchFamily="18" charset="0"/>
                        </a:rPr>
                        <a:t>Етістік – заттың қимылын, іс- әрекеті  мен </a:t>
                      </a:r>
                      <a:r>
                        <a:rPr lang="kk-KZ" sz="2400" b="1" dirty="0" smtClean="0">
                          <a:solidFill>
                            <a:schemeClr val="tx1"/>
                          </a:solidFill>
                          <a:effectLst/>
                          <a:latin typeface="Times New Roman" panose="02020603050405020304" pitchFamily="18" charset="0"/>
                          <a:cs typeface="Times New Roman" panose="02020603050405020304" pitchFamily="18" charset="0"/>
                        </a:rPr>
                        <a:t>қалып-күйін </a:t>
                      </a:r>
                      <a:r>
                        <a:rPr lang="kk-KZ" sz="2400" b="1" dirty="0">
                          <a:solidFill>
                            <a:schemeClr val="tx1"/>
                          </a:solidFill>
                          <a:effectLst/>
                          <a:latin typeface="Times New Roman" panose="02020603050405020304" pitchFamily="18" charset="0"/>
                          <a:cs typeface="Times New Roman" panose="02020603050405020304" pitchFamily="18" charset="0"/>
                        </a:rPr>
                        <a:t>білдіретін сөз табы.</a:t>
                      </a:r>
                      <a:r>
                        <a:rPr lang="kk-KZ" sz="2400" b="1" i="1" baseline="0" dirty="0">
                          <a:solidFill>
                            <a:schemeClr val="tx1"/>
                          </a:solidFill>
                          <a:effectLst/>
                          <a:latin typeface="Times New Roman" panose="02020603050405020304" pitchFamily="18" charset="0"/>
                          <a:cs typeface="Times New Roman" panose="02020603050405020304" pitchFamily="18" charset="0"/>
                        </a:rPr>
                        <a:t> Не істеді? не қылды? қайтті?не істеп жатыр? </a:t>
                      </a:r>
                      <a:r>
                        <a:rPr lang="kk-KZ" sz="2400" b="1" i="1" baseline="0" dirty="0" smtClean="0">
                          <a:solidFill>
                            <a:schemeClr val="tx1"/>
                          </a:solidFill>
                          <a:effectLst/>
                          <a:latin typeface="Times New Roman" panose="02020603050405020304" pitchFamily="18" charset="0"/>
                          <a:cs typeface="Times New Roman" panose="02020603050405020304" pitchFamily="18" charset="0"/>
                        </a:rPr>
                        <a:t>не </a:t>
                      </a:r>
                      <a:r>
                        <a:rPr lang="kk-KZ" sz="2400" b="1" i="1" baseline="0" dirty="0">
                          <a:solidFill>
                            <a:schemeClr val="tx1"/>
                          </a:solidFill>
                          <a:effectLst/>
                          <a:latin typeface="Times New Roman" panose="02020603050405020304" pitchFamily="18" charset="0"/>
                          <a:cs typeface="Times New Roman" panose="02020603050405020304" pitchFamily="18" charset="0"/>
                        </a:rPr>
                        <a:t>істейді? </a:t>
                      </a:r>
                      <a:r>
                        <a:rPr lang="kk-KZ" sz="2400" b="1" i="1" baseline="0" dirty="0" smtClean="0">
                          <a:solidFill>
                            <a:schemeClr val="tx1"/>
                          </a:solidFill>
                          <a:effectLst/>
                          <a:latin typeface="Times New Roman" panose="02020603050405020304" pitchFamily="18" charset="0"/>
                          <a:cs typeface="Times New Roman" panose="02020603050405020304" pitchFamily="18" charset="0"/>
                        </a:rPr>
                        <a:t>не </a:t>
                      </a:r>
                      <a:r>
                        <a:rPr lang="kk-KZ" sz="2400" b="1" i="1" baseline="0" dirty="0">
                          <a:solidFill>
                            <a:schemeClr val="tx1"/>
                          </a:solidFill>
                          <a:effectLst/>
                          <a:latin typeface="Times New Roman" panose="02020603050405020304" pitchFamily="18" charset="0"/>
                          <a:cs typeface="Times New Roman" panose="02020603050405020304" pitchFamily="18" charset="0"/>
                        </a:rPr>
                        <a:t>істемек? деген сұрақтарға жауап береді. </a:t>
                      </a:r>
                      <a:endParaRPr lang="ru-RU" sz="2400" b="1" dirty="0">
                        <a:solidFill>
                          <a:schemeClr val="tx1"/>
                        </a:solidFill>
                        <a:effectLst/>
                        <a:latin typeface="Times New Roman" panose="02020603050405020304" pitchFamily="18" charset="0"/>
                        <a:cs typeface="Times New Roman" panose="02020603050405020304" pitchFamily="18" charset="0"/>
                      </a:endParaRPr>
                    </a:p>
                    <a:p>
                      <a:pPr>
                        <a:lnSpc>
                          <a:spcPct val="100000"/>
                        </a:lnSpc>
                        <a:spcAft>
                          <a:spcPts val="0"/>
                        </a:spcAft>
                      </a:pPr>
                      <a:r>
                        <a:rPr lang="ru-RU" sz="2400" b="1" dirty="0" err="1">
                          <a:solidFill>
                            <a:srgbClr val="7030A0"/>
                          </a:solidFill>
                          <a:effectLst/>
                          <a:latin typeface="Times New Roman" panose="02020603050405020304" pitchFamily="18" charset="0"/>
                          <a:cs typeface="Times New Roman" panose="02020603050405020304" pitchFamily="18" charset="0"/>
                        </a:rPr>
                        <a:t>Мысалы</a:t>
                      </a:r>
                      <a:r>
                        <a:rPr lang="ru-RU" sz="2400" b="1" dirty="0">
                          <a:solidFill>
                            <a:srgbClr val="7030A0"/>
                          </a:solidFill>
                          <a:effectLst/>
                          <a:latin typeface="Times New Roman" panose="02020603050405020304" pitchFamily="18" charset="0"/>
                          <a:cs typeface="Times New Roman" panose="02020603050405020304" pitchFamily="18" charset="0"/>
                        </a:rPr>
                        <a:t>: </a:t>
                      </a:r>
                      <a:r>
                        <a:rPr lang="ru-RU" sz="2400" b="1" baseline="0" dirty="0">
                          <a:solidFill>
                            <a:srgbClr val="7030A0"/>
                          </a:solidFill>
                          <a:effectLst/>
                          <a:latin typeface="Times New Roman" panose="02020603050405020304" pitchFamily="18" charset="0"/>
                          <a:cs typeface="Times New Roman" panose="02020603050405020304" pitchFamily="18" charset="0"/>
                        </a:rPr>
                        <a:t> </a:t>
                      </a:r>
                      <a:r>
                        <a:rPr lang="ru-RU" sz="2400" b="1" i="1" baseline="0" dirty="0">
                          <a:solidFill>
                            <a:srgbClr val="7030A0"/>
                          </a:solidFill>
                          <a:effectLst/>
                          <a:latin typeface="Times New Roman" panose="02020603050405020304" pitchFamily="18" charset="0"/>
                          <a:cs typeface="Times New Roman" panose="02020603050405020304" pitchFamily="18" charset="0"/>
                        </a:rPr>
                        <a:t>«</a:t>
                      </a:r>
                      <a:r>
                        <a:rPr lang="ru-RU" sz="2400" b="1" i="1" baseline="0" dirty="0" err="1">
                          <a:solidFill>
                            <a:srgbClr val="7030A0"/>
                          </a:solidFill>
                          <a:effectLst/>
                          <a:latin typeface="Times New Roman" panose="02020603050405020304" pitchFamily="18" charset="0"/>
                          <a:cs typeface="Times New Roman" panose="02020603050405020304" pitchFamily="18" charset="0"/>
                        </a:rPr>
                        <a:t>Білегі</a:t>
                      </a:r>
                      <a:r>
                        <a:rPr lang="ru-RU" sz="2400" b="1" i="1" baseline="0" dirty="0">
                          <a:solidFill>
                            <a:srgbClr val="7030A0"/>
                          </a:solidFill>
                          <a:effectLst/>
                          <a:latin typeface="Times New Roman" panose="02020603050405020304" pitchFamily="18" charset="0"/>
                          <a:cs typeface="Times New Roman" panose="02020603050405020304" pitchFamily="18" charset="0"/>
                        </a:rPr>
                        <a:t> </a:t>
                      </a:r>
                      <a:r>
                        <a:rPr lang="ru-RU" sz="2400" b="1" i="1" baseline="0" dirty="0" err="1">
                          <a:solidFill>
                            <a:srgbClr val="7030A0"/>
                          </a:solidFill>
                          <a:effectLst/>
                          <a:latin typeface="Times New Roman" panose="02020603050405020304" pitchFamily="18" charset="0"/>
                          <a:cs typeface="Times New Roman" panose="02020603050405020304" pitchFamily="18" charset="0"/>
                        </a:rPr>
                        <a:t>күшті</a:t>
                      </a:r>
                      <a:r>
                        <a:rPr lang="ru-RU" sz="2400" b="1" i="1" baseline="0" dirty="0">
                          <a:solidFill>
                            <a:srgbClr val="7030A0"/>
                          </a:solidFill>
                          <a:effectLst/>
                          <a:latin typeface="Times New Roman" panose="02020603050405020304" pitchFamily="18" charset="0"/>
                          <a:cs typeface="Times New Roman" panose="02020603050405020304" pitchFamily="18" charset="0"/>
                        </a:rPr>
                        <a:t> </a:t>
                      </a:r>
                      <a:r>
                        <a:rPr lang="ru-RU" sz="2400" b="1" i="1" baseline="0" dirty="0" err="1">
                          <a:solidFill>
                            <a:srgbClr val="7030A0"/>
                          </a:solidFill>
                          <a:effectLst/>
                          <a:latin typeface="Times New Roman" panose="02020603050405020304" pitchFamily="18" charset="0"/>
                          <a:cs typeface="Times New Roman" panose="02020603050405020304" pitchFamily="18" charset="0"/>
                        </a:rPr>
                        <a:t>бірді</a:t>
                      </a:r>
                      <a:r>
                        <a:rPr lang="ru-RU" sz="2400" b="1" i="1" baseline="0" dirty="0">
                          <a:solidFill>
                            <a:srgbClr val="7030A0"/>
                          </a:solidFill>
                          <a:effectLst/>
                          <a:latin typeface="Times New Roman" panose="02020603050405020304" pitchFamily="18" charset="0"/>
                          <a:cs typeface="Times New Roman" panose="02020603050405020304" pitchFamily="18" charset="0"/>
                        </a:rPr>
                        <a:t> </a:t>
                      </a:r>
                      <a:r>
                        <a:rPr lang="ru-RU" sz="2400" b="1" i="1" baseline="0" dirty="0" err="1">
                          <a:solidFill>
                            <a:srgbClr val="7030A0"/>
                          </a:solidFill>
                          <a:effectLst/>
                          <a:latin typeface="Times New Roman" panose="02020603050405020304" pitchFamily="18" charset="0"/>
                          <a:cs typeface="Times New Roman" panose="02020603050405020304" pitchFamily="18" charset="0"/>
                        </a:rPr>
                        <a:t>жығады</a:t>
                      </a:r>
                      <a:r>
                        <a:rPr lang="ru-RU" sz="2400" b="1" i="1" baseline="0" dirty="0" smtClean="0">
                          <a:solidFill>
                            <a:srgbClr val="7030A0"/>
                          </a:solidFill>
                          <a:effectLst/>
                          <a:latin typeface="Times New Roman" panose="02020603050405020304" pitchFamily="18" charset="0"/>
                          <a:cs typeface="Times New Roman" panose="02020603050405020304" pitchFamily="18" charset="0"/>
                        </a:rPr>
                        <a:t>, </a:t>
                      </a:r>
                      <a:r>
                        <a:rPr lang="ru-RU" sz="2400" b="1" i="1" baseline="0" dirty="0" err="1" smtClean="0">
                          <a:solidFill>
                            <a:srgbClr val="7030A0"/>
                          </a:solidFill>
                          <a:effectLst/>
                          <a:latin typeface="Times New Roman" panose="02020603050405020304" pitchFamily="18" charset="0"/>
                          <a:cs typeface="Times New Roman" panose="02020603050405020304" pitchFamily="18" charset="0"/>
                        </a:rPr>
                        <a:t>Білімі</a:t>
                      </a:r>
                      <a:r>
                        <a:rPr lang="ru-RU" sz="2400" b="1" i="1" baseline="0" dirty="0" smtClean="0">
                          <a:solidFill>
                            <a:srgbClr val="7030A0"/>
                          </a:solidFill>
                          <a:effectLst/>
                          <a:latin typeface="Times New Roman" panose="02020603050405020304" pitchFamily="18" charset="0"/>
                          <a:cs typeface="Times New Roman" panose="02020603050405020304" pitchFamily="18" charset="0"/>
                        </a:rPr>
                        <a:t> </a:t>
                      </a:r>
                      <a:r>
                        <a:rPr lang="ru-RU" sz="2400" b="1" i="1" baseline="0" dirty="0" err="1">
                          <a:solidFill>
                            <a:srgbClr val="7030A0"/>
                          </a:solidFill>
                          <a:effectLst/>
                          <a:latin typeface="Times New Roman" panose="02020603050405020304" pitchFamily="18" charset="0"/>
                          <a:cs typeface="Times New Roman" panose="02020603050405020304" pitchFamily="18" charset="0"/>
                        </a:rPr>
                        <a:t>күшті</a:t>
                      </a:r>
                      <a:r>
                        <a:rPr lang="ru-RU" sz="2400" b="1" i="1" baseline="0" dirty="0">
                          <a:solidFill>
                            <a:srgbClr val="7030A0"/>
                          </a:solidFill>
                          <a:effectLst/>
                          <a:latin typeface="Times New Roman" panose="02020603050405020304" pitchFamily="18" charset="0"/>
                          <a:cs typeface="Times New Roman" panose="02020603050405020304" pitchFamily="18" charset="0"/>
                        </a:rPr>
                        <a:t> </a:t>
                      </a:r>
                      <a:r>
                        <a:rPr lang="ru-RU" sz="2400" b="1" i="1" baseline="0" dirty="0" err="1">
                          <a:solidFill>
                            <a:srgbClr val="7030A0"/>
                          </a:solidFill>
                          <a:effectLst/>
                          <a:latin typeface="Times New Roman" panose="02020603050405020304" pitchFamily="18" charset="0"/>
                          <a:cs typeface="Times New Roman" panose="02020603050405020304" pitchFamily="18" charset="0"/>
                        </a:rPr>
                        <a:t>мыңды</a:t>
                      </a:r>
                      <a:r>
                        <a:rPr lang="ru-RU" sz="2400" b="1" i="1" baseline="0" dirty="0">
                          <a:solidFill>
                            <a:srgbClr val="7030A0"/>
                          </a:solidFill>
                          <a:effectLst/>
                          <a:latin typeface="Times New Roman" panose="02020603050405020304" pitchFamily="18" charset="0"/>
                          <a:cs typeface="Times New Roman" panose="02020603050405020304" pitchFamily="18" charset="0"/>
                        </a:rPr>
                        <a:t> </a:t>
                      </a:r>
                      <a:r>
                        <a:rPr lang="ru-RU" sz="2400" b="1" i="1" baseline="0" dirty="0" err="1">
                          <a:solidFill>
                            <a:srgbClr val="7030A0"/>
                          </a:solidFill>
                          <a:effectLst/>
                          <a:latin typeface="Times New Roman" panose="02020603050405020304" pitchFamily="18" charset="0"/>
                          <a:cs typeface="Times New Roman" panose="02020603050405020304" pitchFamily="18" charset="0"/>
                        </a:rPr>
                        <a:t>жығады</a:t>
                      </a:r>
                      <a:r>
                        <a:rPr lang="ru-RU" sz="2400" b="1" i="1" baseline="0" dirty="0">
                          <a:solidFill>
                            <a:srgbClr val="7030A0"/>
                          </a:solidFill>
                          <a:effectLst/>
                          <a:latin typeface="Times New Roman" panose="02020603050405020304" pitchFamily="18" charset="0"/>
                          <a:cs typeface="Times New Roman" panose="02020603050405020304" pitchFamily="18" charset="0"/>
                        </a:rPr>
                        <a:t>» </a:t>
                      </a:r>
                      <a:r>
                        <a:rPr lang="ru-RU" sz="2400" b="1" i="1" baseline="0" dirty="0" err="1">
                          <a:solidFill>
                            <a:srgbClr val="7030A0"/>
                          </a:solidFill>
                          <a:effectLst/>
                          <a:latin typeface="Times New Roman" panose="02020603050405020304" pitchFamily="18" charset="0"/>
                          <a:cs typeface="Times New Roman" panose="02020603050405020304" pitchFamily="18" charset="0"/>
                        </a:rPr>
                        <a:t>деген</a:t>
                      </a:r>
                      <a:r>
                        <a:rPr lang="ru-RU" sz="2400" b="1" i="1" baseline="0" dirty="0">
                          <a:solidFill>
                            <a:srgbClr val="7030A0"/>
                          </a:solidFill>
                          <a:effectLst/>
                          <a:latin typeface="Times New Roman" panose="02020603050405020304" pitchFamily="18" charset="0"/>
                          <a:cs typeface="Times New Roman" panose="02020603050405020304" pitchFamily="18" charset="0"/>
                        </a:rPr>
                        <a:t> </a:t>
                      </a:r>
                      <a:r>
                        <a:rPr lang="ru-RU" sz="2400" b="1" i="1" baseline="0" dirty="0" err="1">
                          <a:solidFill>
                            <a:srgbClr val="7030A0"/>
                          </a:solidFill>
                          <a:effectLst/>
                          <a:latin typeface="Times New Roman" panose="02020603050405020304" pitchFamily="18" charset="0"/>
                          <a:cs typeface="Times New Roman" panose="02020603050405020304" pitchFamily="18" charset="0"/>
                        </a:rPr>
                        <a:t>мақалда</a:t>
                      </a:r>
                      <a:r>
                        <a:rPr lang="ru-RU" sz="2400" b="1" i="1" baseline="0" dirty="0">
                          <a:solidFill>
                            <a:srgbClr val="7030A0"/>
                          </a:solidFill>
                          <a:effectLst/>
                          <a:latin typeface="Times New Roman" panose="02020603050405020304" pitchFamily="18" charset="0"/>
                          <a:cs typeface="Times New Roman" panose="02020603050405020304" pitchFamily="18" charset="0"/>
                        </a:rPr>
                        <a:t> </a:t>
                      </a:r>
                      <a:r>
                        <a:rPr lang="ru-RU" sz="2400" b="1" i="1" baseline="0" dirty="0" err="1">
                          <a:solidFill>
                            <a:schemeClr val="bg1"/>
                          </a:solidFill>
                          <a:effectLst/>
                          <a:latin typeface="Times New Roman" panose="02020603050405020304" pitchFamily="18" charset="0"/>
                          <a:cs typeface="Times New Roman" panose="02020603050405020304" pitchFamily="18" charset="0"/>
                        </a:rPr>
                        <a:t>жығады</a:t>
                      </a:r>
                      <a:r>
                        <a:rPr lang="ru-RU" sz="2400" b="1" i="1" baseline="0" dirty="0">
                          <a:solidFill>
                            <a:schemeClr val="bg1"/>
                          </a:solidFill>
                          <a:effectLst/>
                          <a:latin typeface="Times New Roman" panose="02020603050405020304" pitchFamily="18" charset="0"/>
                          <a:cs typeface="Times New Roman" panose="02020603050405020304" pitchFamily="18" charset="0"/>
                        </a:rPr>
                        <a:t> </a:t>
                      </a:r>
                      <a:r>
                        <a:rPr lang="ru-RU" sz="2400" b="1" i="1" baseline="0" dirty="0" err="1">
                          <a:solidFill>
                            <a:srgbClr val="7030A0"/>
                          </a:solidFill>
                          <a:effectLst/>
                          <a:latin typeface="Times New Roman" panose="02020603050405020304" pitchFamily="18" charset="0"/>
                          <a:cs typeface="Times New Roman" panose="02020603050405020304" pitchFamily="18" charset="0"/>
                        </a:rPr>
                        <a:t>сөзі</a:t>
                      </a:r>
                      <a:r>
                        <a:rPr lang="ru-RU" sz="2400" b="1" i="1" baseline="0" dirty="0">
                          <a:solidFill>
                            <a:srgbClr val="7030A0"/>
                          </a:solidFill>
                          <a:effectLst/>
                          <a:latin typeface="Times New Roman" panose="02020603050405020304" pitchFamily="18" charset="0"/>
                          <a:cs typeface="Times New Roman" panose="02020603050405020304" pitchFamily="18" charset="0"/>
                        </a:rPr>
                        <a:t> – </a:t>
                      </a:r>
                      <a:r>
                        <a:rPr lang="ru-RU" sz="2400" b="1" i="1" baseline="0" dirty="0" err="1">
                          <a:solidFill>
                            <a:srgbClr val="7030A0"/>
                          </a:solidFill>
                          <a:effectLst/>
                          <a:latin typeface="Times New Roman" panose="02020603050405020304" pitchFamily="18" charset="0"/>
                          <a:cs typeface="Times New Roman" panose="02020603050405020304" pitchFamily="18" charset="0"/>
                        </a:rPr>
                        <a:t>етістік</a:t>
                      </a:r>
                      <a:r>
                        <a:rPr lang="ru-RU" sz="2400" b="1" i="1" baseline="0" dirty="0">
                          <a:solidFill>
                            <a:srgbClr val="7030A0"/>
                          </a:solidFill>
                          <a:effectLst/>
                          <a:latin typeface="Times New Roman" panose="02020603050405020304" pitchFamily="18" charset="0"/>
                          <a:cs typeface="Times New Roman" panose="02020603050405020304" pitchFamily="18" charset="0"/>
                        </a:rPr>
                        <a:t>.</a:t>
                      </a:r>
                      <a:endParaRPr lang="ru-RU" sz="24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1">
                        <a:lumMod val="60000"/>
                        <a:lumOff val="40000"/>
                      </a:schemeClr>
                    </a:solidFill>
                  </a:tcPr>
                </a:tc>
                <a:tc>
                  <a:txBody>
                    <a:bodyPr/>
                    <a:lstStyle/>
                    <a:p>
                      <a:pPr>
                        <a:lnSpc>
                          <a:spcPct val="100000"/>
                        </a:lnSpc>
                        <a:spcAft>
                          <a:spcPts val="0"/>
                        </a:spcAft>
                      </a:pPr>
                      <a:r>
                        <a:rPr lang="kk-KZ" sz="2400" b="1" dirty="0">
                          <a:solidFill>
                            <a:srgbClr val="002060"/>
                          </a:solidFill>
                          <a:effectLst/>
                          <a:latin typeface="Times New Roman" panose="02020603050405020304" pitchFamily="18" charset="0"/>
                          <a:cs typeface="Times New Roman" panose="02020603050405020304" pitchFamily="18" charset="0"/>
                        </a:rPr>
                        <a:t> </a:t>
                      </a:r>
                      <a:r>
                        <a:rPr lang="kk-KZ" sz="2400" b="1" dirty="0">
                          <a:solidFill>
                            <a:schemeClr val="tx1"/>
                          </a:solidFill>
                          <a:effectLst/>
                          <a:latin typeface="Times New Roman" panose="02020603050405020304" pitchFamily="18" charset="0"/>
                          <a:cs typeface="Times New Roman" panose="02020603050405020304" pitchFamily="18" charset="0"/>
                        </a:rPr>
                        <a:t>Дара</a:t>
                      </a:r>
                      <a:r>
                        <a:rPr lang="kk-KZ" sz="2400" b="1" baseline="0" dirty="0">
                          <a:solidFill>
                            <a:schemeClr val="tx1"/>
                          </a:solidFill>
                          <a:effectLst/>
                          <a:latin typeface="Times New Roman" panose="02020603050405020304" pitchFamily="18" charset="0"/>
                          <a:cs typeface="Times New Roman" panose="02020603050405020304" pitchFamily="18" charset="0"/>
                        </a:rPr>
                        <a:t> етістік бір ғана сөзден тұрады</a:t>
                      </a:r>
                      <a:r>
                        <a:rPr lang="kk-KZ" sz="2400" b="1" baseline="0" dirty="0" smtClean="0">
                          <a:solidFill>
                            <a:schemeClr val="tx1"/>
                          </a:solidFill>
                          <a:effectLst/>
                          <a:latin typeface="Times New Roman" panose="02020603050405020304" pitchFamily="18" charset="0"/>
                          <a:cs typeface="Times New Roman" panose="02020603050405020304" pitchFamily="18" charset="0"/>
                        </a:rPr>
                        <a:t>: </a:t>
                      </a:r>
                      <a:r>
                        <a:rPr lang="kk-KZ" sz="2400" b="1" i="1" baseline="0" dirty="0" smtClean="0">
                          <a:solidFill>
                            <a:srgbClr val="7030A0"/>
                          </a:solidFill>
                          <a:effectLst/>
                          <a:latin typeface="Times New Roman" panose="02020603050405020304" pitchFamily="18" charset="0"/>
                          <a:cs typeface="Times New Roman" panose="02020603050405020304" pitchFamily="18" charset="0"/>
                        </a:rPr>
                        <a:t>біл, түс</a:t>
                      </a:r>
                      <a:r>
                        <a:rPr lang="kk-KZ" sz="2400" b="1" i="1" baseline="0" dirty="0">
                          <a:solidFill>
                            <a:srgbClr val="7030A0"/>
                          </a:solidFill>
                          <a:effectLst/>
                          <a:latin typeface="Times New Roman" panose="02020603050405020304" pitchFamily="18" charset="0"/>
                          <a:cs typeface="Times New Roman" panose="02020603050405020304" pitchFamily="18" charset="0"/>
                        </a:rPr>
                        <a:t>, көр.</a:t>
                      </a:r>
                      <a:endParaRPr lang="kk-KZ" sz="2400" b="1" baseline="0" dirty="0">
                        <a:solidFill>
                          <a:schemeClr val="tx1"/>
                        </a:solidFill>
                        <a:effectLst/>
                        <a:latin typeface="Times New Roman" panose="02020603050405020304" pitchFamily="18" charset="0"/>
                        <a:cs typeface="Times New Roman" panose="02020603050405020304" pitchFamily="18" charset="0"/>
                      </a:endParaRPr>
                    </a:p>
                    <a:p>
                      <a:pPr>
                        <a:lnSpc>
                          <a:spcPct val="100000"/>
                        </a:lnSpc>
                        <a:spcAft>
                          <a:spcPts val="0"/>
                        </a:spcAft>
                      </a:pPr>
                      <a:r>
                        <a:rPr lang="kk-KZ" sz="2400" b="1" baseline="0" dirty="0">
                          <a:solidFill>
                            <a:schemeClr val="tx1"/>
                          </a:solidFill>
                          <a:effectLst/>
                          <a:latin typeface="Times New Roman" panose="02020603050405020304" pitchFamily="18" charset="0"/>
                          <a:cs typeface="Times New Roman" panose="02020603050405020304" pitchFamily="18" charset="0"/>
                        </a:rPr>
                        <a:t>Күрделі етістік екі не одан да көп сөзден құралып, бір мағынаны білдіреді: </a:t>
                      </a:r>
                      <a:r>
                        <a:rPr lang="kk-KZ" sz="2400" b="1" baseline="0" dirty="0">
                          <a:solidFill>
                            <a:srgbClr val="7030A0"/>
                          </a:solidFill>
                          <a:effectLst/>
                          <a:latin typeface="Times New Roman" panose="02020603050405020304" pitchFamily="18" charset="0"/>
                          <a:cs typeface="Times New Roman" panose="02020603050405020304" pitchFamily="18" charset="0"/>
                        </a:rPr>
                        <a:t>оқып отыр, бара жатыр.</a:t>
                      </a:r>
                      <a:r>
                        <a:rPr lang="ru-RU" sz="2400" b="1" dirty="0">
                          <a:solidFill>
                            <a:srgbClr val="7030A0"/>
                          </a:solidFill>
                          <a:effectLst/>
                          <a:latin typeface="Times New Roman" panose="02020603050405020304" pitchFamily="18" charset="0"/>
                          <a:cs typeface="Times New Roman" panose="02020603050405020304" pitchFamily="18" charset="0"/>
                        </a:rPr>
                        <a:t> </a:t>
                      </a:r>
                      <a:endParaRPr lang="ru-RU" sz="24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1">
                        <a:lumMod val="60000"/>
                        <a:lumOff val="40000"/>
                      </a:schemeClr>
                    </a:solidFill>
                  </a:tcPr>
                </a:tc>
                <a:extLst>
                  <a:ext uri="{0D108BD9-81ED-4DB2-BD59-A6C34878D82A}">
                    <a16:rowId xmlns:a16="http://schemas.microsoft.com/office/drawing/2014/main" xmlns="" val="2210850277"/>
                  </a:ext>
                </a:extLst>
              </a:tr>
            </a:tbl>
          </a:graphicData>
        </a:graphic>
      </p:graphicFrame>
      <p:pic>
        <p:nvPicPr>
          <p:cNvPr id="8" name="Звук 7">
            <a:hlinkClick r:id="" action="ppaction://media"/>
            <a:extLst>
              <a:ext uri="{FF2B5EF4-FFF2-40B4-BE49-F238E27FC236}">
                <a16:creationId xmlns:a16="http://schemas.microsoft.com/office/drawing/2014/main" xmlns="" id="{AAC36BAE-4BCF-49C5-B03E-CADAE42813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39328367"/>
      </p:ext>
    </p:extLst>
  </p:cSld>
  <p:clrMapOvr>
    <a:masterClrMapping/>
  </p:clrMapOvr>
  <mc:AlternateContent xmlns:mc="http://schemas.openxmlformats.org/markup-compatibility/2006" xmlns:p14="http://schemas.microsoft.com/office/powerpoint/2010/main">
    <mc:Choice Requires="p14">
      <p:transition spd="slow" p14:dur="2000" advTm="74801"/>
    </mc:Choice>
    <mc:Fallback xmlns="">
      <p:transition spd="slow" advTm="74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683568" y="260648"/>
            <a:ext cx="7704856" cy="1080120"/>
          </a:xfrm>
        </p:spPr>
        <p:txBody>
          <a:bodyPr>
            <a:normAutofit fontScale="92500" lnSpcReduction="10000"/>
          </a:bodyPr>
          <a:lstStyle/>
          <a:p>
            <a:r>
              <a:rPr lang="kk-KZ" sz="3500" b="1" dirty="0">
                <a:solidFill>
                  <a:schemeClr val="bg1"/>
                </a:solidFill>
                <a:latin typeface="Times New Roman" panose="02020603050405020304" pitchFamily="18" charset="0"/>
                <a:cs typeface="Times New Roman" panose="02020603050405020304" pitchFamily="18" charset="0"/>
              </a:rPr>
              <a:t>1-тапсырма</a:t>
            </a:r>
          </a:p>
          <a:p>
            <a:r>
              <a:rPr lang="kk-KZ" sz="3500" b="1" dirty="0">
                <a:solidFill>
                  <a:schemeClr val="bg1"/>
                </a:solidFill>
                <a:latin typeface="Times New Roman" panose="02020603050405020304" pitchFamily="18" charset="0"/>
                <a:cs typeface="Times New Roman" panose="02020603050405020304" pitchFamily="18" charset="0"/>
              </a:rPr>
              <a:t> Тыңдалым мәтіні </a:t>
            </a:r>
            <a:endParaRPr lang="ru-RU" sz="3500" b="1" dirty="0">
              <a:solidFill>
                <a:schemeClr val="bg1"/>
              </a:solidFill>
              <a:latin typeface="Times New Roman" panose="02020603050405020304" pitchFamily="18" charset="0"/>
              <a:cs typeface="Times New Roman" panose="02020603050405020304" pitchFamily="18" charset="0"/>
            </a:endParaRPr>
          </a:p>
          <a:p>
            <a:endParaRPr lang="ru-RU" dirty="0"/>
          </a:p>
        </p:txBody>
      </p:sp>
      <p:sp>
        <p:nvSpPr>
          <p:cNvPr id="8" name="Текст 7"/>
          <p:cNvSpPr>
            <a:spLocks noGrp="1"/>
          </p:cNvSpPr>
          <p:nvPr>
            <p:ph type="body" sz="quarter" idx="3"/>
          </p:nvPr>
        </p:nvSpPr>
        <p:spPr>
          <a:xfrm>
            <a:off x="215516" y="1124744"/>
            <a:ext cx="8640960" cy="5112568"/>
          </a:xfrm>
        </p:spPr>
        <p:txBody>
          <a:bodyPr>
            <a:normAutofit fontScale="25000" lnSpcReduction="20000"/>
          </a:bodyPr>
          <a:lstStyle/>
          <a:p>
            <a:pPr algn="just"/>
            <a:r>
              <a:rPr lang="kk-KZ" b="1" dirty="0">
                <a:latin typeface="Times New Roman" panose="02020603050405020304" pitchFamily="18" charset="0"/>
                <a:cs typeface="Times New Roman" panose="02020603050405020304" pitchFamily="18" charset="0"/>
              </a:rPr>
              <a:t>         </a:t>
            </a:r>
          </a:p>
          <a:p>
            <a:pPr algn="just"/>
            <a:endParaRPr lang="kk-KZ" sz="8800" b="1" dirty="0">
              <a:latin typeface="Times New Roman" panose="02020603050405020304" pitchFamily="18" charset="0"/>
              <a:cs typeface="Times New Roman" panose="02020603050405020304" pitchFamily="18" charset="0"/>
            </a:endParaRPr>
          </a:p>
          <a:p>
            <a:pPr algn="just"/>
            <a:r>
              <a:rPr lang="kk-KZ" sz="8800" b="1" dirty="0">
                <a:latin typeface="Times New Roman" panose="02020603050405020304" pitchFamily="18" charset="0"/>
                <a:cs typeface="Times New Roman" panose="02020603050405020304" pitchFamily="18" charset="0"/>
              </a:rPr>
              <a:t>  </a:t>
            </a:r>
            <a:r>
              <a:rPr lang="kk-KZ" sz="8800" dirty="0">
                <a:latin typeface="Times New Roman" pitchFamily="18" charset="0"/>
                <a:cs typeface="Times New Roman" pitchFamily="18" charset="0"/>
              </a:rPr>
              <a:t>Серік  Жұманғалиұлы Сәпиев 1983 жылы 16 қарашада Қарағанды облысында  дүниеге келген. Болашақ әлем  чемпионы бокспен 11 жасынан айналысып келеді. Ебіней Бөкетов атындағы Қарағанды мемлекеттік университетінің   дене шынықтыру және спорт, экономика факультеттерін бітірген. Ол өзі туып-өскен   </a:t>
            </a:r>
            <a:r>
              <a:rPr lang="kk-KZ" sz="8800" u="sng" dirty="0">
                <a:latin typeface="Times New Roman" pitchFamily="18" charset="0"/>
                <a:cs typeface="Times New Roman" pitchFamily="18" charset="0"/>
                <a:hlinkClick r:id="rId4" tooltip="Қарағанды"/>
              </a:rPr>
              <a:t>Қарағандының</a:t>
            </a:r>
            <a:r>
              <a:rPr lang="kk-KZ" sz="8800" dirty="0">
                <a:latin typeface="Times New Roman" pitchFamily="18" charset="0"/>
                <a:cs typeface="Times New Roman" pitchFamily="18" charset="0"/>
              </a:rPr>
              <a:t>  іргесіндегі Абай қаласында  </a:t>
            </a:r>
            <a:r>
              <a:rPr lang="kk-KZ" sz="8800" u="sng" dirty="0">
                <a:latin typeface="Times New Roman" pitchFamily="18" charset="0"/>
                <a:cs typeface="Times New Roman" pitchFamily="18" charset="0"/>
                <a:hlinkClick r:id="rId5" tooltip="Александр Стрельников"/>
              </a:rPr>
              <a:t>Александр  Стрельниковтың</a:t>
            </a:r>
            <a:r>
              <a:rPr lang="kk-KZ" sz="8800" dirty="0">
                <a:latin typeface="Times New Roman" pitchFamily="18" charset="0"/>
                <a:cs typeface="Times New Roman" pitchFamily="18" charset="0"/>
              </a:rPr>
              <a:t>  тәрбиесін көрді. Боксшы 2005 және 2007 жылғы әлем чемпионы, 2012 жылғы олимпиада чемпионы, ҚР еңбек сіңірген спорт шебері, 2012 жылғы Вэл Баркер кубогының иегері.</a:t>
            </a:r>
            <a:br>
              <a:rPr lang="kk-KZ" sz="8800" dirty="0">
                <a:latin typeface="Times New Roman" pitchFamily="18" charset="0"/>
                <a:cs typeface="Times New Roman" pitchFamily="18" charset="0"/>
              </a:rPr>
            </a:br>
            <a:r>
              <a:rPr lang="kk-KZ" sz="8800" dirty="0">
                <a:latin typeface="Times New Roman" pitchFamily="18" charset="0"/>
                <a:cs typeface="Times New Roman" pitchFamily="18" charset="0"/>
              </a:rPr>
              <a:t>Әлемнің екі дүркін чемпионы, Азияның екі дүркін чемпионы,  Азия ойындарының жеңімпазы, бірқатар ірі турнирлер медальдары мен жүлделерінің иегері. Қазақстанның атақты боксшыларының бірі, 2008 жылғы Бейжің жазғы олимпиада ойындарына қатысушы. 2012 жылғы Лондон олимпиадасында жапондық Ясухиро Сузукиді, венесуэлалық Габриель Маэстр Перезді, ресейлік Андрей Замковойды, ал финалда жарыс қожайыны–британдық Фрэдди Эвансты жеңіп, 69 келіге дейінгі салмақта олимпиада чемпионы атанды.</a:t>
            </a:r>
            <a:endParaRPr lang="ru-RU" sz="8800" dirty="0">
              <a:latin typeface="Times New Roman" pitchFamily="18" charset="0"/>
              <a:cs typeface="Times New Roman" pitchFamily="18" charset="0"/>
            </a:endParaRPr>
          </a:p>
          <a:p>
            <a:pPr algn="just"/>
            <a:endParaRPr lang="ru-RU" sz="8000" b="1" dirty="0">
              <a:latin typeface="Times New Roman" panose="02020603050405020304" pitchFamily="18" charset="0"/>
              <a:cs typeface="Times New Roman" panose="02020603050405020304" pitchFamily="18" charset="0"/>
            </a:endParaRPr>
          </a:p>
          <a:p>
            <a:pPr algn="just"/>
            <a:r>
              <a:rPr lang="kk-KZ" b="1" dirty="0">
                <a:latin typeface="Times New Roman" panose="02020603050405020304" pitchFamily="18" charset="0"/>
                <a:cs typeface="Times New Roman" panose="02020603050405020304" pitchFamily="18" charset="0"/>
              </a:rPr>
              <a:t>         </a:t>
            </a:r>
            <a:endParaRPr lang="ru-RU" b="1" dirty="0">
              <a:latin typeface="Times New Roman" panose="02020603050405020304" pitchFamily="18" charset="0"/>
              <a:cs typeface="Times New Roman" panose="02020603050405020304" pitchFamily="18" charset="0"/>
            </a:endParaRPr>
          </a:p>
          <a:p>
            <a:pPr algn="just"/>
            <a:r>
              <a:rPr lang="kk-KZ" b="1"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 </a:t>
            </a:r>
            <a:r>
              <a:rPr lang="kk-KZ" b="1"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 </a:t>
            </a:r>
          </a:p>
          <a:p>
            <a:pPr algn="just"/>
            <a:r>
              <a:rPr lang="ru-RU" b="1" dirty="0">
                <a:latin typeface="Times New Roman" panose="02020603050405020304" pitchFamily="18" charset="0"/>
                <a:cs typeface="Times New Roman" panose="02020603050405020304" pitchFamily="18" charset="0"/>
              </a:rPr>
              <a:t>        </a:t>
            </a:r>
          </a:p>
          <a:p>
            <a:endParaRPr lang="ru-RU" dirty="0"/>
          </a:p>
        </p:txBody>
      </p:sp>
      <p:pic>
        <p:nvPicPr>
          <p:cNvPr id="6" name="Звук 5">
            <a:hlinkClick r:id="" action="ppaction://media"/>
            <a:extLst>
              <a:ext uri="{FF2B5EF4-FFF2-40B4-BE49-F238E27FC236}">
                <a16:creationId xmlns:a16="http://schemas.microsoft.com/office/drawing/2014/main" xmlns="" id="{3C20CA12-389C-4CBA-ADCB-A0A031D986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31809350"/>
      </p:ext>
    </p:extLst>
  </p:cSld>
  <p:clrMapOvr>
    <a:masterClrMapping/>
  </p:clrMapOvr>
  <mc:AlternateContent xmlns:mc="http://schemas.openxmlformats.org/markup-compatibility/2006" xmlns:p14="http://schemas.microsoft.com/office/powerpoint/2010/main">
    <mc:Choice Requires="p14">
      <p:transition spd="slow" p14:dur="2000" advTm="112835"/>
    </mc:Choice>
    <mc:Fallback xmlns="">
      <p:transition spd="slow" advTm="112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51521" y="476672"/>
            <a:ext cx="8892480" cy="3168352"/>
          </a:xfrm>
        </p:spPr>
        <p:txBody>
          <a:bodyPr>
            <a:noAutofit/>
          </a:bodyPr>
          <a:lstStyle/>
          <a:p>
            <a:endParaRPr lang="kk-KZ" b="1" dirty="0">
              <a:solidFill>
                <a:schemeClr val="bg1"/>
              </a:solidFill>
              <a:latin typeface="Times New Roman" panose="02020603050405020304" pitchFamily="18" charset="0"/>
              <a:cs typeface="Times New Roman" panose="02020603050405020304" pitchFamily="18" charset="0"/>
            </a:endParaRPr>
          </a:p>
          <a:p>
            <a:endParaRPr lang="kk-KZ" dirty="0">
              <a:solidFill>
                <a:schemeClr val="bg1"/>
              </a:solidFill>
              <a:latin typeface="Times New Roman" panose="02020603050405020304" pitchFamily="18" charset="0"/>
              <a:cs typeface="Times New Roman" panose="02020603050405020304" pitchFamily="18" charset="0"/>
            </a:endParaRPr>
          </a:p>
          <a:p>
            <a:endParaRPr lang="kk-KZ" dirty="0">
              <a:solidFill>
                <a:schemeClr val="bg1"/>
              </a:solidFill>
              <a:latin typeface="Times New Roman" panose="02020603050405020304" pitchFamily="18" charset="0"/>
              <a:cs typeface="Times New Roman" panose="02020603050405020304" pitchFamily="18" charset="0"/>
            </a:endParaRPr>
          </a:p>
          <a:p>
            <a:endParaRPr lang="kk-KZ" dirty="0">
              <a:solidFill>
                <a:schemeClr val="bg1"/>
              </a:solidFill>
              <a:latin typeface="Times New Roman" panose="02020603050405020304" pitchFamily="18" charset="0"/>
              <a:cs typeface="Times New Roman" panose="02020603050405020304" pitchFamily="18" charset="0"/>
            </a:endParaRPr>
          </a:p>
          <a:p>
            <a:endParaRPr lang="kk-KZ" dirty="0">
              <a:solidFill>
                <a:schemeClr val="bg1"/>
              </a:solidFill>
              <a:latin typeface="Times New Roman" panose="02020603050405020304" pitchFamily="18" charset="0"/>
              <a:cs typeface="Times New Roman" panose="02020603050405020304" pitchFamily="18" charset="0"/>
            </a:endParaRPr>
          </a:p>
          <a:p>
            <a:endParaRPr lang="kk-KZ" dirty="0">
              <a:solidFill>
                <a:schemeClr val="bg1"/>
              </a:solidFill>
              <a:latin typeface="Times New Roman" panose="02020603050405020304" pitchFamily="18" charset="0"/>
              <a:cs typeface="Times New Roman" panose="02020603050405020304" pitchFamily="18" charset="0"/>
            </a:endParaRPr>
          </a:p>
          <a:p>
            <a:endParaRPr lang="kk-KZ" dirty="0">
              <a:solidFill>
                <a:schemeClr val="bg1"/>
              </a:solidFill>
              <a:latin typeface="Times New Roman" panose="02020603050405020304" pitchFamily="18" charset="0"/>
              <a:cs typeface="Times New Roman" panose="02020603050405020304" pitchFamily="18" charset="0"/>
            </a:endParaRPr>
          </a:p>
          <a:p>
            <a:r>
              <a:rPr lang="kk-KZ" sz="2800" dirty="0">
                <a:solidFill>
                  <a:schemeClr val="bg1"/>
                </a:solidFill>
                <a:latin typeface="Times New Roman" panose="02020603050405020304" pitchFamily="18" charset="0"/>
                <a:cs typeface="Times New Roman" panose="02020603050405020304" pitchFamily="18" charset="0"/>
              </a:rPr>
              <a:t>2-тапсырма</a:t>
            </a:r>
          </a:p>
          <a:p>
            <a:r>
              <a:rPr lang="kk-KZ" sz="2800" dirty="0">
                <a:solidFill>
                  <a:schemeClr val="bg1"/>
                </a:solidFill>
                <a:latin typeface="Times New Roman" panose="02020603050405020304" pitchFamily="18" charset="0"/>
                <a:cs typeface="Times New Roman" panose="02020603050405020304" pitchFamily="18" charset="0"/>
              </a:rPr>
              <a:t> </a:t>
            </a:r>
            <a:r>
              <a:rPr lang="kk-KZ" sz="3200" b="1" dirty="0">
                <a:latin typeface="Times New Roman" panose="02020603050405020304" pitchFamily="18" charset="0"/>
                <a:cs typeface="Times New Roman" panose="02020603050405020304" pitchFamily="18" charset="0"/>
              </a:rPr>
              <a:t>«Оқы</a:t>
            </a:r>
            <a:r>
              <a:rPr lang="kk-KZ" sz="3200" b="1" dirty="0" smtClean="0">
                <a:latin typeface="Times New Roman" panose="02020603050405020304" pitchFamily="18" charset="0"/>
                <a:cs typeface="Times New Roman" panose="02020603050405020304" pitchFamily="18" charset="0"/>
              </a:rPr>
              <a:t>, ойлан, талқыла</a:t>
            </a:r>
            <a:r>
              <a:rPr lang="kk-KZ" sz="3200" b="1" dirty="0">
                <a:latin typeface="Times New Roman" panose="02020603050405020304" pitchFamily="18" charset="0"/>
                <a:cs typeface="Times New Roman" panose="02020603050405020304" pitchFamily="18" charset="0"/>
              </a:rPr>
              <a:t>»</a:t>
            </a:r>
            <a:r>
              <a:rPr lang="kk-KZ" sz="2800" b="1" dirty="0">
                <a:latin typeface="Times New Roman" panose="02020603050405020304" pitchFamily="18" charset="0"/>
                <a:cs typeface="Times New Roman" panose="02020603050405020304" pitchFamily="18" charset="0"/>
              </a:rPr>
              <a:t> әдісі бойынша</a:t>
            </a:r>
          </a:p>
          <a:p>
            <a:r>
              <a:rPr lang="kk-KZ" sz="2800" b="1" dirty="0">
                <a:latin typeface="Times New Roman" panose="02020603050405020304" pitchFamily="18" charset="0"/>
                <a:cs typeface="Times New Roman" panose="02020603050405020304" pitchFamily="18" charset="0"/>
              </a:rPr>
              <a:t>МӘТІН МАЗМҰНДАҒЫ  СҰРАҚТАРҒА ЖАУАП БЕРІҢІЗДЕР</a:t>
            </a:r>
            <a:endParaRPr lang="ru-RU" sz="2800" dirty="0">
              <a:latin typeface="Times New Roman" panose="02020603050405020304" pitchFamily="18" charset="0"/>
              <a:cs typeface="Times New Roman" panose="02020603050405020304" pitchFamily="18" charset="0"/>
            </a:endParaRPr>
          </a:p>
          <a:p>
            <a:endParaRPr lang="kk-KZ" sz="2800" b="1" dirty="0">
              <a:solidFill>
                <a:schemeClr val="bg1"/>
              </a:solidFill>
              <a:latin typeface="Times New Roman" panose="02020603050405020304" pitchFamily="18" charset="0"/>
              <a:cs typeface="Times New Roman" panose="02020603050405020304" pitchFamily="18" charset="0"/>
            </a:endParaRPr>
          </a:p>
          <a:p>
            <a:r>
              <a:rPr lang="kk-KZ" b="1" dirty="0">
                <a:solidFill>
                  <a:schemeClr val="bg1"/>
                </a:solidFill>
                <a:latin typeface="Times New Roman" panose="02020603050405020304" pitchFamily="18" charset="0"/>
                <a:cs typeface="Times New Roman" panose="02020603050405020304" pitchFamily="18" charset="0"/>
              </a:rPr>
              <a:t> </a:t>
            </a:r>
            <a:endParaRPr lang="ru-RU" b="1" dirty="0">
              <a:solidFill>
                <a:schemeClr val="bg1"/>
              </a:solidFill>
              <a:latin typeface="Times New Roman" panose="02020603050405020304" pitchFamily="18" charset="0"/>
              <a:cs typeface="Times New Roman" panose="02020603050405020304" pitchFamily="18"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896854573"/>
              </p:ext>
            </p:extLst>
          </p:nvPr>
        </p:nvGraphicFramePr>
        <p:xfrm>
          <a:off x="395536" y="2852934"/>
          <a:ext cx="8496944" cy="3168353"/>
        </p:xfrm>
        <a:graphic>
          <a:graphicData uri="http://schemas.openxmlformats.org/drawingml/2006/table">
            <a:tbl>
              <a:tblPr firstRow="1" firstCol="1" bandRow="1">
                <a:tableStyleId>{5C22544A-7EE6-4342-B048-85BDC9FD1C3A}</a:tableStyleId>
              </a:tblPr>
              <a:tblGrid>
                <a:gridCol w="4245435">
                  <a:extLst>
                    <a:ext uri="{9D8B030D-6E8A-4147-A177-3AD203B41FA5}">
                      <a16:colId xmlns:a16="http://schemas.microsoft.com/office/drawing/2014/main" xmlns="" val="2125893772"/>
                    </a:ext>
                  </a:extLst>
                </a:gridCol>
                <a:gridCol w="4251509">
                  <a:extLst>
                    <a:ext uri="{9D8B030D-6E8A-4147-A177-3AD203B41FA5}">
                      <a16:colId xmlns:a16="http://schemas.microsoft.com/office/drawing/2014/main" xmlns="" val="2283420831"/>
                    </a:ext>
                  </a:extLst>
                </a:gridCol>
              </a:tblGrid>
              <a:tr h="1571084">
                <a:tc gridSpan="2">
                  <a:txBody>
                    <a:bodyPr/>
                    <a:lstStyle/>
                    <a:p>
                      <a:pPr algn="ctr">
                        <a:spcAft>
                          <a:spcPts val="1000"/>
                        </a:spcAft>
                      </a:pPr>
                      <a:r>
                        <a:rPr lang="kk-KZ" sz="2800" dirty="0">
                          <a:solidFill>
                            <a:schemeClr val="tx1"/>
                          </a:solidFill>
                          <a:effectLst/>
                          <a:latin typeface="Times New Roman" panose="02020603050405020304" pitchFamily="18" charset="0"/>
                          <a:cs typeface="Times New Roman" panose="02020603050405020304" pitchFamily="18" charset="0"/>
                        </a:rPr>
                        <a:t>Кім</a:t>
                      </a:r>
                      <a:r>
                        <a:rPr lang="kk-KZ" sz="2800" baseline="0" dirty="0">
                          <a:solidFill>
                            <a:schemeClr val="tx1"/>
                          </a:solidFill>
                          <a:effectLst/>
                          <a:latin typeface="Times New Roman" panose="02020603050405020304" pitchFamily="18" charset="0"/>
                          <a:cs typeface="Times New Roman" panose="02020603050405020304" pitchFamily="18" charset="0"/>
                        </a:rPr>
                        <a:t> ? Қайда? Қашан? Не істеді?</a:t>
                      </a:r>
                    </a:p>
                    <a:p>
                      <a:pPr algn="ctr">
                        <a:spcAft>
                          <a:spcPts val="1000"/>
                        </a:spcAft>
                      </a:pPr>
                      <a:r>
                        <a:rPr lang="kk-KZ" sz="2800" baseline="0" dirty="0" smtClean="0">
                          <a:solidFill>
                            <a:schemeClr val="tx1"/>
                          </a:solidFill>
                          <a:effectLst/>
                          <a:latin typeface="Times New Roman" panose="02020603050405020304" pitchFamily="18" charset="0"/>
                          <a:cs typeface="Times New Roman" panose="02020603050405020304" pitchFamily="18" charset="0"/>
                        </a:rPr>
                        <a:t> Мәтінде </a:t>
                      </a:r>
                      <a:r>
                        <a:rPr lang="kk-KZ" sz="2800" baseline="0" dirty="0">
                          <a:solidFill>
                            <a:schemeClr val="tx1"/>
                          </a:solidFill>
                          <a:effectLst/>
                          <a:latin typeface="Times New Roman" panose="02020603050405020304" pitchFamily="18" charset="0"/>
                          <a:cs typeface="Times New Roman" panose="02020603050405020304" pitchFamily="18" charset="0"/>
                        </a:rPr>
                        <a:t>көтерілген мәселелерді талқылау </a:t>
                      </a:r>
                      <a:r>
                        <a:rPr lang="kk-KZ" sz="2800" baseline="0" dirty="0" smtClean="0">
                          <a:solidFill>
                            <a:schemeClr val="tx1"/>
                          </a:solidFill>
                          <a:effectLst/>
                          <a:latin typeface="Times New Roman" panose="02020603050405020304" pitchFamily="18" charset="0"/>
                          <a:cs typeface="Times New Roman" panose="02020603050405020304" pitchFamily="18" charset="0"/>
                        </a:rPr>
                        <a:t>  мақсатында </a:t>
                      </a:r>
                      <a:r>
                        <a:rPr lang="kk-KZ" sz="2800" baseline="0" dirty="0">
                          <a:solidFill>
                            <a:schemeClr val="tx1"/>
                          </a:solidFill>
                          <a:effectLst/>
                          <a:latin typeface="Times New Roman" panose="02020603050405020304" pitchFamily="18" charset="0"/>
                          <a:cs typeface="Times New Roman" panose="02020603050405020304" pitchFamily="18" charset="0"/>
                        </a:rPr>
                        <a:t>диалог құрастырыңыздар</a:t>
                      </a:r>
                      <a:endParaRPr lang="ru-RU" sz="28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hMerge="1">
                  <a:txBody>
                    <a:bodyPr/>
                    <a:lstStyle/>
                    <a:p>
                      <a:endParaRPr lang="ru-RU"/>
                    </a:p>
                  </a:txBody>
                  <a:tcPr/>
                </a:tc>
                <a:extLst>
                  <a:ext uri="{0D108BD9-81ED-4DB2-BD59-A6C34878D82A}">
                    <a16:rowId xmlns:a16="http://schemas.microsoft.com/office/drawing/2014/main" xmlns="" val="1238899756"/>
                  </a:ext>
                </a:extLst>
              </a:tr>
              <a:tr h="392771">
                <a:tc>
                  <a:txBody>
                    <a:bodyPr/>
                    <a:lstStyle/>
                    <a:p>
                      <a:pPr algn="ctr">
                        <a:spcAft>
                          <a:spcPts val="1000"/>
                        </a:spcAft>
                      </a:pPr>
                      <a:endParaRPr lang="ru-RU" sz="2500" b="1" dirty="0">
                        <a:solidFill>
                          <a:srgbClr val="7030A0"/>
                        </a:solidFill>
                        <a:effectLst/>
                        <a:latin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spcAft>
                          <a:spcPts val="1000"/>
                        </a:spcAft>
                      </a:pPr>
                      <a:endParaRPr lang="ru-RU" sz="2500" b="1" dirty="0">
                        <a:solidFill>
                          <a:srgbClr val="7030A0"/>
                        </a:solidFill>
                        <a:effectLst/>
                        <a:latin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extLst>
                  <a:ext uri="{0D108BD9-81ED-4DB2-BD59-A6C34878D82A}">
                    <a16:rowId xmlns:a16="http://schemas.microsoft.com/office/drawing/2014/main" xmlns="" val="2498128815"/>
                  </a:ext>
                </a:extLst>
              </a:tr>
              <a:tr h="1204498">
                <a:tc>
                  <a:txBody>
                    <a:bodyPr/>
                    <a:lstStyle/>
                    <a:p>
                      <a:pPr algn="just">
                        <a:spcAft>
                          <a:spcPts val="1000"/>
                        </a:spcAft>
                      </a:pPr>
                      <a:r>
                        <a:rPr lang="kk-KZ" sz="2000" dirty="0">
                          <a:solidFill>
                            <a:srgbClr val="002060"/>
                          </a:solidFill>
                          <a:effectLst/>
                          <a:latin typeface="Times New Roman" panose="02020603050405020304" pitchFamily="18" charset="0"/>
                          <a:cs typeface="Times New Roman" panose="02020603050405020304" pitchFamily="18" charset="0"/>
                        </a:rPr>
                        <a:t> </a:t>
                      </a:r>
                      <a:endParaRPr lang="ru-RU" sz="2000" dirty="0">
                        <a:solidFill>
                          <a:srgbClr val="002060"/>
                        </a:solidFill>
                        <a:effectLst/>
                        <a:latin typeface="Times New Roman" panose="02020603050405020304" pitchFamily="18" charset="0"/>
                        <a:cs typeface="Times New Roman" panose="02020603050405020304" pitchFamily="18" charset="0"/>
                      </a:endParaRPr>
                    </a:p>
                    <a:p>
                      <a:pPr algn="just">
                        <a:spcAft>
                          <a:spcPts val="1000"/>
                        </a:spcAft>
                      </a:pPr>
                      <a:r>
                        <a:rPr lang="kk-KZ" sz="2000" dirty="0">
                          <a:solidFill>
                            <a:srgbClr val="002060"/>
                          </a:solidFill>
                          <a:effectLst/>
                          <a:latin typeface="Times New Roman" panose="02020603050405020304" pitchFamily="18" charset="0"/>
                          <a:cs typeface="Times New Roman" panose="02020603050405020304" pitchFamily="18" charset="0"/>
                        </a:rPr>
                        <a:t> </a:t>
                      </a:r>
                      <a:endParaRPr lang="ru-RU" sz="2000" dirty="0">
                        <a:solidFill>
                          <a:srgbClr val="002060"/>
                        </a:solidFill>
                        <a:effectLst/>
                        <a:latin typeface="Times New Roman" panose="02020603050405020304" pitchFamily="18" charset="0"/>
                        <a:cs typeface="Times New Roman" panose="02020603050405020304" pitchFamily="18" charset="0"/>
                      </a:endParaRPr>
                    </a:p>
                    <a:p>
                      <a:pPr algn="just">
                        <a:spcAft>
                          <a:spcPts val="1000"/>
                        </a:spcAft>
                      </a:pPr>
                      <a:r>
                        <a:rPr lang="kk-KZ" sz="2000" dirty="0">
                          <a:solidFill>
                            <a:srgbClr val="002060"/>
                          </a:solidFill>
                          <a:effectLst/>
                          <a:latin typeface="Times New Roman" panose="02020603050405020304" pitchFamily="18" charset="0"/>
                          <a:cs typeface="Times New Roman" panose="02020603050405020304" pitchFamily="18" charset="0"/>
                        </a:rPr>
                        <a:t> </a:t>
                      </a:r>
                      <a:endParaRPr lang="ru-RU" sz="2000" dirty="0">
                        <a:solidFill>
                          <a:srgbClr val="002060"/>
                        </a:solidFill>
                        <a:effectLst/>
                        <a:latin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just">
                        <a:spcAft>
                          <a:spcPts val="1000"/>
                        </a:spcAft>
                      </a:pPr>
                      <a:r>
                        <a:rPr lang="kk-KZ" sz="2000" dirty="0">
                          <a:solidFill>
                            <a:srgbClr val="002060"/>
                          </a:solidFill>
                          <a:effectLst/>
                          <a:latin typeface="Times New Roman" panose="02020603050405020304" pitchFamily="18" charset="0"/>
                          <a:cs typeface="Times New Roman" panose="02020603050405020304" pitchFamily="18" charset="0"/>
                        </a:rPr>
                        <a:t> </a:t>
                      </a:r>
                      <a:endParaRPr lang="ru-RU" sz="2000" dirty="0">
                        <a:solidFill>
                          <a:srgbClr val="002060"/>
                        </a:solidFill>
                        <a:effectLst/>
                        <a:latin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extLst>
                  <a:ext uri="{0D108BD9-81ED-4DB2-BD59-A6C34878D82A}">
                    <a16:rowId xmlns:a16="http://schemas.microsoft.com/office/drawing/2014/main" xmlns="" val="1162076767"/>
                  </a:ext>
                </a:extLst>
              </a:tr>
            </a:tbl>
          </a:graphicData>
        </a:graphic>
      </p:graphicFrame>
      <p:sp>
        <p:nvSpPr>
          <p:cNvPr id="8" name="Прямоугольник 7"/>
          <p:cNvSpPr/>
          <p:nvPr/>
        </p:nvSpPr>
        <p:spPr>
          <a:xfrm>
            <a:off x="255804" y="5592890"/>
            <a:ext cx="8064897" cy="1107996"/>
          </a:xfrm>
          <a:prstGeom prst="rect">
            <a:avLst/>
          </a:prstGeom>
        </p:spPr>
        <p:txBody>
          <a:bodyPr wrap="square">
            <a:spAutoFit/>
          </a:bodyPr>
          <a:lstStyle/>
          <a:p>
            <a:pPr marL="457200" algn="just">
              <a:spcAft>
                <a:spcPts val="0"/>
              </a:spcAft>
            </a:pPr>
            <a:endParaRPr lang="ru-RU" sz="2500" dirty="0">
              <a:solidFill>
                <a:srgbClr val="7030A0"/>
              </a:solidFill>
              <a:latin typeface="Arial" panose="020B0604020202020204" pitchFamily="34" charset="0"/>
              <a:ea typeface="Times New Roman" panose="02020603050405020304" pitchFamily="18" charset="0"/>
            </a:endParaRPr>
          </a:p>
          <a:p>
            <a:pPr marL="342900" lvl="0" indent="-342900" algn="just">
              <a:spcAft>
                <a:spcPts val="0"/>
              </a:spcAft>
            </a:pPr>
            <a:endParaRPr lang="ru-RU" sz="2500" dirty="0">
              <a:solidFill>
                <a:srgbClr val="7030A0"/>
              </a:solidFill>
              <a:latin typeface="Arial" panose="020B0604020202020204" pitchFamily="34" charset="0"/>
              <a:ea typeface="Calibri" panose="020F0502020204030204" pitchFamily="34" charset="0"/>
            </a:endParaRPr>
          </a:p>
          <a:p>
            <a:pPr marL="342900" lvl="0" indent="-342900" algn="just">
              <a:spcAft>
                <a:spcPts val="0"/>
              </a:spcAft>
            </a:pPr>
            <a:endParaRPr lang="ru-RU" sz="1600" dirty="0">
              <a:solidFill>
                <a:srgbClr val="7030A0"/>
              </a:solidFill>
              <a:effectLst/>
              <a:latin typeface="Arial" panose="020B0604020202020204" pitchFamily="34" charset="0"/>
              <a:ea typeface="Calibri" panose="020F0502020204030204" pitchFamily="34" charset="0"/>
            </a:endParaRPr>
          </a:p>
        </p:txBody>
      </p:sp>
      <p:pic>
        <p:nvPicPr>
          <p:cNvPr id="6" name="Звук 5">
            <a:hlinkClick r:id="" action="ppaction://media"/>
            <a:extLst>
              <a:ext uri="{FF2B5EF4-FFF2-40B4-BE49-F238E27FC236}">
                <a16:creationId xmlns:a16="http://schemas.microsoft.com/office/drawing/2014/main" xmlns="" id="{759F243F-C017-44F3-8DC9-F0172E719F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0853131"/>
      </p:ext>
    </p:extLst>
  </p:cSld>
  <p:clrMapOvr>
    <a:masterClrMapping/>
  </p:clrMapOvr>
  <mc:AlternateContent xmlns:mc="http://schemas.openxmlformats.org/markup-compatibility/2006" xmlns:p14="http://schemas.microsoft.com/office/powerpoint/2010/main">
    <mc:Choice Requires="p14">
      <p:transition spd="slow" p14:dur="2000" advTm="47889"/>
    </mc:Choice>
    <mc:Fallback xmlns="">
      <p:transition spd="slow" advTm="47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3339752"/>
            <a:ext cx="8892480" cy="10341768"/>
          </a:xfrm>
        </p:spPr>
        <p:txBody>
          <a:bodyPr>
            <a:normAutofit/>
          </a:bodyPr>
          <a:lstStyle/>
          <a:p>
            <a:r>
              <a:rPr lang="kk-KZ" sz="3500" b="1" dirty="0">
                <a:solidFill>
                  <a:schemeClr val="bg1"/>
                </a:solidFill>
                <a:latin typeface="Times New Roman" panose="02020603050405020304" pitchFamily="18" charset="0"/>
                <a:cs typeface="Times New Roman" panose="02020603050405020304" pitchFamily="18" charset="0"/>
              </a:rPr>
              <a:t/>
            </a:r>
            <a:br>
              <a:rPr lang="kk-KZ" sz="3500" b="1" dirty="0">
                <a:solidFill>
                  <a:schemeClr val="bg1"/>
                </a:solidFill>
                <a:latin typeface="Times New Roman" panose="02020603050405020304" pitchFamily="18" charset="0"/>
                <a:cs typeface="Times New Roman" panose="02020603050405020304" pitchFamily="18" charset="0"/>
              </a:rPr>
            </a:br>
            <a:r>
              <a:rPr lang="kk-KZ" sz="3500" b="1" dirty="0">
                <a:solidFill>
                  <a:schemeClr val="bg1"/>
                </a:solidFill>
                <a:latin typeface="Times New Roman" panose="02020603050405020304" pitchFamily="18" charset="0"/>
                <a:cs typeface="Times New Roman" panose="02020603050405020304" pitchFamily="18" charset="0"/>
              </a:rPr>
              <a:t/>
            </a:r>
            <a:br>
              <a:rPr lang="kk-KZ" sz="3500" b="1" dirty="0">
                <a:solidFill>
                  <a:schemeClr val="bg1"/>
                </a:solidFill>
                <a:latin typeface="Times New Roman" panose="02020603050405020304" pitchFamily="18" charset="0"/>
                <a:cs typeface="Times New Roman" panose="02020603050405020304" pitchFamily="18" charset="0"/>
              </a:rPr>
            </a:br>
            <a:r>
              <a:rPr lang="kk-KZ" sz="3500" b="1" dirty="0">
                <a:solidFill>
                  <a:schemeClr val="bg1"/>
                </a:solidFill>
                <a:latin typeface="Times New Roman" panose="02020603050405020304" pitchFamily="18" charset="0"/>
                <a:cs typeface="Times New Roman" panose="02020603050405020304" pitchFamily="18" charset="0"/>
              </a:rPr>
              <a:t/>
            </a:r>
            <a:br>
              <a:rPr lang="kk-KZ" sz="3500" b="1" dirty="0">
                <a:solidFill>
                  <a:schemeClr val="bg1"/>
                </a:solidFill>
                <a:latin typeface="Times New Roman" panose="02020603050405020304" pitchFamily="18" charset="0"/>
                <a:cs typeface="Times New Roman" panose="02020603050405020304" pitchFamily="18" charset="0"/>
              </a:rPr>
            </a:br>
            <a:r>
              <a:rPr lang="kk-KZ" sz="3500" b="1" dirty="0">
                <a:solidFill>
                  <a:schemeClr val="bg1"/>
                </a:solidFill>
                <a:latin typeface="Times New Roman" panose="02020603050405020304" pitchFamily="18" charset="0"/>
                <a:cs typeface="Times New Roman" panose="02020603050405020304" pitchFamily="18" charset="0"/>
              </a:rPr>
              <a:t/>
            </a:r>
            <a:br>
              <a:rPr lang="kk-KZ" sz="3500" b="1" dirty="0">
                <a:solidFill>
                  <a:schemeClr val="bg1"/>
                </a:solidFill>
                <a:latin typeface="Times New Roman" panose="02020603050405020304" pitchFamily="18" charset="0"/>
                <a:cs typeface="Times New Roman" panose="02020603050405020304" pitchFamily="18" charset="0"/>
              </a:rPr>
            </a:br>
            <a:r>
              <a:rPr lang="kk-KZ" sz="3500" b="1" dirty="0">
                <a:solidFill>
                  <a:schemeClr val="bg1"/>
                </a:solidFill>
                <a:latin typeface="Times New Roman" panose="02020603050405020304" pitchFamily="18" charset="0"/>
                <a:cs typeface="Times New Roman" panose="02020603050405020304" pitchFamily="18" charset="0"/>
              </a:rPr>
              <a:t/>
            </a:r>
            <a:br>
              <a:rPr lang="kk-KZ" sz="3500" b="1" dirty="0">
                <a:solidFill>
                  <a:schemeClr val="bg1"/>
                </a:solidFill>
                <a:latin typeface="Times New Roman" panose="02020603050405020304" pitchFamily="18" charset="0"/>
                <a:cs typeface="Times New Roman" panose="02020603050405020304" pitchFamily="18" charset="0"/>
              </a:rPr>
            </a:br>
            <a:r>
              <a:rPr lang="kk-KZ" sz="3500" b="1" dirty="0" smtClean="0">
                <a:solidFill>
                  <a:schemeClr val="bg1"/>
                </a:solidFill>
                <a:latin typeface="Times New Roman" panose="02020603050405020304" pitchFamily="18" charset="0"/>
                <a:cs typeface="Times New Roman" panose="02020603050405020304" pitchFamily="18" charset="0"/>
              </a:rPr>
              <a:t/>
            </a:r>
            <a:br>
              <a:rPr lang="kk-KZ" sz="3500" b="1" dirty="0" smtClean="0">
                <a:solidFill>
                  <a:schemeClr val="bg1"/>
                </a:solidFill>
                <a:latin typeface="Times New Roman" panose="02020603050405020304" pitchFamily="18" charset="0"/>
                <a:cs typeface="Times New Roman" panose="02020603050405020304" pitchFamily="18" charset="0"/>
              </a:rPr>
            </a:br>
            <a:r>
              <a:rPr lang="kk-KZ" sz="3500" b="1" dirty="0" smtClean="0">
                <a:solidFill>
                  <a:schemeClr val="bg1"/>
                </a:solidFill>
                <a:latin typeface="Times New Roman" panose="02020603050405020304" pitchFamily="18" charset="0"/>
                <a:cs typeface="Times New Roman" panose="02020603050405020304" pitchFamily="18" charset="0"/>
              </a:rPr>
              <a:t>ӨЗІҢДІ </a:t>
            </a:r>
            <a:r>
              <a:rPr lang="kk-KZ" sz="3500" b="1" dirty="0">
                <a:solidFill>
                  <a:schemeClr val="bg1"/>
                </a:solidFill>
                <a:latin typeface="Times New Roman" panose="02020603050405020304" pitchFamily="18" charset="0"/>
                <a:cs typeface="Times New Roman" panose="02020603050405020304" pitchFamily="18" charset="0"/>
              </a:rPr>
              <a:t>ТЕКСЕР</a:t>
            </a:r>
            <a:br>
              <a:rPr lang="kk-KZ" sz="3500" b="1" dirty="0">
                <a:solidFill>
                  <a:schemeClr val="bg1"/>
                </a:solidFill>
                <a:latin typeface="Times New Roman" panose="02020603050405020304" pitchFamily="18" charset="0"/>
                <a:cs typeface="Times New Roman" panose="02020603050405020304" pitchFamily="18" charset="0"/>
              </a:rPr>
            </a:br>
            <a:r>
              <a:rPr lang="kk-KZ" sz="3500" b="1" dirty="0">
                <a:solidFill>
                  <a:schemeClr val="bg1"/>
                </a:solidFill>
                <a:latin typeface="Times New Roman" panose="02020603050405020304" pitchFamily="18" charset="0"/>
                <a:cs typeface="Times New Roman" panose="02020603050405020304" pitchFamily="18" charset="0"/>
              </a:rPr>
              <a:t/>
            </a:r>
            <a:br>
              <a:rPr lang="kk-KZ" sz="3500" b="1" dirty="0">
                <a:solidFill>
                  <a:schemeClr val="bg1"/>
                </a:solidFill>
                <a:latin typeface="Times New Roman" panose="02020603050405020304" pitchFamily="18" charset="0"/>
                <a:cs typeface="Times New Roman" panose="02020603050405020304" pitchFamily="18" charset="0"/>
              </a:rPr>
            </a:br>
            <a:r>
              <a:rPr lang="kk-KZ" sz="3500" b="1" dirty="0">
                <a:solidFill>
                  <a:schemeClr val="bg1"/>
                </a:solidFill>
                <a:latin typeface="Times New Roman" panose="02020603050405020304" pitchFamily="18" charset="0"/>
                <a:cs typeface="Times New Roman" panose="02020603050405020304" pitchFamily="18" charset="0"/>
              </a:rPr>
              <a:t/>
            </a:r>
            <a:br>
              <a:rPr lang="kk-KZ" sz="3500" b="1" dirty="0">
                <a:solidFill>
                  <a:schemeClr val="bg1"/>
                </a:solidFill>
                <a:latin typeface="Times New Roman" panose="02020603050405020304" pitchFamily="18" charset="0"/>
                <a:cs typeface="Times New Roman" panose="02020603050405020304" pitchFamily="18" charset="0"/>
              </a:rPr>
            </a:br>
            <a:r>
              <a:rPr lang="kk-KZ" sz="3500" b="1" dirty="0">
                <a:solidFill>
                  <a:schemeClr val="bg1"/>
                </a:solidFill>
                <a:latin typeface="Times New Roman" panose="02020603050405020304" pitchFamily="18" charset="0"/>
                <a:cs typeface="Times New Roman" panose="02020603050405020304" pitchFamily="18" charset="0"/>
              </a:rPr>
              <a:t/>
            </a:r>
            <a:br>
              <a:rPr lang="kk-KZ" sz="3500" b="1" dirty="0">
                <a:solidFill>
                  <a:schemeClr val="bg1"/>
                </a:solidFill>
                <a:latin typeface="Times New Roman" panose="02020603050405020304" pitchFamily="18" charset="0"/>
                <a:cs typeface="Times New Roman" panose="02020603050405020304" pitchFamily="18" charset="0"/>
              </a:rPr>
            </a:br>
            <a:r>
              <a:rPr lang="kk-KZ" sz="3500" b="1" dirty="0">
                <a:solidFill>
                  <a:schemeClr val="bg1"/>
                </a:solidFill>
                <a:latin typeface="Times New Roman" panose="02020603050405020304" pitchFamily="18" charset="0"/>
                <a:cs typeface="Times New Roman" panose="02020603050405020304" pitchFamily="18" charset="0"/>
              </a:rPr>
              <a:t/>
            </a:r>
            <a:br>
              <a:rPr lang="kk-KZ" sz="3500" b="1" dirty="0">
                <a:solidFill>
                  <a:schemeClr val="bg1"/>
                </a:solidFill>
                <a:latin typeface="Times New Roman" panose="02020603050405020304" pitchFamily="18" charset="0"/>
                <a:cs typeface="Times New Roman" panose="02020603050405020304" pitchFamily="18" charset="0"/>
              </a:rPr>
            </a:br>
            <a:r>
              <a:rPr lang="kk-KZ" sz="3500" b="1" dirty="0">
                <a:solidFill>
                  <a:schemeClr val="bg1"/>
                </a:solidFill>
                <a:latin typeface="Times New Roman" panose="02020603050405020304" pitchFamily="18" charset="0"/>
                <a:cs typeface="Times New Roman" panose="02020603050405020304" pitchFamily="18" charset="0"/>
              </a:rPr>
              <a:t/>
            </a:r>
            <a:br>
              <a:rPr lang="kk-KZ" sz="3500" b="1" dirty="0">
                <a:solidFill>
                  <a:schemeClr val="bg1"/>
                </a:solidFill>
                <a:latin typeface="Times New Roman" panose="02020603050405020304" pitchFamily="18" charset="0"/>
                <a:cs typeface="Times New Roman" panose="02020603050405020304" pitchFamily="18" charset="0"/>
              </a:rPr>
            </a:br>
            <a:r>
              <a:rPr lang="kk-KZ" sz="3500" b="1" dirty="0">
                <a:solidFill>
                  <a:schemeClr val="bg1"/>
                </a:solidFill>
                <a:latin typeface="Times New Roman" panose="02020603050405020304" pitchFamily="18" charset="0"/>
                <a:cs typeface="Times New Roman" panose="02020603050405020304" pitchFamily="18" charset="0"/>
              </a:rPr>
              <a:t/>
            </a:r>
            <a:br>
              <a:rPr lang="kk-KZ" sz="3500" b="1" dirty="0">
                <a:solidFill>
                  <a:schemeClr val="bg1"/>
                </a:solidFill>
                <a:latin typeface="Times New Roman" panose="02020603050405020304" pitchFamily="18" charset="0"/>
                <a:cs typeface="Times New Roman" panose="02020603050405020304" pitchFamily="18" charset="0"/>
              </a:rPr>
            </a:br>
            <a:r>
              <a:rPr lang="kk-KZ" sz="2400" b="1" dirty="0" smtClean="0">
                <a:solidFill>
                  <a:schemeClr val="tx1"/>
                </a:solidFill>
                <a:latin typeface="Times New Roman" panose="02020603050405020304" pitchFamily="18" charset="0"/>
                <a:cs typeface="Times New Roman" panose="02020603050405020304" pitchFamily="18" charset="0"/>
              </a:rPr>
              <a:t>Диалог  - </a:t>
            </a:r>
            <a:r>
              <a:rPr lang="kk-KZ" sz="2000" dirty="0" smtClean="0">
                <a:solidFill>
                  <a:schemeClr val="tx1"/>
                </a:solidFill>
                <a:latin typeface="Times New Roman" panose="02020603050405020304" pitchFamily="18" charset="0"/>
                <a:cs typeface="Times New Roman" panose="02020603050405020304" pitchFamily="18" charset="0"/>
              </a:rPr>
              <a:t>Болашақ </a:t>
            </a:r>
            <a:r>
              <a:rPr lang="kk-KZ" sz="2000" dirty="0">
                <a:solidFill>
                  <a:schemeClr val="tx1"/>
                </a:solidFill>
                <a:latin typeface="Times New Roman" panose="02020603050405020304" pitchFamily="18" charset="0"/>
                <a:cs typeface="Times New Roman" panose="02020603050405020304" pitchFamily="18" charset="0"/>
              </a:rPr>
              <a:t>әлем чемпионы неше жасынан бастап бокспен </a:t>
            </a:r>
            <a:r>
              <a:rPr lang="kk-KZ" sz="2000" dirty="0" smtClean="0">
                <a:solidFill>
                  <a:schemeClr val="tx1"/>
                </a:solidFill>
                <a:latin typeface="Times New Roman" panose="02020603050405020304" pitchFamily="18" charset="0"/>
                <a:cs typeface="Times New Roman" panose="02020603050405020304" pitchFamily="18" charset="0"/>
              </a:rPr>
              <a:t>                  айналысты</a:t>
            </a:r>
            <a:r>
              <a:rPr lang="kk-KZ" sz="2000" dirty="0">
                <a:solidFill>
                  <a:schemeClr val="tx1"/>
                </a:solidFill>
                <a:latin typeface="Times New Roman" panose="02020603050405020304" pitchFamily="18" charset="0"/>
                <a:cs typeface="Times New Roman" panose="02020603050405020304" pitchFamily="18" charset="0"/>
              </a:rPr>
              <a:t>? </a:t>
            </a:r>
            <a:br>
              <a:rPr lang="kk-KZ" sz="2000" dirty="0">
                <a:solidFill>
                  <a:schemeClr val="tx1"/>
                </a:solidFill>
                <a:latin typeface="Times New Roman" panose="02020603050405020304" pitchFamily="18" charset="0"/>
                <a:cs typeface="Times New Roman" panose="02020603050405020304" pitchFamily="18" charset="0"/>
              </a:rPr>
            </a:br>
            <a:r>
              <a:rPr lang="kk-KZ" sz="2000" dirty="0">
                <a:solidFill>
                  <a:schemeClr val="tx1"/>
                </a:solidFill>
                <a:latin typeface="Times New Roman" panose="02020603050405020304" pitchFamily="18" charset="0"/>
                <a:cs typeface="Times New Roman" panose="02020603050405020304" pitchFamily="18" charset="0"/>
              </a:rPr>
              <a:t>                   - Ол кімнің тәрбиесін көрді?</a:t>
            </a:r>
            <a:br>
              <a:rPr lang="kk-KZ" sz="2000" dirty="0">
                <a:solidFill>
                  <a:schemeClr val="tx1"/>
                </a:solidFill>
                <a:latin typeface="Times New Roman" panose="02020603050405020304" pitchFamily="18" charset="0"/>
                <a:cs typeface="Times New Roman" panose="02020603050405020304" pitchFamily="18" charset="0"/>
              </a:rPr>
            </a:br>
            <a:r>
              <a:rPr lang="kk-KZ" sz="2000" dirty="0" smtClean="0">
                <a:solidFill>
                  <a:schemeClr val="tx1"/>
                </a:solidFill>
                <a:latin typeface="Times New Roman" panose="02020603050405020304" pitchFamily="18" charset="0"/>
                <a:cs typeface="Times New Roman" panose="02020603050405020304" pitchFamily="18" charset="0"/>
              </a:rPr>
              <a:t/>
            </a:r>
            <a:br>
              <a:rPr lang="kk-KZ" sz="2000" dirty="0" smtClean="0">
                <a:solidFill>
                  <a:schemeClr val="tx1"/>
                </a:solidFill>
                <a:latin typeface="Times New Roman" panose="02020603050405020304" pitchFamily="18" charset="0"/>
                <a:cs typeface="Times New Roman" panose="02020603050405020304" pitchFamily="18" charset="0"/>
              </a:rPr>
            </a:br>
            <a:r>
              <a:rPr lang="kk-KZ" sz="2000" b="1" dirty="0" smtClean="0">
                <a:solidFill>
                  <a:schemeClr val="tx1"/>
                </a:solidFill>
                <a:latin typeface="Times New Roman" panose="02020603050405020304" pitchFamily="18" charset="0"/>
                <a:cs typeface="Times New Roman" panose="02020603050405020304" pitchFamily="18" charset="0"/>
              </a:rPr>
              <a:t>Дескриптор</a:t>
            </a:r>
            <a:r>
              <a:rPr lang="kk-KZ" sz="2000" dirty="0" smtClean="0">
                <a:solidFill>
                  <a:schemeClr val="tx1"/>
                </a:solidFill>
                <a:latin typeface="Times New Roman" panose="02020603050405020304" pitchFamily="18" charset="0"/>
                <a:cs typeface="Times New Roman" panose="02020603050405020304" pitchFamily="18" charset="0"/>
              </a:rPr>
              <a:t> </a:t>
            </a:r>
            <a:r>
              <a:rPr lang="kk-KZ" sz="2000" dirty="0">
                <a:solidFill>
                  <a:schemeClr val="tx1"/>
                </a:solidFill>
                <a:latin typeface="Times New Roman" panose="02020603050405020304" pitchFamily="18" charset="0"/>
                <a:cs typeface="Times New Roman" panose="02020603050405020304" pitchFamily="18" charset="0"/>
              </a:rPr>
              <a:t>– Өмірбаян, диалогтегі көтерілген мәселені талқылайды;</a:t>
            </a:r>
            <a:br>
              <a:rPr lang="kk-KZ" sz="2000" dirty="0">
                <a:solidFill>
                  <a:schemeClr val="tx1"/>
                </a:solidFill>
                <a:latin typeface="Times New Roman" panose="02020603050405020304" pitchFamily="18" charset="0"/>
                <a:cs typeface="Times New Roman" panose="02020603050405020304" pitchFamily="18" charset="0"/>
              </a:rPr>
            </a:br>
            <a:r>
              <a:rPr lang="kk-KZ" sz="2000" dirty="0">
                <a:solidFill>
                  <a:schemeClr val="tx1"/>
                </a:solidFill>
                <a:latin typeface="Times New Roman" panose="02020603050405020304" pitchFamily="18" charset="0"/>
                <a:cs typeface="Times New Roman" panose="02020603050405020304" pitchFamily="18" charset="0"/>
              </a:rPr>
              <a:t>                     -  Мәтін мазмұнын түсініп</a:t>
            </a:r>
            <a:r>
              <a:rPr lang="kk-KZ" sz="2000" dirty="0" smtClean="0">
                <a:solidFill>
                  <a:schemeClr val="tx1"/>
                </a:solidFill>
                <a:latin typeface="Times New Roman" panose="02020603050405020304" pitchFamily="18" charset="0"/>
                <a:cs typeface="Times New Roman" panose="02020603050405020304" pitchFamily="18" charset="0"/>
              </a:rPr>
              <a:t>, сұрақтарға </a:t>
            </a:r>
            <a:r>
              <a:rPr lang="kk-KZ" sz="2000" dirty="0">
                <a:solidFill>
                  <a:schemeClr val="tx1"/>
                </a:solidFill>
                <a:latin typeface="Times New Roman" panose="02020603050405020304" pitchFamily="18" charset="0"/>
                <a:cs typeface="Times New Roman" panose="02020603050405020304" pitchFamily="18" charset="0"/>
              </a:rPr>
              <a:t>жауап береді.</a:t>
            </a:r>
            <a:endParaRPr lang="ru-RU" sz="20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309209519"/>
              </p:ext>
            </p:extLst>
          </p:nvPr>
        </p:nvGraphicFramePr>
        <p:xfrm>
          <a:off x="251520" y="1397001"/>
          <a:ext cx="8640960" cy="2824088"/>
        </p:xfrm>
        <a:graphic>
          <a:graphicData uri="http://schemas.openxmlformats.org/drawingml/2006/table">
            <a:tbl>
              <a:tblPr firstRow="1" bandRow="1">
                <a:tableStyleId>{5C22544A-7EE6-4342-B048-85BDC9FD1C3A}</a:tableStyleId>
              </a:tblPr>
              <a:tblGrid>
                <a:gridCol w="2232248">
                  <a:extLst>
                    <a:ext uri="{9D8B030D-6E8A-4147-A177-3AD203B41FA5}">
                      <a16:colId xmlns:a16="http://schemas.microsoft.com/office/drawing/2014/main" xmlns="" val="20000"/>
                    </a:ext>
                  </a:extLst>
                </a:gridCol>
                <a:gridCol w="2088232">
                  <a:extLst>
                    <a:ext uri="{9D8B030D-6E8A-4147-A177-3AD203B41FA5}">
                      <a16:colId xmlns:a16="http://schemas.microsoft.com/office/drawing/2014/main" xmlns="" val="20001"/>
                    </a:ext>
                  </a:extLst>
                </a:gridCol>
                <a:gridCol w="2088232">
                  <a:extLst>
                    <a:ext uri="{9D8B030D-6E8A-4147-A177-3AD203B41FA5}">
                      <a16:colId xmlns:a16="http://schemas.microsoft.com/office/drawing/2014/main" xmlns="" val="20002"/>
                    </a:ext>
                  </a:extLst>
                </a:gridCol>
                <a:gridCol w="2232248">
                  <a:extLst>
                    <a:ext uri="{9D8B030D-6E8A-4147-A177-3AD203B41FA5}">
                      <a16:colId xmlns:a16="http://schemas.microsoft.com/office/drawing/2014/main" xmlns="" val="20003"/>
                    </a:ext>
                  </a:extLst>
                </a:gridCol>
              </a:tblGrid>
              <a:tr h="739225">
                <a:tc>
                  <a:txBody>
                    <a:bodyPr/>
                    <a:lstStyle/>
                    <a:p>
                      <a:r>
                        <a:rPr lang="kk-KZ" sz="2800" dirty="0">
                          <a:solidFill>
                            <a:schemeClr val="tx1"/>
                          </a:solidFill>
                          <a:latin typeface="Times New Roman" pitchFamily="18" charset="0"/>
                          <a:cs typeface="Times New Roman" pitchFamily="18" charset="0"/>
                        </a:rPr>
                        <a:t>КІМ?</a:t>
                      </a:r>
                      <a:endParaRPr lang="ru-RU" sz="2800" dirty="0">
                        <a:solidFill>
                          <a:schemeClr val="tx1"/>
                        </a:solidFill>
                        <a:latin typeface="Times New Roman" pitchFamily="18" charset="0"/>
                        <a:cs typeface="Times New Roman" pitchFamily="18" charset="0"/>
                      </a:endParaRPr>
                    </a:p>
                  </a:txBody>
                  <a:tcPr/>
                </a:tc>
                <a:tc>
                  <a:txBody>
                    <a:bodyPr/>
                    <a:lstStyle/>
                    <a:p>
                      <a:r>
                        <a:rPr lang="kk-KZ" sz="2800" dirty="0">
                          <a:solidFill>
                            <a:schemeClr val="tx1"/>
                          </a:solidFill>
                          <a:latin typeface="Times New Roman" pitchFamily="18" charset="0"/>
                          <a:cs typeface="Times New Roman" pitchFamily="18" charset="0"/>
                        </a:rPr>
                        <a:t>ҚАЙДА?</a:t>
                      </a:r>
                      <a:endParaRPr lang="ru-RU" sz="2800" dirty="0">
                        <a:solidFill>
                          <a:schemeClr val="tx1"/>
                        </a:solidFill>
                        <a:latin typeface="Times New Roman" pitchFamily="18" charset="0"/>
                        <a:cs typeface="Times New Roman" pitchFamily="18" charset="0"/>
                      </a:endParaRPr>
                    </a:p>
                  </a:txBody>
                  <a:tcPr/>
                </a:tc>
                <a:tc>
                  <a:txBody>
                    <a:bodyPr/>
                    <a:lstStyle/>
                    <a:p>
                      <a:r>
                        <a:rPr lang="kk-KZ" sz="2800" dirty="0">
                          <a:solidFill>
                            <a:schemeClr val="tx1"/>
                          </a:solidFill>
                          <a:latin typeface="Times New Roman" pitchFamily="18" charset="0"/>
                          <a:cs typeface="Times New Roman" pitchFamily="18" charset="0"/>
                        </a:rPr>
                        <a:t>ҚАШАН?</a:t>
                      </a:r>
                      <a:endParaRPr lang="ru-RU" sz="2800" dirty="0">
                        <a:solidFill>
                          <a:schemeClr val="tx1"/>
                        </a:solidFill>
                        <a:latin typeface="Times New Roman" pitchFamily="18" charset="0"/>
                        <a:cs typeface="Times New Roman" pitchFamily="18" charset="0"/>
                      </a:endParaRPr>
                    </a:p>
                  </a:txBody>
                  <a:tcPr/>
                </a:tc>
                <a:tc>
                  <a:txBody>
                    <a:bodyPr/>
                    <a:lstStyle/>
                    <a:p>
                      <a:r>
                        <a:rPr lang="kk-KZ" sz="2800" dirty="0">
                          <a:solidFill>
                            <a:schemeClr val="tx1"/>
                          </a:solidFill>
                          <a:latin typeface="Times New Roman" pitchFamily="18" charset="0"/>
                          <a:cs typeface="Times New Roman" pitchFamily="18" charset="0"/>
                        </a:rPr>
                        <a:t>НЕ</a:t>
                      </a:r>
                      <a:r>
                        <a:rPr lang="kk-KZ" sz="2800" baseline="0" dirty="0">
                          <a:solidFill>
                            <a:schemeClr val="tx1"/>
                          </a:solidFill>
                          <a:latin typeface="Times New Roman" pitchFamily="18" charset="0"/>
                          <a:cs typeface="Times New Roman" pitchFamily="18" charset="0"/>
                        </a:rPr>
                        <a:t> ІСТЕДІ?</a:t>
                      </a:r>
                      <a:endParaRPr lang="ru-RU" sz="2800" dirty="0">
                        <a:solidFill>
                          <a:schemeClr val="tx1"/>
                        </a:solidFill>
                        <a:latin typeface="Times New Roman" pitchFamily="18" charset="0"/>
                        <a:cs typeface="Times New Roman" pitchFamily="18" charset="0"/>
                      </a:endParaRPr>
                    </a:p>
                  </a:txBody>
                  <a:tcPr/>
                </a:tc>
                <a:extLst>
                  <a:ext uri="{0D108BD9-81ED-4DB2-BD59-A6C34878D82A}">
                    <a16:rowId xmlns:a16="http://schemas.microsoft.com/office/drawing/2014/main" xmlns="" val="10000"/>
                  </a:ext>
                </a:extLst>
              </a:tr>
              <a:tr h="850405">
                <a:tc>
                  <a:txBody>
                    <a:bodyPr/>
                    <a:lstStyle/>
                    <a:p>
                      <a:r>
                        <a:rPr lang="kk-KZ" sz="2400" dirty="0">
                          <a:latin typeface="Times New Roman" pitchFamily="18" charset="0"/>
                          <a:cs typeface="Times New Roman" pitchFamily="18" charset="0"/>
                        </a:rPr>
                        <a:t>Серік Сәпиев</a:t>
                      </a:r>
                      <a:endParaRPr lang="ru-RU" sz="2400" dirty="0">
                        <a:latin typeface="Times New Roman" pitchFamily="18" charset="0"/>
                        <a:cs typeface="Times New Roman" pitchFamily="18" charset="0"/>
                      </a:endParaRPr>
                    </a:p>
                  </a:txBody>
                  <a:tcPr/>
                </a:tc>
                <a:tc>
                  <a:txBody>
                    <a:bodyPr/>
                    <a:lstStyle/>
                    <a:p>
                      <a:r>
                        <a:rPr lang="kk-KZ" sz="2400" dirty="0">
                          <a:latin typeface="Times New Roman" pitchFamily="18" charset="0"/>
                          <a:cs typeface="Times New Roman" pitchFamily="18" charset="0"/>
                        </a:rPr>
                        <a:t>Қарағанды</a:t>
                      </a:r>
                      <a:r>
                        <a:rPr lang="kk-KZ" sz="2400" baseline="0" dirty="0">
                          <a:latin typeface="Times New Roman" pitchFamily="18" charset="0"/>
                          <a:cs typeface="Times New Roman" pitchFamily="18" charset="0"/>
                        </a:rPr>
                        <a:t> облысында</a:t>
                      </a:r>
                      <a:endParaRPr lang="ru-RU" sz="2400" dirty="0">
                        <a:latin typeface="Times New Roman" pitchFamily="18" charset="0"/>
                        <a:cs typeface="Times New Roman" pitchFamily="18" charset="0"/>
                      </a:endParaRPr>
                    </a:p>
                  </a:txBody>
                  <a:tcPr/>
                </a:tc>
                <a:tc>
                  <a:txBody>
                    <a:bodyPr/>
                    <a:lstStyle/>
                    <a:p>
                      <a:r>
                        <a:rPr lang="kk-KZ" sz="2400" dirty="0">
                          <a:latin typeface="Times New Roman" pitchFamily="18" charset="0"/>
                          <a:cs typeface="Times New Roman" pitchFamily="18" charset="0"/>
                        </a:rPr>
                        <a:t>1983 жылы 16 қарашада</a:t>
                      </a:r>
                      <a:endParaRPr lang="ru-RU" sz="2400" dirty="0">
                        <a:latin typeface="Times New Roman" pitchFamily="18" charset="0"/>
                        <a:cs typeface="Times New Roman" pitchFamily="18" charset="0"/>
                      </a:endParaRPr>
                    </a:p>
                  </a:txBody>
                  <a:tcPr/>
                </a:tc>
                <a:tc>
                  <a:txBody>
                    <a:bodyPr/>
                    <a:lstStyle/>
                    <a:p>
                      <a:r>
                        <a:rPr lang="kk-KZ" sz="2400" dirty="0">
                          <a:latin typeface="Times New Roman" pitchFamily="18" charset="0"/>
                          <a:cs typeface="Times New Roman" pitchFamily="18" charset="0"/>
                        </a:rPr>
                        <a:t>дүниеге келген</a:t>
                      </a:r>
                      <a:endParaRPr lang="ru-RU" sz="2400" dirty="0">
                        <a:latin typeface="Times New Roman" pitchFamily="18" charset="0"/>
                        <a:cs typeface="Times New Roman" pitchFamily="18" charset="0"/>
                      </a:endParaRPr>
                    </a:p>
                  </a:txBody>
                  <a:tcPr/>
                </a:tc>
                <a:extLst>
                  <a:ext uri="{0D108BD9-81ED-4DB2-BD59-A6C34878D82A}">
                    <a16:rowId xmlns:a16="http://schemas.microsoft.com/office/drawing/2014/main" xmlns="" val="10001"/>
                  </a:ext>
                </a:extLst>
              </a:tr>
              <a:tr h="1234458">
                <a:tc>
                  <a:txBody>
                    <a:bodyPr/>
                    <a:lstStyle/>
                    <a:p>
                      <a:r>
                        <a:rPr lang="kk-KZ" sz="2400" dirty="0">
                          <a:latin typeface="Times New Roman" pitchFamily="18" charset="0"/>
                          <a:cs typeface="Times New Roman" pitchFamily="18" charset="0"/>
                        </a:rPr>
                        <a:t>Олимпиада</a:t>
                      </a:r>
                      <a:r>
                        <a:rPr lang="kk-KZ" sz="2400" baseline="0" dirty="0">
                          <a:latin typeface="Times New Roman" pitchFamily="18" charset="0"/>
                          <a:cs typeface="Times New Roman" pitchFamily="18" charset="0"/>
                        </a:rPr>
                        <a:t> чемпионы</a:t>
                      </a:r>
                      <a:endParaRPr lang="ru-RU" sz="2400" dirty="0">
                        <a:latin typeface="Times New Roman" pitchFamily="18" charset="0"/>
                        <a:cs typeface="Times New Roman" pitchFamily="18" charset="0"/>
                      </a:endParaRPr>
                    </a:p>
                  </a:txBody>
                  <a:tcPr/>
                </a:tc>
                <a:tc>
                  <a:txBody>
                    <a:bodyPr/>
                    <a:lstStyle/>
                    <a:p>
                      <a:r>
                        <a:rPr lang="kk-KZ" sz="2400" dirty="0">
                          <a:latin typeface="Times New Roman" pitchFamily="18" charset="0"/>
                          <a:cs typeface="Times New Roman" pitchFamily="18" charset="0"/>
                        </a:rPr>
                        <a:t>Лондон олимпиада-сында</a:t>
                      </a:r>
                      <a:endParaRPr lang="ru-RU" sz="2400" dirty="0">
                        <a:latin typeface="Times New Roman" pitchFamily="18" charset="0"/>
                        <a:cs typeface="Times New Roman" pitchFamily="18" charset="0"/>
                      </a:endParaRPr>
                    </a:p>
                  </a:txBody>
                  <a:tcPr/>
                </a:tc>
                <a:tc>
                  <a:txBody>
                    <a:bodyPr/>
                    <a:lstStyle/>
                    <a:p>
                      <a:r>
                        <a:rPr lang="kk-KZ" sz="2400" dirty="0">
                          <a:latin typeface="Times New Roman" pitchFamily="18" charset="0"/>
                          <a:cs typeface="Times New Roman" pitchFamily="18" charset="0"/>
                        </a:rPr>
                        <a:t>2012</a:t>
                      </a:r>
                      <a:r>
                        <a:rPr lang="kk-KZ" sz="2400" baseline="0" dirty="0">
                          <a:latin typeface="Times New Roman" pitchFamily="18" charset="0"/>
                          <a:cs typeface="Times New Roman" pitchFamily="18" charset="0"/>
                        </a:rPr>
                        <a:t> жылы</a:t>
                      </a:r>
                      <a:endParaRPr lang="ru-RU" sz="2400" dirty="0">
                        <a:latin typeface="Times New Roman" pitchFamily="18" charset="0"/>
                        <a:cs typeface="Times New Roman" pitchFamily="18" charset="0"/>
                      </a:endParaRPr>
                    </a:p>
                  </a:txBody>
                  <a:tcPr/>
                </a:tc>
                <a:tc>
                  <a:txBody>
                    <a:bodyPr/>
                    <a:lstStyle/>
                    <a:p>
                      <a:r>
                        <a:rPr lang="kk-KZ" sz="2400" dirty="0">
                          <a:latin typeface="Times New Roman" pitchFamily="18" charset="0"/>
                          <a:cs typeface="Times New Roman" pitchFamily="18" charset="0"/>
                        </a:rPr>
                        <a:t>атанды</a:t>
                      </a:r>
                    </a:p>
                    <a:p>
                      <a:endParaRPr lang="kk-KZ" sz="2400" dirty="0">
                        <a:latin typeface="Times New Roman" pitchFamily="18" charset="0"/>
                        <a:cs typeface="Times New Roman" pitchFamily="18" charset="0"/>
                      </a:endParaRPr>
                    </a:p>
                    <a:p>
                      <a:endParaRPr lang="kk-KZ" sz="2400" dirty="0">
                        <a:latin typeface="Times New Roman" pitchFamily="18" charset="0"/>
                        <a:cs typeface="Times New Roman" pitchFamily="18" charset="0"/>
                      </a:endParaRPr>
                    </a:p>
                  </a:txBody>
                  <a:tcPr/>
                </a:tc>
                <a:extLst>
                  <a:ext uri="{0D108BD9-81ED-4DB2-BD59-A6C34878D82A}">
                    <a16:rowId xmlns:a16="http://schemas.microsoft.com/office/drawing/2014/main" xmlns="" val="10002"/>
                  </a:ext>
                </a:extLst>
              </a:tr>
            </a:tbl>
          </a:graphicData>
        </a:graphic>
      </p:graphicFrame>
      <p:pic>
        <p:nvPicPr>
          <p:cNvPr id="6" name="Звук 5">
            <a:hlinkClick r:id="" action="ppaction://media"/>
            <a:extLst>
              <a:ext uri="{FF2B5EF4-FFF2-40B4-BE49-F238E27FC236}">
                <a16:creationId xmlns:a16="http://schemas.microsoft.com/office/drawing/2014/main" xmlns="" id="{F827801F-843E-4D04-AEDD-45CAB8F123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95798481"/>
      </p:ext>
    </p:extLst>
  </p:cSld>
  <p:clrMapOvr>
    <a:masterClrMapping/>
  </p:clrMapOvr>
  <mc:AlternateContent xmlns:mc="http://schemas.openxmlformats.org/markup-compatibility/2006" xmlns:p14="http://schemas.microsoft.com/office/powerpoint/2010/main">
    <mc:Choice Requires="p14">
      <p:transition spd="slow" p14:dur="2000" advTm="55761"/>
    </mc:Choice>
    <mc:Fallback xmlns="">
      <p:transition spd="slow" advTm="55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1552</TotalTime>
  <Words>337</Words>
  <Application>Microsoft Office PowerPoint</Application>
  <PresentationFormat>Экран (4:3)</PresentationFormat>
  <Paragraphs>95</Paragraphs>
  <Slides>12</Slides>
  <Notes>0</Notes>
  <HiddenSlides>0</HiddenSlides>
  <MMClips>12</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12</vt:i4>
      </vt:variant>
    </vt:vector>
  </HeadingPairs>
  <TitlesOfParts>
    <vt:vector size="18" baseType="lpstr">
      <vt:lpstr>Arial</vt:lpstr>
      <vt:lpstr>Calibri</vt:lpstr>
      <vt:lpstr>Candara</vt:lpstr>
      <vt:lpstr>Symbol</vt:lpstr>
      <vt:lpstr>Times New Roman</vt:lpstr>
      <vt:lpstr>Волна</vt:lpstr>
      <vt:lpstr>Қазақ тілі 6-сынып Бөлім:  «Спорт. Белгілі спорт жұлдыздары»</vt:lpstr>
      <vt:lpstr>Т/А2.Әлеуметтік-мәдени, ресми-іскери тақырыптарға байланысты диалог, монологтердегі (нұсқаулық, өмірбаян) көтерілген мәселені талдау; ӘТН4. Етістіктің етіс түрлері мен салт, сабақты етістіктердің тіркесімдік мүмкіндігін ауызша және жазбаша тілдесім барысында қолдану.</vt:lpstr>
      <vt:lpstr>-</vt:lpstr>
      <vt:lpstr>                         1-тапсырма Суреттегі спортшылар туралы білетін ақпараттарыңмен бөлісіңіздер           </vt:lpstr>
      <vt:lpstr>Презентация PowerPoint</vt:lpstr>
      <vt:lpstr>        </vt:lpstr>
      <vt:lpstr>Презентация PowerPoint</vt:lpstr>
      <vt:lpstr>Презентация PowerPoint</vt:lpstr>
      <vt:lpstr>      ӨЗІҢДІ ТЕКСЕР       Диалог  - Болашақ әлем чемпионы неше жасынан бастап бокспен                   айналысты?                     - Ол кімнің тәрбиесін көрді?  Дескриптор – Өмірбаян, диалогтегі көтерілген мәселені талқылайды;                      -  Мәтін мазмұнын түсініп, сұрақтарға жауап береді.</vt:lpstr>
      <vt:lpstr>                                                                                                                3-тапсырма «Қос жазба» күнделігі әдісі бойынша берілген сөйлемдерден етістікті тауып, етістіктің  құрамына қарай түрлерін ажыратыңыздар  Жақсылықов Үшкемпіров 1951 жылы туған. 1980 жылы XXII Олимпиада ойындарында Мәскеуде жеңіске ие болды.   </vt:lpstr>
      <vt:lpstr>Өзіңді тексер</vt:lpstr>
      <vt:lpstr>    https://www.azattyq.org/a/world_london_2012_iliyn/24666964     Берілген сілтеме бойынша тыңдалым мәтіннен етістіктерді тауып, құрамына қарай талдаңыздар. </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Сабақтың тақырыбы</dc:title>
  <dc:creator>DANCHO</dc:creator>
  <cp:lastModifiedBy>Huawei</cp:lastModifiedBy>
  <cp:revision>142</cp:revision>
  <dcterms:created xsi:type="dcterms:W3CDTF">2020-10-15T08:01:50Z</dcterms:created>
  <dcterms:modified xsi:type="dcterms:W3CDTF">2024-10-26T12:35:45Z</dcterms:modified>
</cp:coreProperties>
</file>