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16"/>
  </p:notesMasterIdLst>
  <p:sldIdLst>
    <p:sldId id="287" r:id="rId2"/>
    <p:sldId id="288" r:id="rId3"/>
    <p:sldId id="289" r:id="rId4"/>
    <p:sldId id="291" r:id="rId5"/>
    <p:sldId id="293" r:id="rId6"/>
    <p:sldId id="294" r:id="rId7"/>
    <p:sldId id="275" r:id="rId8"/>
    <p:sldId id="295" r:id="rId9"/>
    <p:sldId id="284" r:id="rId10"/>
    <p:sldId id="281" r:id="rId11"/>
    <p:sldId id="264" r:id="rId12"/>
    <p:sldId id="297" r:id="rId13"/>
    <p:sldId id="298" r:id="rId14"/>
    <p:sldId id="300" r:id="rId15"/>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snapToGrid="0">
      <p:cViewPr varScale="1">
        <p:scale>
          <a:sx n="81" d="100"/>
          <a:sy n="81" d="100"/>
        </p:scale>
        <p:origin x="-28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7-25T23:57:12.326" idx="1">
    <p:pos x="2574" y="275"/>
    <p:text>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CB560E4-9DC9-45A4-93B0-7D2E4C080D5F}" type="datetimeFigureOut">
              <a:rPr lang="ru-RU" smtClean="0"/>
              <a:pPr/>
              <a:t>11.02.2021</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5298A6D7-A9D5-4764-AD70-45862E492A35}" type="slidenum">
              <a:rPr lang="ru-RU" smtClean="0"/>
              <a:pPr/>
              <a:t>‹#›</a:t>
            </a:fld>
            <a:endParaRPr lang="ru-RU"/>
          </a:p>
        </p:txBody>
      </p:sp>
    </p:spTree>
    <p:extLst>
      <p:ext uri="{BB962C8B-B14F-4D97-AF65-F5344CB8AC3E}">
        <p14:creationId xmlns:p14="http://schemas.microsoft.com/office/powerpoint/2010/main" val="2977957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298A6D7-A9D5-4764-AD70-45862E492A35}" type="slidenum">
              <a:rPr lang="ru-RU" smtClean="0"/>
              <a:pPr/>
              <a:t>1</a:t>
            </a:fld>
            <a:endParaRPr lang="ru-RU"/>
          </a:p>
        </p:txBody>
      </p:sp>
    </p:spTree>
    <p:extLst>
      <p:ext uri="{BB962C8B-B14F-4D97-AF65-F5344CB8AC3E}">
        <p14:creationId xmlns:p14="http://schemas.microsoft.com/office/powerpoint/2010/main" val="3720917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298A6D7-A9D5-4764-AD70-45862E492A35}" type="slidenum">
              <a:rPr lang="ru-RU" smtClean="0"/>
              <a:pPr/>
              <a:t>5</a:t>
            </a:fld>
            <a:endParaRPr lang="ru-RU"/>
          </a:p>
        </p:txBody>
      </p:sp>
    </p:spTree>
    <p:extLst>
      <p:ext uri="{BB962C8B-B14F-4D97-AF65-F5344CB8AC3E}">
        <p14:creationId xmlns:p14="http://schemas.microsoft.com/office/powerpoint/2010/main" val="585158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298A6D7-A9D5-4764-AD70-45862E492A35}" type="slidenum">
              <a:rPr lang="ru-RU" smtClean="0"/>
              <a:pPr/>
              <a:t>6</a:t>
            </a:fld>
            <a:endParaRPr lang="ru-RU"/>
          </a:p>
        </p:txBody>
      </p:sp>
    </p:spTree>
    <p:extLst>
      <p:ext uri="{BB962C8B-B14F-4D97-AF65-F5344CB8AC3E}">
        <p14:creationId xmlns:p14="http://schemas.microsoft.com/office/powerpoint/2010/main" val="1279420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b="0" i="0" u="none" strike="noStrike" dirty="0" smtClean="0">
              <a:effectLst/>
              <a:latin typeface="Arial" panose="020B0604020202020204" pitchFamily="34" charset="0"/>
            </a:endParaRPr>
          </a:p>
          <a:p>
            <a:endParaRPr lang="ru-RU" dirty="0"/>
          </a:p>
        </p:txBody>
      </p:sp>
      <p:sp>
        <p:nvSpPr>
          <p:cNvPr id="4" name="Номер слайда 3"/>
          <p:cNvSpPr>
            <a:spLocks noGrp="1"/>
          </p:cNvSpPr>
          <p:nvPr>
            <p:ph type="sldNum" sz="quarter" idx="10"/>
          </p:nvPr>
        </p:nvSpPr>
        <p:spPr/>
        <p:txBody>
          <a:bodyPr/>
          <a:lstStyle/>
          <a:p>
            <a:fld id="{5298A6D7-A9D5-4764-AD70-45862E492A35}" type="slidenum">
              <a:rPr lang="ru-RU" smtClean="0"/>
              <a:pPr/>
              <a:t>7</a:t>
            </a:fld>
            <a:endParaRPr lang="ru-RU"/>
          </a:p>
        </p:txBody>
      </p:sp>
    </p:spTree>
    <p:extLst>
      <p:ext uri="{BB962C8B-B14F-4D97-AF65-F5344CB8AC3E}">
        <p14:creationId xmlns:p14="http://schemas.microsoft.com/office/powerpoint/2010/main" val="445757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298A6D7-A9D5-4764-AD70-45862E492A35}" type="slidenum">
              <a:rPr lang="ru-RU" smtClean="0"/>
              <a:pPr/>
              <a:t>8</a:t>
            </a:fld>
            <a:endParaRPr lang="ru-RU"/>
          </a:p>
        </p:txBody>
      </p:sp>
    </p:spTree>
    <p:extLst>
      <p:ext uri="{BB962C8B-B14F-4D97-AF65-F5344CB8AC3E}">
        <p14:creationId xmlns:p14="http://schemas.microsoft.com/office/powerpoint/2010/main" val="2404074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298A6D7-A9D5-4764-AD70-45862E492A35}" type="slidenum">
              <a:rPr lang="ru-RU" smtClean="0"/>
              <a:pPr/>
              <a:t>10</a:t>
            </a:fld>
            <a:endParaRPr lang="ru-RU"/>
          </a:p>
        </p:txBody>
      </p:sp>
    </p:spTree>
    <p:extLst>
      <p:ext uri="{BB962C8B-B14F-4D97-AF65-F5344CB8AC3E}">
        <p14:creationId xmlns:p14="http://schemas.microsoft.com/office/powerpoint/2010/main" val="3306919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298A6D7-A9D5-4764-AD70-45862E492A35}" type="slidenum">
              <a:rPr lang="ru-RU" smtClean="0"/>
              <a:pPr/>
              <a:t>11</a:t>
            </a:fld>
            <a:endParaRPr lang="ru-RU"/>
          </a:p>
        </p:txBody>
      </p:sp>
    </p:spTree>
    <p:extLst>
      <p:ext uri="{BB962C8B-B14F-4D97-AF65-F5344CB8AC3E}">
        <p14:creationId xmlns:p14="http://schemas.microsoft.com/office/powerpoint/2010/main" val="3921199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298A6D7-A9D5-4764-AD70-45862E492A35}" type="slidenum">
              <a:rPr lang="ru-RU" smtClean="0"/>
              <a:pPr/>
              <a:t>12</a:t>
            </a:fld>
            <a:endParaRPr lang="ru-RU"/>
          </a:p>
        </p:txBody>
      </p:sp>
    </p:spTree>
    <p:extLst>
      <p:ext uri="{BB962C8B-B14F-4D97-AF65-F5344CB8AC3E}">
        <p14:creationId xmlns:p14="http://schemas.microsoft.com/office/powerpoint/2010/main" val="3990222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298A6D7-A9D5-4764-AD70-45862E492A35}" type="slidenum">
              <a:rPr lang="ru-RU" smtClean="0">
                <a:solidFill>
                  <a:prstClr val="black"/>
                </a:solidFill>
              </a:rPr>
              <a:pPr/>
              <a:t>14</a:t>
            </a:fld>
            <a:endParaRPr lang="ru-RU">
              <a:solidFill>
                <a:prstClr val="black"/>
              </a:solidFill>
            </a:endParaRPr>
          </a:p>
        </p:txBody>
      </p:sp>
    </p:spTree>
    <p:extLst>
      <p:ext uri="{BB962C8B-B14F-4D97-AF65-F5344CB8AC3E}">
        <p14:creationId xmlns:p14="http://schemas.microsoft.com/office/powerpoint/2010/main" val="3990222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D7D642B-F8EB-46FA-80A2-30FE354A38ED}" type="datetimeFigureOut">
              <a:rPr lang="ru-RU" smtClean="0"/>
              <a:pPr/>
              <a:t>11.02.2021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D3E788-AD25-48E6-B075-7802BEBE175D}" type="slidenum">
              <a:rPr lang="ru-RU" smtClean="0"/>
              <a:pPr/>
              <a:t>‹#›</a:t>
            </a:fld>
            <a:endParaRPr lang="ru-RU"/>
          </a:p>
        </p:txBody>
      </p:sp>
    </p:spTree>
    <p:extLst>
      <p:ext uri="{BB962C8B-B14F-4D97-AF65-F5344CB8AC3E}">
        <p14:creationId xmlns:p14="http://schemas.microsoft.com/office/powerpoint/2010/main" val="2473695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D7D642B-F8EB-46FA-80A2-30FE354A38ED}" type="datetimeFigureOut">
              <a:rPr lang="ru-RU" smtClean="0"/>
              <a:pPr/>
              <a:t>11.02.2021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D3E788-AD25-48E6-B075-7802BEBE175D}" type="slidenum">
              <a:rPr lang="ru-RU" smtClean="0"/>
              <a:pPr/>
              <a:t>‹#›</a:t>
            </a:fld>
            <a:endParaRPr lang="ru-RU"/>
          </a:p>
        </p:txBody>
      </p:sp>
    </p:spTree>
    <p:extLst>
      <p:ext uri="{BB962C8B-B14F-4D97-AF65-F5344CB8AC3E}">
        <p14:creationId xmlns:p14="http://schemas.microsoft.com/office/powerpoint/2010/main" val="169455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D7D642B-F8EB-46FA-80A2-30FE354A38ED}" type="datetimeFigureOut">
              <a:rPr lang="ru-RU" smtClean="0"/>
              <a:pPr/>
              <a:t>11.02.2021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D3E788-AD25-48E6-B075-7802BEBE175D}" type="slidenum">
              <a:rPr lang="ru-RU" smtClean="0"/>
              <a:pPr/>
              <a:t>‹#›</a:t>
            </a:fld>
            <a:endParaRPr lang="ru-RU"/>
          </a:p>
        </p:txBody>
      </p:sp>
    </p:spTree>
    <p:extLst>
      <p:ext uri="{BB962C8B-B14F-4D97-AF65-F5344CB8AC3E}">
        <p14:creationId xmlns:p14="http://schemas.microsoft.com/office/powerpoint/2010/main" val="3138755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D7D642B-F8EB-46FA-80A2-30FE354A38ED}" type="datetimeFigureOut">
              <a:rPr lang="ru-RU" smtClean="0"/>
              <a:pPr/>
              <a:t>11.02.2021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D3E788-AD25-48E6-B075-7802BEBE175D}" type="slidenum">
              <a:rPr lang="ru-RU" smtClean="0"/>
              <a:pPr/>
              <a:t>‹#›</a:t>
            </a:fld>
            <a:endParaRPr lang="ru-RU"/>
          </a:p>
        </p:txBody>
      </p:sp>
    </p:spTree>
    <p:extLst>
      <p:ext uri="{BB962C8B-B14F-4D97-AF65-F5344CB8AC3E}">
        <p14:creationId xmlns:p14="http://schemas.microsoft.com/office/powerpoint/2010/main" val="2658150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D7D642B-F8EB-46FA-80A2-30FE354A38ED}" type="datetimeFigureOut">
              <a:rPr lang="ru-RU" smtClean="0"/>
              <a:pPr/>
              <a:t>11.02.2021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D3E788-AD25-48E6-B075-7802BEBE175D}" type="slidenum">
              <a:rPr lang="ru-RU" smtClean="0"/>
              <a:pPr/>
              <a:t>‹#›</a:t>
            </a:fld>
            <a:endParaRPr lang="ru-RU"/>
          </a:p>
        </p:txBody>
      </p:sp>
    </p:spTree>
    <p:extLst>
      <p:ext uri="{BB962C8B-B14F-4D97-AF65-F5344CB8AC3E}">
        <p14:creationId xmlns:p14="http://schemas.microsoft.com/office/powerpoint/2010/main" val="3619515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D7D642B-F8EB-46FA-80A2-30FE354A38ED}" type="datetimeFigureOut">
              <a:rPr lang="ru-RU" smtClean="0"/>
              <a:pPr/>
              <a:t>11.02.2021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9D3E788-AD25-48E6-B075-7802BEBE175D}" type="slidenum">
              <a:rPr lang="ru-RU" smtClean="0"/>
              <a:pPr/>
              <a:t>‹#›</a:t>
            </a:fld>
            <a:endParaRPr lang="ru-RU"/>
          </a:p>
        </p:txBody>
      </p:sp>
    </p:spTree>
    <p:extLst>
      <p:ext uri="{BB962C8B-B14F-4D97-AF65-F5344CB8AC3E}">
        <p14:creationId xmlns:p14="http://schemas.microsoft.com/office/powerpoint/2010/main" val="684180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D7D642B-F8EB-46FA-80A2-30FE354A38ED}" type="datetimeFigureOut">
              <a:rPr lang="ru-RU" smtClean="0"/>
              <a:pPr/>
              <a:t>11.02.2021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9D3E788-AD25-48E6-B075-7802BEBE175D}" type="slidenum">
              <a:rPr lang="ru-RU" smtClean="0"/>
              <a:pPr/>
              <a:t>‹#›</a:t>
            </a:fld>
            <a:endParaRPr lang="ru-RU"/>
          </a:p>
        </p:txBody>
      </p:sp>
    </p:spTree>
    <p:extLst>
      <p:ext uri="{BB962C8B-B14F-4D97-AF65-F5344CB8AC3E}">
        <p14:creationId xmlns:p14="http://schemas.microsoft.com/office/powerpoint/2010/main" val="2652273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D7D642B-F8EB-46FA-80A2-30FE354A38ED}" type="datetimeFigureOut">
              <a:rPr lang="ru-RU" smtClean="0"/>
              <a:pPr/>
              <a:t>11.02.2021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9D3E788-AD25-48E6-B075-7802BEBE175D}" type="slidenum">
              <a:rPr lang="ru-RU" smtClean="0"/>
              <a:pPr/>
              <a:t>‹#›</a:t>
            </a:fld>
            <a:endParaRPr lang="ru-RU"/>
          </a:p>
        </p:txBody>
      </p:sp>
    </p:spTree>
    <p:extLst>
      <p:ext uri="{BB962C8B-B14F-4D97-AF65-F5344CB8AC3E}">
        <p14:creationId xmlns:p14="http://schemas.microsoft.com/office/powerpoint/2010/main" val="1815271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D642B-F8EB-46FA-80A2-30FE354A38ED}" type="datetimeFigureOut">
              <a:rPr lang="ru-RU" smtClean="0"/>
              <a:pPr/>
              <a:t>11.02.2021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9D3E788-AD25-48E6-B075-7802BEBE175D}" type="slidenum">
              <a:rPr lang="ru-RU" smtClean="0"/>
              <a:pPr/>
              <a:t>‹#›</a:t>
            </a:fld>
            <a:endParaRPr lang="ru-RU"/>
          </a:p>
        </p:txBody>
      </p:sp>
    </p:spTree>
    <p:extLst>
      <p:ext uri="{BB962C8B-B14F-4D97-AF65-F5344CB8AC3E}">
        <p14:creationId xmlns:p14="http://schemas.microsoft.com/office/powerpoint/2010/main" val="1613127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D7D642B-F8EB-46FA-80A2-30FE354A38ED}" type="datetimeFigureOut">
              <a:rPr lang="ru-RU" smtClean="0"/>
              <a:pPr/>
              <a:t>11.02.2021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9D3E788-AD25-48E6-B075-7802BEBE175D}" type="slidenum">
              <a:rPr lang="ru-RU" smtClean="0"/>
              <a:pPr/>
              <a:t>‹#›</a:t>
            </a:fld>
            <a:endParaRPr lang="ru-RU"/>
          </a:p>
        </p:txBody>
      </p:sp>
    </p:spTree>
    <p:extLst>
      <p:ext uri="{BB962C8B-B14F-4D97-AF65-F5344CB8AC3E}">
        <p14:creationId xmlns:p14="http://schemas.microsoft.com/office/powerpoint/2010/main" val="24183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D7D642B-F8EB-46FA-80A2-30FE354A38ED}" type="datetimeFigureOut">
              <a:rPr lang="ru-RU" smtClean="0"/>
              <a:pPr/>
              <a:t>11.02.2021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9D3E788-AD25-48E6-B075-7802BEBE175D}" type="slidenum">
              <a:rPr lang="ru-RU" smtClean="0"/>
              <a:pPr/>
              <a:t>‹#›</a:t>
            </a:fld>
            <a:endParaRPr lang="ru-RU"/>
          </a:p>
        </p:txBody>
      </p:sp>
    </p:spTree>
    <p:extLst>
      <p:ext uri="{BB962C8B-B14F-4D97-AF65-F5344CB8AC3E}">
        <p14:creationId xmlns:p14="http://schemas.microsoft.com/office/powerpoint/2010/main" val="1918768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7D642B-F8EB-46FA-80A2-30FE354A38ED}" type="datetimeFigureOut">
              <a:rPr lang="ru-RU" smtClean="0"/>
              <a:pPr/>
              <a:t>11.02.2021</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D3E788-AD25-48E6-B075-7802BEBE175D}" type="slidenum">
              <a:rPr lang="ru-RU" smtClean="0"/>
              <a:pPr/>
              <a:t>‹#›</a:t>
            </a:fld>
            <a:endParaRPr lang="ru-RU"/>
          </a:p>
        </p:txBody>
      </p:sp>
    </p:spTree>
    <p:extLst>
      <p:ext uri="{BB962C8B-B14F-4D97-AF65-F5344CB8AC3E}">
        <p14:creationId xmlns:p14="http://schemas.microsoft.com/office/powerpoint/2010/main" val="237678125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746911"/>
          </a:xfrm>
          <a:solidFill>
            <a:schemeClr val="bg2"/>
          </a:solidFill>
        </p:spPr>
        <p:txBody>
          <a:bodyPr>
            <a:normAutofit fontScale="90000"/>
          </a:bodyPr>
          <a:lstStyle/>
          <a:p>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a:t>
            </a:r>
            <a:r>
              <a:rPr lang="ru-RU" sz="3600" b="1" dirty="0" err="1" smtClean="0">
                <a:solidFill>
                  <a:srgbClr val="002060"/>
                </a:solidFill>
                <a:latin typeface="Times New Roman" panose="02020603050405020304" pitchFamily="18" charset="0"/>
                <a:cs typeface="Times New Roman" panose="02020603050405020304" pitchFamily="18" charset="0"/>
              </a:rPr>
              <a:t>Бөлім</a:t>
            </a:r>
            <a:r>
              <a:rPr lang="ru-RU" sz="3600" b="1" dirty="0" smtClean="0">
                <a:solidFill>
                  <a:srgbClr val="002060"/>
                </a:solidFill>
                <a:latin typeface="Times New Roman" panose="02020603050405020304" pitchFamily="18" charset="0"/>
                <a:cs typeface="Times New Roman" panose="02020603050405020304" pitchFamily="18" charset="0"/>
              </a:rPr>
              <a:t> </a:t>
            </a:r>
            <a:r>
              <a:rPr lang="ru-RU" sz="3600" b="1" dirty="0" err="1" smtClean="0">
                <a:solidFill>
                  <a:srgbClr val="002060"/>
                </a:solidFill>
                <a:latin typeface="Times New Roman" panose="02020603050405020304" pitchFamily="18" charset="0"/>
                <a:cs typeface="Times New Roman" panose="02020603050405020304" pitchFamily="18" charset="0"/>
              </a:rPr>
              <a:t>тақырыбы</a:t>
            </a:r>
            <a:r>
              <a:rPr lang="ru-RU" sz="3600" b="1" dirty="0" smtClean="0">
                <a:solidFill>
                  <a:srgbClr val="002060"/>
                </a:solidFill>
                <a:latin typeface="Times New Roman" panose="02020603050405020304" pitchFamily="18" charset="0"/>
                <a:cs typeface="Times New Roman" panose="02020603050405020304" pitchFamily="18" charset="0"/>
              </a:rPr>
              <a:t>:</a:t>
            </a:r>
            <a:br>
              <a:rPr lang="ru-RU" sz="3600" b="1" dirty="0" smtClean="0">
                <a:solidFill>
                  <a:srgbClr val="002060"/>
                </a:solidFill>
                <a:latin typeface="Times New Roman" panose="02020603050405020304" pitchFamily="18" charset="0"/>
                <a:cs typeface="Times New Roman" panose="02020603050405020304" pitchFamily="18" charset="0"/>
              </a:rPr>
            </a:br>
            <a:r>
              <a:rPr lang="ru-RU" sz="2000" b="1" dirty="0" smtClean="0">
                <a:solidFill>
                  <a:srgbClr val="002060"/>
                </a:solidFill>
                <a:latin typeface="Times New Roman" panose="02020603050405020304" pitchFamily="18" charset="0"/>
                <a:cs typeface="Times New Roman" panose="02020603050405020304" pitchFamily="18" charset="0"/>
              </a:rPr>
              <a:t>                         </a:t>
            </a:r>
            <a:r>
              <a:rPr lang="ru-RU" sz="2700" b="1" dirty="0">
                <a:solidFill>
                  <a:srgbClr val="002060"/>
                </a:solidFill>
                <a:latin typeface="Times New Roman" panose="02020603050405020304" pitchFamily="18" charset="0"/>
                <a:cs typeface="Times New Roman" panose="02020603050405020304" pitchFamily="18" charset="0"/>
              </a:rPr>
              <a:t> </a:t>
            </a:r>
            <a:r>
              <a:rPr lang="ru-RU" sz="2700" b="1" dirty="0" err="1">
                <a:solidFill>
                  <a:srgbClr val="002060"/>
                </a:solidFill>
                <a:latin typeface="Times New Roman" panose="02020603050405020304" pitchFamily="18" charset="0"/>
                <a:cs typeface="Times New Roman" panose="02020603050405020304" pitchFamily="18" charset="0"/>
              </a:rPr>
              <a:t>Қазақ</a:t>
            </a:r>
            <a:r>
              <a:rPr lang="ru-RU" sz="2700" b="1" dirty="0">
                <a:solidFill>
                  <a:srgbClr val="002060"/>
                </a:solidFill>
                <a:latin typeface="Times New Roman" panose="02020603050405020304" pitchFamily="18" charset="0"/>
                <a:cs typeface="Times New Roman" panose="02020603050405020304" pitchFamily="18" charset="0"/>
              </a:rPr>
              <a:t> </a:t>
            </a:r>
            <a:r>
              <a:rPr lang="ru-RU" sz="2700" b="1" dirty="0" err="1">
                <a:solidFill>
                  <a:srgbClr val="002060"/>
                </a:solidFill>
                <a:latin typeface="Times New Roman" panose="02020603050405020304" pitchFamily="18" charset="0"/>
                <a:cs typeface="Times New Roman" panose="02020603050405020304" pitchFamily="18" charset="0"/>
              </a:rPr>
              <a:t>халқының</a:t>
            </a:r>
            <a:r>
              <a:rPr lang="ru-RU" sz="2700" b="1" dirty="0">
                <a:solidFill>
                  <a:srgbClr val="002060"/>
                </a:solidFill>
                <a:latin typeface="Times New Roman" panose="02020603050405020304" pitchFamily="18" charset="0"/>
                <a:cs typeface="Times New Roman" panose="02020603050405020304" pitchFamily="18" charset="0"/>
              </a:rPr>
              <a:t> </a:t>
            </a:r>
            <a:r>
              <a:rPr lang="ru-RU" sz="2700" b="1" dirty="0" err="1">
                <a:solidFill>
                  <a:srgbClr val="002060"/>
                </a:solidFill>
                <a:latin typeface="Times New Roman" panose="02020603050405020304" pitchFamily="18" charset="0"/>
                <a:cs typeface="Times New Roman" panose="02020603050405020304" pitchFamily="18" charset="0"/>
              </a:rPr>
              <a:t>әдет-ғұрыптары</a:t>
            </a:r>
            <a:r>
              <a:rPr lang="ru-RU" sz="2700" b="1" dirty="0">
                <a:solidFill>
                  <a:srgbClr val="002060"/>
                </a:solidFill>
                <a:latin typeface="Times New Roman" panose="02020603050405020304" pitchFamily="18" charset="0"/>
                <a:cs typeface="Times New Roman" panose="02020603050405020304" pitchFamily="18" charset="0"/>
              </a:rPr>
              <a:t> мен </a:t>
            </a:r>
            <a:r>
              <a:rPr lang="ru-RU" sz="2700" b="1" dirty="0" err="1">
                <a:solidFill>
                  <a:srgbClr val="002060"/>
                </a:solidFill>
                <a:latin typeface="Times New Roman" panose="02020603050405020304" pitchFamily="18" charset="0"/>
                <a:cs typeface="Times New Roman" panose="02020603050405020304" pitchFamily="18" charset="0"/>
              </a:rPr>
              <a:t>салт-дәстүрлері.Наурыз</a:t>
            </a:r>
            <a:r>
              <a:rPr lang="ru-RU" sz="2700" b="1" dirty="0">
                <a:solidFill>
                  <a:srgbClr val="002060"/>
                </a:solidFill>
                <a:latin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cs typeface="Times New Roman" panose="02020603050405020304" pitchFamily="18" charset="0"/>
              </a:rPr>
              <a:t/>
            </a:r>
            <a:br>
              <a:rPr lang="ru-RU" b="1" dirty="0">
                <a:solidFill>
                  <a:srgbClr val="002060"/>
                </a:solidFill>
                <a:latin typeface="Times New Roman" panose="02020603050405020304" pitchFamily="18" charset="0"/>
                <a:cs typeface="Times New Roman" panose="02020603050405020304" pitchFamily="18" charset="0"/>
              </a:rPr>
            </a:br>
            <a:r>
              <a:rPr lang="ru-RU" b="1" dirty="0">
                <a:solidFill>
                  <a:srgbClr val="002060"/>
                </a:solidFill>
                <a:latin typeface="Times New Roman" panose="02020603050405020304" pitchFamily="18" charset="0"/>
                <a:cs typeface="Times New Roman" panose="02020603050405020304" pitchFamily="18" charset="0"/>
              </a:rPr>
              <a:t/>
            </a:r>
            <a:br>
              <a:rPr lang="ru-RU" b="1" dirty="0">
                <a:solidFill>
                  <a:srgbClr val="002060"/>
                </a:solidFill>
                <a:latin typeface="Times New Roman" panose="02020603050405020304" pitchFamily="18" charset="0"/>
                <a:cs typeface="Times New Roman" panose="02020603050405020304" pitchFamily="18" charset="0"/>
              </a:rPr>
            </a:br>
            <a:r>
              <a:rPr lang="ru-RU" sz="8900" b="1" dirty="0">
                <a:solidFill>
                  <a:srgbClr val="002060"/>
                </a:solidFill>
                <a:latin typeface="Times New Roman" panose="02020603050405020304" pitchFamily="18" charset="0"/>
                <a:cs typeface="Times New Roman" panose="02020603050405020304" pitchFamily="18" charset="0"/>
              </a:rPr>
              <a:t/>
            </a:r>
            <a:br>
              <a:rPr lang="ru-RU" sz="8900" b="1" dirty="0">
                <a:solidFill>
                  <a:srgbClr val="002060"/>
                </a:solidFill>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1746912"/>
            <a:ext cx="12192000" cy="5111087"/>
          </a:xfrm>
          <a:solidFill>
            <a:schemeClr val="accent3">
              <a:lumMod val="20000"/>
              <a:lumOff val="80000"/>
            </a:schemeClr>
          </a:solidFill>
        </p:spPr>
        <p:txBody>
          <a:bodyPr>
            <a:normAutofit/>
          </a:bodyPr>
          <a:lstStyle/>
          <a:p>
            <a:pPr marL="0" indent="0">
              <a:buNone/>
            </a:pPr>
            <a:endParaRPr lang="ru-RU" sz="3600" dirty="0" smtClean="0">
              <a:solidFill>
                <a:srgbClr val="002060"/>
              </a:solidFill>
              <a:latin typeface="Times New Roman" panose="02020603050405020304" pitchFamily="18" charset="0"/>
              <a:cs typeface="Times New Roman" panose="02020603050405020304" pitchFamily="18" charset="0"/>
            </a:endParaRPr>
          </a:p>
          <a:p>
            <a:pPr marL="0" indent="0">
              <a:buNone/>
            </a:pPr>
            <a:endParaRPr lang="ru-RU" sz="3600" dirty="0">
              <a:solidFill>
                <a:srgbClr val="002060"/>
              </a:solidFill>
              <a:latin typeface="Times New Roman" panose="02020603050405020304" pitchFamily="18" charset="0"/>
              <a:cs typeface="Times New Roman" panose="02020603050405020304" pitchFamily="18" charset="0"/>
            </a:endParaRPr>
          </a:p>
          <a:p>
            <a:pPr marL="0" indent="0">
              <a:buNone/>
            </a:pPr>
            <a:r>
              <a:rPr lang="ru-RU" b="1" dirty="0" smtClean="0">
                <a:solidFill>
                  <a:srgbClr val="002060"/>
                </a:solidFill>
                <a:latin typeface="Times New Roman" panose="02020603050405020304" pitchFamily="18" charset="0"/>
                <a:cs typeface="Times New Roman" panose="02020603050405020304" pitchFamily="18" charset="0"/>
              </a:rPr>
              <a:t>           </a:t>
            </a:r>
            <a:r>
              <a:rPr lang="ru-RU" b="1" dirty="0" err="1" smtClean="0">
                <a:solidFill>
                  <a:srgbClr val="002060"/>
                </a:solidFill>
                <a:latin typeface="Times New Roman" panose="02020603050405020304" pitchFamily="18" charset="0"/>
                <a:cs typeface="Times New Roman" panose="02020603050405020304" pitchFamily="18" charset="0"/>
              </a:rPr>
              <a:t>Сабақтың</a:t>
            </a:r>
            <a:r>
              <a:rPr lang="ru-RU" b="1" dirty="0" smtClean="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тақырыбы</a:t>
            </a:r>
            <a:r>
              <a:rPr lang="ru-RU" b="1" dirty="0">
                <a:solidFill>
                  <a:srgbClr val="002060"/>
                </a:solidFill>
                <a:latin typeface="Times New Roman" panose="02020603050405020304" pitchFamily="18" charset="0"/>
                <a:cs typeface="Times New Roman" panose="02020603050405020304" pitchFamily="18" charset="0"/>
              </a:rPr>
              <a:t>: </a:t>
            </a:r>
            <a:r>
              <a:rPr lang="ru-RU" b="1" dirty="0" smtClean="0">
                <a:solidFill>
                  <a:srgbClr val="002060"/>
                </a:solidFill>
                <a:latin typeface="Times New Roman" panose="02020603050405020304" pitchFamily="18" charset="0"/>
                <a:cs typeface="Times New Roman" panose="02020603050405020304" pitchFamily="18" charset="0"/>
              </a:rPr>
              <a:t>        </a:t>
            </a:r>
            <a:r>
              <a:rPr lang="kk-KZ" dirty="0">
                <a:solidFill>
                  <a:schemeClr val="accent1">
                    <a:lumMod val="50000"/>
                  </a:schemeClr>
                </a:solidFill>
                <a:latin typeface="Times New Roman" panose="02020603050405020304" pitchFamily="18" charset="0"/>
                <a:ea typeface="Times New Roman" panose="02020603050405020304" pitchFamily="18" charset="0"/>
              </a:rPr>
              <a:t>Халық тағылымынан</a:t>
            </a:r>
          </a:p>
          <a:p>
            <a:pPr marL="0" indent="0">
              <a:buNone/>
            </a:pPr>
            <a:r>
              <a:rPr lang="kk-KZ" dirty="0" smtClean="0">
                <a:solidFill>
                  <a:schemeClr val="accent1">
                    <a:lumMod val="50000"/>
                  </a:schemeClr>
                </a:solidFill>
                <a:latin typeface="Times New Roman" panose="02020603050405020304" pitchFamily="18" charset="0"/>
                <a:ea typeface="Times New Roman" panose="02020603050405020304" pitchFamily="18" charset="0"/>
              </a:rPr>
              <a:t>                                                                    Мақсат </a:t>
            </a:r>
            <a:r>
              <a:rPr lang="kk-KZ" dirty="0">
                <a:solidFill>
                  <a:schemeClr val="accent1">
                    <a:lumMod val="50000"/>
                  </a:schemeClr>
                </a:solidFill>
                <a:latin typeface="Times New Roman" panose="02020603050405020304" pitchFamily="18" charset="0"/>
                <a:ea typeface="Times New Roman" panose="02020603050405020304" pitchFamily="18" charset="0"/>
              </a:rPr>
              <a:t>үстеу</a:t>
            </a:r>
          </a:p>
          <a:p>
            <a:pPr marL="0" indent="0">
              <a:buNone/>
            </a:pPr>
            <a:endParaRPr lang="ru-RU" b="1" dirty="0">
              <a:solidFill>
                <a:schemeClr val="accent1">
                  <a:lumMod val="50000"/>
                </a:schemeClr>
              </a:solidFill>
              <a:latin typeface="Times New Roman" panose="02020603050405020304" pitchFamily="18" charset="0"/>
              <a:cs typeface="Times New Roman" panose="02020603050405020304" pitchFamily="18" charset="0"/>
            </a:endParaRPr>
          </a:p>
          <a:p>
            <a:pPr marL="0" indent="0">
              <a:buNone/>
            </a:pPr>
            <a:endParaRPr lang="ru-RU" b="1"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ru-RU" b="1" dirty="0" smtClean="0">
              <a:solidFill>
                <a:srgbClr val="002060"/>
              </a:solidFill>
              <a:latin typeface="Times New Roman" panose="02020603050405020304" pitchFamily="18" charset="0"/>
              <a:cs typeface="Times New Roman" panose="02020603050405020304" pitchFamily="18" charset="0"/>
            </a:endParaRPr>
          </a:p>
          <a:p>
            <a:pPr marL="0" indent="0" algn="ctr">
              <a:buNone/>
            </a:pPr>
            <a:endParaRPr lang="ru-RU" b="1" dirty="0" smtClean="0">
              <a:solidFill>
                <a:srgbClr val="002060"/>
              </a:solidFill>
              <a:latin typeface="Times New Roman" panose="02020603050405020304" pitchFamily="18" charset="0"/>
              <a:cs typeface="Times New Roman" panose="02020603050405020304" pitchFamily="18" charset="0"/>
            </a:endParaRPr>
          </a:p>
          <a:p>
            <a:pPr marL="3657600" lvl="8" indent="0" algn="ctr">
              <a:buNone/>
            </a:pPr>
            <a:r>
              <a:rPr lang="ru-RU" sz="1600" b="1" dirty="0" smtClean="0">
                <a:solidFill>
                  <a:srgbClr val="002060"/>
                </a:solidFill>
                <a:latin typeface="Times New Roman" panose="02020603050405020304" pitchFamily="18" charset="0"/>
                <a:cs typeface="Times New Roman" panose="02020603050405020304" pitchFamily="18" charset="0"/>
              </a:rPr>
              <a:t>                                                                                                                 ҚАЗАҚ ТІЛІ (Т2)</a:t>
            </a:r>
            <a:br>
              <a:rPr lang="ru-RU" sz="1600" b="1" dirty="0" smtClean="0">
                <a:solidFill>
                  <a:srgbClr val="002060"/>
                </a:solidFill>
                <a:latin typeface="Times New Roman" panose="02020603050405020304" pitchFamily="18" charset="0"/>
                <a:cs typeface="Times New Roman" panose="02020603050405020304" pitchFamily="18" charset="0"/>
              </a:rPr>
            </a:br>
            <a:r>
              <a:rPr lang="ru-RU" sz="1600" b="1" dirty="0" smtClean="0">
                <a:solidFill>
                  <a:srgbClr val="002060"/>
                </a:solidFill>
                <a:latin typeface="Times New Roman" panose="02020603050405020304" pitchFamily="18" charset="0"/>
                <a:cs typeface="Times New Roman" panose="02020603050405020304" pitchFamily="18" charset="0"/>
              </a:rPr>
              <a:t>                                                                                                                  6-СЫНЫП</a:t>
            </a:r>
            <a:endParaRPr lang="ru-RU" sz="1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8892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287534" cy="791570"/>
          </a:xfrm>
          <a:solidFill>
            <a:schemeClr val="bg2"/>
          </a:solidFill>
        </p:spPr>
        <p:txBody>
          <a:bodyPr>
            <a:normAutofit fontScale="90000"/>
          </a:bodyPr>
          <a:lstStyle/>
          <a:p>
            <a:r>
              <a:rPr lang="ru-RU" sz="2800" b="1" dirty="0" smtClean="0">
                <a:solidFill>
                  <a:srgbClr val="FF0000"/>
                </a:solidFill>
                <a:latin typeface="Times New Roman" panose="02020603050405020304" pitchFamily="18" charset="0"/>
                <a:cs typeface="Times New Roman" panose="02020603050405020304" pitchFamily="18" charset="0"/>
              </a:rPr>
              <a:t/>
            </a:r>
            <a:br>
              <a:rPr lang="ru-RU" sz="2800" b="1" dirty="0" smtClean="0">
                <a:solidFill>
                  <a:srgbClr val="FF0000"/>
                </a:solidFill>
                <a:latin typeface="Times New Roman" panose="02020603050405020304" pitchFamily="18" charset="0"/>
                <a:cs typeface="Times New Roman" panose="02020603050405020304" pitchFamily="18" charset="0"/>
              </a:rPr>
            </a:br>
            <a:r>
              <a:rPr lang="ru-RU" sz="2800" b="1" dirty="0" smtClean="0">
                <a:solidFill>
                  <a:srgbClr val="FF0000"/>
                </a:solidFill>
                <a:latin typeface="Times New Roman" panose="02020603050405020304" pitchFamily="18" charset="0"/>
                <a:cs typeface="Times New Roman" panose="02020603050405020304" pitchFamily="18" charset="0"/>
              </a:rPr>
              <a:t>                                                           </a:t>
            </a:r>
            <a:r>
              <a:rPr lang="ru-RU" sz="2800" b="1" dirty="0" err="1" smtClean="0">
                <a:solidFill>
                  <a:srgbClr val="FF0000"/>
                </a:solidFill>
                <a:latin typeface="Times New Roman" panose="02020603050405020304" pitchFamily="18" charset="0"/>
                <a:cs typeface="Times New Roman" panose="02020603050405020304" pitchFamily="18" charset="0"/>
              </a:rPr>
              <a:t>Өзіңді</a:t>
            </a:r>
            <a:r>
              <a:rPr lang="ru-RU" sz="2800" b="1" dirty="0" smtClean="0">
                <a:solidFill>
                  <a:srgbClr val="FF0000"/>
                </a:solidFill>
                <a:latin typeface="Times New Roman" panose="02020603050405020304" pitchFamily="18" charset="0"/>
                <a:cs typeface="Times New Roman" panose="02020603050405020304" pitchFamily="18" charset="0"/>
              </a:rPr>
              <a:t> </a:t>
            </a:r>
            <a:r>
              <a:rPr lang="ru-RU" sz="2800" b="1" dirty="0" err="1" smtClean="0">
                <a:solidFill>
                  <a:srgbClr val="FF0000"/>
                </a:solidFill>
                <a:latin typeface="Times New Roman" panose="02020603050405020304" pitchFamily="18" charset="0"/>
                <a:cs typeface="Times New Roman" panose="02020603050405020304" pitchFamily="18" charset="0"/>
              </a:rPr>
              <a:t>тексер</a:t>
            </a:r>
            <a:r>
              <a:rPr lang="ru-RU" sz="2800" b="1" dirty="0" smtClean="0">
                <a:solidFill>
                  <a:srgbClr val="FF0000"/>
                </a:solidFill>
                <a:latin typeface="Times New Roman" panose="02020603050405020304" pitchFamily="18" charset="0"/>
                <a:cs typeface="Times New Roman" panose="02020603050405020304" pitchFamily="18" charset="0"/>
              </a:rPr>
              <a:t>!</a:t>
            </a:r>
            <a:r>
              <a:rPr lang="ru-RU" b="1" dirty="0">
                <a:solidFill>
                  <a:srgbClr val="002060"/>
                </a:solidFill>
                <a:latin typeface="Times New Roman" panose="02020603050405020304" pitchFamily="18" charset="0"/>
                <a:cs typeface="Times New Roman" panose="02020603050405020304" pitchFamily="18" charset="0"/>
              </a:rPr>
              <a:t/>
            </a:r>
            <a:br>
              <a:rPr lang="ru-RU" b="1" dirty="0">
                <a:solidFill>
                  <a:srgbClr val="002060"/>
                </a:solidFill>
                <a:latin typeface="Times New Roman" panose="02020603050405020304" pitchFamily="18" charset="0"/>
                <a:cs typeface="Times New Roman" panose="02020603050405020304" pitchFamily="18" charset="0"/>
              </a:rPr>
            </a:br>
            <a:r>
              <a:rPr lang="ru-RU" b="1" dirty="0" smtClean="0">
                <a:solidFill>
                  <a:srgbClr val="002060"/>
                </a:solidFill>
                <a:latin typeface="Times New Roman" panose="02020603050405020304" pitchFamily="18" charset="0"/>
                <a:cs typeface="Times New Roman" panose="02020603050405020304" pitchFamily="18" charset="0"/>
              </a:rPr>
              <a:t>          </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764277"/>
            <a:ext cx="12192000" cy="6093724"/>
          </a:xfrm>
          <a:solidFill>
            <a:schemeClr val="accent3">
              <a:lumMod val="20000"/>
              <a:lumOff val="80000"/>
            </a:schemeClr>
          </a:solidFill>
        </p:spPr>
        <p:txBody>
          <a:bodyPr>
            <a:noAutofit/>
          </a:bodyPr>
          <a:lstStyle/>
          <a:p>
            <a:pPr lvl="4">
              <a:lnSpc>
                <a:spcPct val="115000"/>
              </a:lnSpc>
              <a:spcBef>
                <a:spcPts val="300"/>
              </a:spcBef>
              <a:spcAft>
                <a:spcPts val="300"/>
              </a:spcAft>
            </a:pPr>
            <a:r>
              <a:rPr lang="kk-KZ"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Құрметті: </a:t>
            </a:r>
            <a:r>
              <a:rPr lang="kk-KZ"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__________________________________</a:t>
            </a:r>
            <a:endParaRPr lang="kk-KZ"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lvl="4">
              <a:lnSpc>
                <a:spcPct val="115000"/>
              </a:lnSpc>
              <a:spcBef>
                <a:spcPts val="300"/>
              </a:spcBef>
              <a:spcAft>
                <a:spcPts val="300"/>
              </a:spcAft>
            </a:pPr>
            <a:r>
              <a:rPr lang="kk-KZ"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Сізді бүгінгі келіп жеткен, Қазақтың жаңа жылы- 22 наурыз мерекесі құтты болсын! Ақтың молаятын, жарықтың ұзаратын, нұрдың молығатын, тіршіліктің жаңаратын, өмірдің жаңғыратын, пейілдің түзелетін кезеңі,көңілдің кеңейетін кезеңі.Наурыз әлемді тербеткен  ақ жүрегіңе қуаныш пен шаттық сыйласын.Бала- шағаңыздың қызығын көруді жазсын.Отбасыңызға амандық, деніңізге саулық тілеймін.Наурыз мерекесіне сізді әдейіліп құттықтап отырмын.Ойға алған барлық жоспарларыңыз орындалсын.</a:t>
            </a:r>
          </a:p>
          <a:p>
            <a:pPr lvl="4">
              <a:lnSpc>
                <a:spcPct val="115000"/>
              </a:lnSpc>
              <a:spcBef>
                <a:spcPts val="300"/>
              </a:spcBef>
              <a:spcAft>
                <a:spcPts val="300"/>
              </a:spcAft>
            </a:pPr>
            <a:r>
              <a:rPr lang="kk-KZ"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Ізгі тілекпен</a:t>
            </a:r>
            <a:r>
              <a:rPr lang="kk-KZ"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Оразбекова Сымбат</a:t>
            </a:r>
            <a:endParaRPr lang="kk-KZ"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lvl="4">
              <a:lnSpc>
                <a:spcPct val="115000"/>
              </a:lnSpc>
              <a:spcBef>
                <a:spcPts val="300"/>
              </a:spcBef>
              <a:spcAft>
                <a:spcPts val="300"/>
              </a:spcAft>
            </a:pPr>
            <a:endParaRPr lang="kk-KZ"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0299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748144"/>
          </a:xfrm>
          <a:solidFill>
            <a:schemeClr val="bg2"/>
          </a:solidFill>
        </p:spPr>
        <p:txBody>
          <a:bodyPr>
            <a:noAutofit/>
          </a:bodyPr>
          <a:lstStyle/>
          <a:p>
            <a:r>
              <a:rPr lang="kk-KZ" sz="2500" b="1" dirty="0">
                <a:solidFill>
                  <a:srgbClr val="FF0000"/>
                </a:solidFill>
                <a:latin typeface="Times New Roman" panose="02020603050405020304" pitchFamily="18" charset="0"/>
                <a:cs typeface="Times New Roman" panose="02020603050405020304" pitchFamily="18" charset="0"/>
              </a:rPr>
              <a:t>3-тапсырма. Мәтінді мұқият оқыңыз.Берілген мәтіннен үстеу сөздерді табыңыз.</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748145"/>
            <a:ext cx="12192000" cy="6109855"/>
          </a:xfrm>
          <a:solidFill>
            <a:schemeClr val="accent3">
              <a:lumMod val="20000"/>
              <a:lumOff val="80000"/>
            </a:schemeClr>
          </a:solidFill>
        </p:spPr>
        <p:txBody>
          <a:bodyPr>
            <a:normAutofit/>
          </a:bodyPr>
          <a:lstStyle/>
          <a:p>
            <a:pPr marL="0" lvl="0" indent="0">
              <a:lnSpc>
                <a:spcPct val="97000"/>
              </a:lnSpc>
              <a:spcAft>
                <a:spcPts val="0"/>
              </a:spcAft>
              <a:buNone/>
              <a:tabLst>
                <a:tab pos="647700" algn="l"/>
              </a:tabLst>
            </a:pPr>
            <a:r>
              <a:rPr lang="kk-KZ"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2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Қазақ </a:t>
            </a:r>
            <a:r>
              <a:rPr lang="kk-KZ"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халқымен </a:t>
            </a:r>
            <a:r>
              <a:rPr lang="kk-KZ"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ерте заманнан бері </a:t>
            </a:r>
            <a:r>
              <a:rPr lang="kk-KZ"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жасасып келе жатқан ырым- тыйымдар жүйесі халқымыздың өмірінде, салт- санасында, әдет-ғұрпында, тұрмыс-тіршілігінде кеңінен көрініс тапқаны белгілі. Ырым- тыйым арқылы бала тәрбиелеу, жат әдеттерден тыю, туындауы мүмкін қауіп- қатерлерді ескерту және т.б нәрселер ұлтымыздың рухани кеңістігінде </a:t>
            </a:r>
            <a:r>
              <a:rPr lang="kk-KZ"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бүгінгі </a:t>
            </a:r>
            <a:r>
              <a:rPr lang="kk-KZ"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күнге дейін сақталып келе жатқан тарихи, этномәдени, әлеуметтік мәні терең дүние.Мысалы «көз тиюден сақтайтын» сан түрлі ырымдар бар.Ырыммен қатарлас жүретін тұмар тағу, аластау,бақсылықпен емдеу,жауырынға қарап болжау,құмалақ салу сияқты  дәстүрлі ұлттық ерекшеліктер көне түркі мәдениетіне ортақ құндылықтар болып </a:t>
            </a:r>
            <a:r>
              <a:rPr lang="kk-KZ"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саналады.</a:t>
            </a:r>
          </a:p>
        </p:txBody>
      </p:sp>
    </p:spTree>
    <p:extLst>
      <p:ext uri="{BB962C8B-B14F-4D97-AF65-F5344CB8AC3E}">
        <p14:creationId xmlns:p14="http://schemas.microsoft.com/office/powerpoint/2010/main" val="1962017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1188719"/>
          </a:xfrm>
          <a:solidFill>
            <a:schemeClr val="bg2"/>
          </a:solidFill>
        </p:spPr>
        <p:txBody>
          <a:bodyPr>
            <a:normAutofit/>
          </a:bodyPr>
          <a:lstStyle/>
          <a:p>
            <a:r>
              <a:rPr lang="ru-RU" sz="2800" b="1" dirty="0" smtClean="0">
                <a:solidFill>
                  <a:srgbClr val="002060"/>
                </a:solidFill>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t>
            </a:r>
            <a:r>
              <a:rPr lang="kk-KZ" b="1" dirty="0" smtClean="0">
                <a:latin typeface="Times New Roman" panose="02020603050405020304" pitchFamily="18" charset="0"/>
                <a:cs typeface="Times New Roman" panose="02020603050405020304" pitchFamily="18" charset="0"/>
              </a:rPr>
              <a:t>                </a:t>
            </a:r>
            <a:r>
              <a:rPr lang="ru-RU" sz="3200" b="1" dirty="0" err="1" smtClean="0">
                <a:solidFill>
                  <a:srgbClr val="FF0000"/>
                </a:solidFill>
                <a:latin typeface="Times New Roman" panose="02020603050405020304" pitchFamily="18" charset="0"/>
                <a:cs typeface="Times New Roman" panose="02020603050405020304" pitchFamily="18" charset="0"/>
              </a:rPr>
              <a:t>Өзіңді</a:t>
            </a:r>
            <a:r>
              <a:rPr lang="ru-RU" sz="3200" b="1" dirty="0" smtClean="0">
                <a:solidFill>
                  <a:srgbClr val="FF0000"/>
                </a:solidFill>
                <a:latin typeface="Times New Roman" panose="02020603050405020304" pitchFamily="18" charset="0"/>
                <a:cs typeface="Times New Roman" panose="02020603050405020304" pitchFamily="18" charset="0"/>
              </a:rPr>
              <a:t> </a:t>
            </a:r>
            <a:r>
              <a:rPr lang="ru-RU" sz="3200" b="1" dirty="0" err="1" smtClean="0">
                <a:solidFill>
                  <a:srgbClr val="FF0000"/>
                </a:solidFill>
                <a:latin typeface="Times New Roman" panose="02020603050405020304" pitchFamily="18" charset="0"/>
                <a:cs typeface="Times New Roman" panose="02020603050405020304" pitchFamily="18" charset="0"/>
              </a:rPr>
              <a:t>тексер</a:t>
            </a:r>
            <a:r>
              <a:rPr lang="ru-RU" sz="3200" b="1" dirty="0" smtClean="0">
                <a:solidFill>
                  <a:srgbClr val="FF0000"/>
                </a:solidFill>
                <a:latin typeface="Times New Roman" panose="02020603050405020304" pitchFamily="18" charset="0"/>
                <a:cs typeface="Times New Roman" panose="02020603050405020304" pitchFamily="18" charset="0"/>
              </a:rPr>
              <a:t>!</a:t>
            </a:r>
            <a:endParaRPr lang="ru-RU" sz="40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1188720"/>
            <a:ext cx="12192000" cy="5669279"/>
          </a:xfrm>
          <a:solidFill>
            <a:schemeClr val="accent3">
              <a:lumMod val="20000"/>
              <a:lumOff val="80000"/>
            </a:schemeClr>
          </a:solidFill>
        </p:spPr>
        <p:txBody>
          <a:bodyPr>
            <a:normAutofit/>
          </a:bodyPr>
          <a:lstStyle/>
          <a:p>
            <a:pPr marL="0" lvl="0" indent="0" algn="just">
              <a:lnSpc>
                <a:spcPct val="97000"/>
              </a:lnSpc>
              <a:spcAft>
                <a:spcPts val="0"/>
              </a:spcAft>
              <a:buNone/>
              <a:tabLst>
                <a:tab pos="647700" algn="l"/>
              </a:tabLst>
            </a:pPr>
            <a:r>
              <a:rPr lang="ru-RU" sz="20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1828800" lvl="4" indent="0" algn="just">
              <a:lnSpc>
                <a:spcPct val="97000"/>
              </a:lnSpc>
              <a:buNone/>
              <a:tabLst>
                <a:tab pos="647700" algn="l"/>
              </a:tabLst>
            </a:pPr>
            <a:r>
              <a:rPr lang="ru-RU" sz="1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ru-RU"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1828800" lvl="4" indent="0" algn="just">
              <a:lnSpc>
                <a:spcPct val="97000"/>
              </a:lnSpc>
              <a:buNone/>
              <a:tabLst>
                <a:tab pos="647700" algn="l"/>
              </a:tabLst>
            </a:pPr>
            <a:endPar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1828800" lvl="4" indent="0" algn="just">
              <a:lnSpc>
                <a:spcPct val="97000"/>
              </a:lnSpc>
              <a:buNone/>
              <a:tabLst>
                <a:tab pos="647700" algn="l"/>
              </a:tabLst>
            </a:pPr>
            <a:r>
              <a:rPr lang="ru-RU"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Мәтіндегі</a:t>
            </a:r>
            <a:r>
              <a:rPr lang="ru-RU"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үстеулер</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ерте</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заманнан</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бері</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кеңінен</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бүгінгі</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күнге</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дейін</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a:t>
            </a:r>
            <a:endParaRPr lang="ru-RU"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1828800" lvl="4" indent="0" algn="just">
              <a:lnSpc>
                <a:spcPct val="97000"/>
              </a:lnSpc>
              <a:buNone/>
              <a:tabLst>
                <a:tab pos="647700" algn="l"/>
              </a:tabLst>
            </a:pP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сан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түрлі</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көне</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ортақ</a:t>
            </a:r>
            <a:r>
              <a:rPr lang="ru-RU"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1828800" lvl="4" indent="0" algn="just">
              <a:lnSpc>
                <a:spcPct val="97000"/>
              </a:lnSpc>
              <a:buNone/>
              <a:tabLst>
                <a:tab pos="647700" algn="l"/>
              </a:tabLst>
            </a:pPr>
            <a:endPar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1828800" lvl="4" indent="0" algn="just">
              <a:lnSpc>
                <a:spcPct val="97000"/>
              </a:lnSpc>
              <a:buNone/>
              <a:tabLst>
                <a:tab pos="647700" algn="l"/>
              </a:tabLst>
            </a:pP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Объект 2"/>
          <p:cNvSpPr txBox="1">
            <a:spLocks/>
          </p:cNvSpPr>
          <p:nvPr/>
        </p:nvSpPr>
        <p:spPr>
          <a:xfrm>
            <a:off x="0" y="1188721"/>
            <a:ext cx="12192000" cy="5669279"/>
          </a:xfrm>
          <a:prstGeom prst="rect">
            <a:avLst/>
          </a:prstGeom>
          <a:solidFill>
            <a:schemeClr val="accent3">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97000"/>
              </a:lnSpc>
              <a:buFont typeface="Arial" panose="020B0604020202020204" pitchFamily="34" charset="0"/>
              <a:buNone/>
              <a:tabLst>
                <a:tab pos="647700" algn="l"/>
              </a:tabLst>
            </a:pPr>
            <a:r>
              <a:rPr lang="ru-RU" sz="200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p>
          <a:p>
            <a:pPr marL="1828800" lvl="4" indent="0" algn="just">
              <a:lnSpc>
                <a:spcPct val="97000"/>
              </a:lnSpc>
              <a:buFont typeface="Arial" panose="020B0604020202020204" pitchFamily="34" charset="0"/>
              <a:buNone/>
              <a:tabLst>
                <a:tab pos="647700" algn="l"/>
              </a:tabLst>
            </a:pPr>
            <a:r>
              <a:rPr lang="ru-RU" sz="14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ru-RU" sz="24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1828800" lvl="4" indent="0" algn="just">
              <a:lnSpc>
                <a:spcPct val="97000"/>
              </a:lnSpc>
              <a:buFont typeface="Arial" panose="020B0604020202020204" pitchFamily="34" charset="0"/>
              <a:buNone/>
              <a:tabLst>
                <a:tab pos="647700" algn="l"/>
              </a:tabLst>
            </a:pPr>
            <a:endParaRPr lang="ru-RU" sz="24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1828800" lvl="4" indent="0" algn="just">
              <a:lnSpc>
                <a:spcPct val="97000"/>
              </a:lnSpc>
              <a:buFont typeface="Arial" panose="020B0604020202020204" pitchFamily="34" charset="0"/>
              <a:buNone/>
              <a:tabLst>
                <a:tab pos="647700" algn="l"/>
              </a:tabLst>
            </a:pPr>
            <a:r>
              <a:rPr lang="ru-RU" sz="24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Мәтіндегі үстеулер: ерте заманнан бері, кеңінен, бүгінгі  күнге дейін , </a:t>
            </a:r>
          </a:p>
          <a:p>
            <a:pPr marL="1828800" lvl="4" indent="0" algn="just">
              <a:lnSpc>
                <a:spcPct val="97000"/>
              </a:lnSpc>
              <a:buFont typeface="Arial" panose="020B0604020202020204" pitchFamily="34" charset="0"/>
              <a:buNone/>
              <a:tabLst>
                <a:tab pos="647700" algn="l"/>
              </a:tabLst>
            </a:pPr>
            <a:r>
              <a:rPr lang="ru-RU" sz="24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сан түрлі, көне, ортақ.</a:t>
            </a:r>
            <a:endParaRPr lang="en-US" sz="24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1828800" lvl="4" indent="0" algn="just">
              <a:lnSpc>
                <a:spcPct val="97000"/>
              </a:lnSpc>
              <a:buFont typeface="Arial" panose="020B0604020202020204" pitchFamily="34" charset="0"/>
              <a:buNone/>
              <a:tabLst>
                <a:tab pos="647700" algn="l"/>
              </a:tabLst>
            </a:pPr>
            <a:endParaRPr lang="en-US" sz="24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1828800" lvl="4" indent="0" algn="just">
              <a:lnSpc>
                <a:spcPct val="97000"/>
              </a:lnSpc>
              <a:buFont typeface="Arial" panose="020B0604020202020204" pitchFamily="34" charset="0"/>
              <a:buNone/>
              <a:tabLst>
                <a:tab pos="647700" algn="l"/>
              </a:tabLst>
            </a:pPr>
            <a:r>
              <a:rPr lang="en-US" sz="24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109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 y="0"/>
            <a:ext cx="12193588" cy="1704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Объект 3"/>
          <p:cNvSpPr>
            <a:spLocks noGrp="1"/>
          </p:cNvSpPr>
          <p:nvPr>
            <p:ph idx="1"/>
          </p:nvPr>
        </p:nvSpPr>
        <p:spPr/>
        <p:txBody>
          <a:bodyPr/>
          <a:lstStyle/>
          <a:p>
            <a:endParaRPr lang="ru-RU" dirty="0"/>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0873"/>
            <a:ext cx="12193588" cy="541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9791" y="2693266"/>
            <a:ext cx="2309813"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456" y="2244436"/>
            <a:ext cx="2807998"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2"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3454" y="3191597"/>
            <a:ext cx="100647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3"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3454" y="3960523"/>
            <a:ext cx="100647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5199928" y="1961419"/>
            <a:ext cx="6521017" cy="3579441"/>
          </a:xfrm>
          <a:prstGeom prst="rect">
            <a:avLst/>
          </a:prstGeom>
        </p:spPr>
        <p:txBody>
          <a:bodyPr wrap="square">
            <a:spAutoFit/>
          </a:bodyPr>
          <a:lstStyle/>
          <a:p>
            <a:pPr lvl="0">
              <a:lnSpc>
                <a:spcPct val="90000"/>
              </a:lnSpc>
              <a:spcBef>
                <a:spcPts val="1000"/>
              </a:spcBef>
            </a:pPr>
            <a:endParaRPr lang="kk-KZ" sz="2800" dirty="0" smtClean="0">
              <a:solidFill>
                <a:srgbClr val="002060"/>
              </a:solidFill>
              <a:latin typeface="Times New Roman" panose="02020603050405020304" pitchFamily="18" charset="0"/>
              <a:cs typeface="Times New Roman" panose="02020603050405020304" pitchFamily="18" charset="0"/>
            </a:endParaRPr>
          </a:p>
          <a:p>
            <a:pPr lvl="0">
              <a:lnSpc>
                <a:spcPct val="90000"/>
              </a:lnSpc>
              <a:spcBef>
                <a:spcPts val="1000"/>
              </a:spcBef>
            </a:pPr>
            <a:r>
              <a:rPr lang="kk-KZ" sz="2800" dirty="0" smtClean="0">
                <a:solidFill>
                  <a:srgbClr val="002060"/>
                </a:solidFill>
                <a:latin typeface="Times New Roman" panose="02020603050405020304" pitchFamily="18" charset="0"/>
                <a:cs typeface="Times New Roman" panose="02020603050405020304" pitchFamily="18" charset="0"/>
              </a:rPr>
              <a:t>үстеудің </a:t>
            </a:r>
            <a:r>
              <a:rPr lang="kk-KZ" sz="2800" dirty="0">
                <a:solidFill>
                  <a:srgbClr val="002060"/>
                </a:solidFill>
                <a:latin typeface="Times New Roman" panose="02020603050405020304" pitchFamily="18" charset="0"/>
                <a:cs typeface="Times New Roman" panose="02020603050405020304" pitchFamily="18" charset="0"/>
              </a:rPr>
              <a:t>мағыналық түрлерін ажыратып, синонимдік қатарларын түрлендіріп </a:t>
            </a:r>
            <a:r>
              <a:rPr lang="kk-KZ" sz="2800" dirty="0" smtClean="0">
                <a:solidFill>
                  <a:srgbClr val="002060"/>
                </a:solidFill>
                <a:latin typeface="Times New Roman" panose="02020603050405020304" pitchFamily="18" charset="0"/>
                <a:cs typeface="Times New Roman" panose="02020603050405020304" pitchFamily="18" charset="0"/>
              </a:rPr>
              <a:t>қолдана алдым.</a:t>
            </a:r>
            <a:endParaRPr lang="kk-KZ" sz="2800" dirty="0">
              <a:solidFill>
                <a:srgbClr val="002060"/>
              </a:solidFill>
              <a:latin typeface="Times New Roman" panose="02020603050405020304" pitchFamily="18" charset="0"/>
              <a:cs typeface="Times New Roman" panose="02020603050405020304" pitchFamily="18" charset="0"/>
            </a:endParaRPr>
          </a:p>
          <a:p>
            <a:pPr marL="457200" lvl="0" indent="-457200">
              <a:lnSpc>
                <a:spcPct val="90000"/>
              </a:lnSpc>
              <a:spcBef>
                <a:spcPts val="1000"/>
              </a:spcBef>
              <a:buFontTx/>
              <a:buChar char="-"/>
            </a:pPr>
            <a:r>
              <a:rPr lang="kk-KZ" sz="2800" dirty="0" smtClean="0">
                <a:solidFill>
                  <a:srgbClr val="002060"/>
                </a:solidFill>
                <a:latin typeface="Times New Roman" panose="02020603050405020304" pitchFamily="18" charset="0"/>
                <a:cs typeface="Times New Roman" panose="02020603050405020304" pitchFamily="18" charset="0"/>
              </a:rPr>
              <a:t>әлеуметтік-мәдени</a:t>
            </a:r>
            <a:r>
              <a:rPr lang="kk-KZ" sz="2800" dirty="0">
                <a:solidFill>
                  <a:srgbClr val="002060"/>
                </a:solidFill>
                <a:latin typeface="Times New Roman" panose="02020603050405020304" pitchFamily="18" charset="0"/>
                <a:cs typeface="Times New Roman" panose="02020603050405020304" pitchFamily="18" charset="0"/>
              </a:rPr>
              <a:t>, ресми-іскери тақырыптарға байланысты </a:t>
            </a:r>
            <a:r>
              <a:rPr lang="kk-KZ" sz="2800" dirty="0" smtClean="0">
                <a:solidFill>
                  <a:srgbClr val="002060"/>
                </a:solidFill>
                <a:latin typeface="Times New Roman" panose="02020603050405020304" pitchFamily="18" charset="0"/>
                <a:cs typeface="Times New Roman" panose="02020603050405020304" pitchFamily="18" charset="0"/>
              </a:rPr>
              <a:t>құттықтау хатын жаза алдым</a:t>
            </a:r>
          </a:p>
          <a:p>
            <a:pPr marL="457200" lvl="0" indent="-457200">
              <a:lnSpc>
                <a:spcPct val="90000"/>
              </a:lnSpc>
              <a:spcBef>
                <a:spcPts val="1000"/>
              </a:spcBef>
              <a:buFontTx/>
              <a:buChar char="-"/>
            </a:pPr>
            <a:r>
              <a:rPr lang="kk-KZ" sz="2800" dirty="0" smtClean="0">
                <a:solidFill>
                  <a:srgbClr val="002060"/>
                </a:solidFill>
                <a:latin typeface="Times New Roman" panose="02020603050405020304" pitchFamily="18" charset="0"/>
                <a:cs typeface="Times New Roman" panose="02020603050405020304" pitchFamily="18" charset="0"/>
              </a:rPr>
              <a:t>көтерілген </a:t>
            </a:r>
            <a:r>
              <a:rPr lang="kk-KZ" sz="2800" dirty="0">
                <a:solidFill>
                  <a:srgbClr val="002060"/>
                </a:solidFill>
                <a:latin typeface="Times New Roman" panose="02020603050405020304" pitchFamily="18" charset="0"/>
                <a:cs typeface="Times New Roman" panose="02020603050405020304" pitchFamily="18" charset="0"/>
              </a:rPr>
              <a:t>мәселені </a:t>
            </a:r>
            <a:r>
              <a:rPr lang="kk-KZ" sz="2800" dirty="0" smtClean="0">
                <a:solidFill>
                  <a:srgbClr val="002060"/>
                </a:solidFill>
                <a:latin typeface="Times New Roman" panose="02020603050405020304" pitchFamily="18" charset="0"/>
                <a:cs typeface="Times New Roman" panose="02020603050405020304" pitchFamily="18" charset="0"/>
              </a:rPr>
              <a:t>талдадым.</a:t>
            </a:r>
            <a:endParaRPr lang="kk-KZ"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04377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1188719"/>
          </a:xfrm>
          <a:solidFill>
            <a:schemeClr val="bg2"/>
          </a:solidFill>
        </p:spPr>
        <p:txBody>
          <a:bodyPr>
            <a:normAutofit/>
          </a:bodyPr>
          <a:lstStyle/>
          <a:p>
            <a:r>
              <a:rPr lang="ru-RU" sz="2800" b="1" dirty="0" smtClean="0">
                <a:solidFill>
                  <a:srgbClr val="002060"/>
                </a:solidFill>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t>
            </a:r>
            <a:r>
              <a:rPr lang="kk-KZ" b="1" dirty="0" smtClean="0">
                <a:latin typeface="Times New Roman" panose="02020603050405020304" pitchFamily="18" charset="0"/>
                <a:cs typeface="Times New Roman" panose="02020603050405020304" pitchFamily="18" charset="0"/>
              </a:rPr>
              <a:t>                </a:t>
            </a:r>
            <a:r>
              <a:rPr lang="ru-RU" sz="3200" b="1" dirty="0" err="1" smtClean="0">
                <a:solidFill>
                  <a:srgbClr val="FF0000"/>
                </a:solidFill>
                <a:latin typeface="Times New Roman" panose="02020603050405020304" pitchFamily="18" charset="0"/>
                <a:cs typeface="Times New Roman" panose="02020603050405020304" pitchFamily="18" charset="0"/>
              </a:rPr>
              <a:t>Үйге</a:t>
            </a:r>
            <a:r>
              <a:rPr lang="ru-RU" sz="3200" b="1" dirty="0" smtClean="0">
                <a:solidFill>
                  <a:srgbClr val="FF0000"/>
                </a:solidFill>
                <a:latin typeface="Times New Roman" panose="02020603050405020304" pitchFamily="18" charset="0"/>
                <a:cs typeface="Times New Roman" panose="02020603050405020304" pitchFamily="18" charset="0"/>
              </a:rPr>
              <a:t> </a:t>
            </a:r>
            <a:r>
              <a:rPr lang="ru-RU" sz="3200" b="1" dirty="0" err="1" smtClean="0">
                <a:solidFill>
                  <a:srgbClr val="FF0000"/>
                </a:solidFill>
                <a:latin typeface="Times New Roman" panose="02020603050405020304" pitchFamily="18" charset="0"/>
                <a:cs typeface="Times New Roman" panose="02020603050405020304" pitchFamily="18" charset="0"/>
              </a:rPr>
              <a:t>тапсырма</a:t>
            </a:r>
            <a:endParaRPr lang="ru-RU" sz="40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1188720"/>
            <a:ext cx="12192000" cy="5669279"/>
          </a:xfrm>
          <a:solidFill>
            <a:schemeClr val="accent3">
              <a:lumMod val="20000"/>
              <a:lumOff val="80000"/>
            </a:schemeClr>
          </a:solidFill>
        </p:spPr>
        <p:txBody>
          <a:bodyPr>
            <a:normAutofit/>
          </a:bodyPr>
          <a:lstStyle/>
          <a:p>
            <a:pPr marL="0" lvl="0" indent="0" algn="just">
              <a:lnSpc>
                <a:spcPct val="97000"/>
              </a:lnSpc>
              <a:spcAft>
                <a:spcPts val="0"/>
              </a:spcAft>
              <a:buNone/>
              <a:tabLst>
                <a:tab pos="647700" algn="l"/>
              </a:tabLst>
            </a:pPr>
            <a:r>
              <a:rPr lang="ru-RU" sz="20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1828800" lvl="4" indent="0" algn="just">
              <a:lnSpc>
                <a:spcPct val="97000"/>
              </a:lnSpc>
              <a:buNone/>
              <a:tabLst>
                <a:tab pos="647700" algn="l"/>
              </a:tabLst>
            </a:pPr>
            <a:r>
              <a:rPr lang="ru-RU" sz="1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ru-RU"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1828800" lvl="4" indent="0" algn="just">
              <a:lnSpc>
                <a:spcPct val="97000"/>
              </a:lnSpc>
              <a:buNone/>
              <a:tabLst>
                <a:tab pos="647700" algn="l"/>
              </a:tabLst>
            </a:pPr>
            <a:endPar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1828800" lvl="4" indent="0" algn="just">
              <a:lnSpc>
                <a:spcPct val="97000"/>
              </a:lnSpc>
              <a:buNone/>
              <a:tabLst>
                <a:tab pos="647700" algn="l"/>
              </a:tabLst>
            </a:pPr>
            <a:r>
              <a:rPr lang="ru-RU"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Мәтіндегі</a:t>
            </a:r>
            <a:r>
              <a:rPr lang="ru-RU"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үстеулер</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ерте</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заманнан</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бері</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кеңінен</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бүгінгі</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күнге</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дейін</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a:t>
            </a:r>
            <a:endParaRPr lang="ru-RU"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1828800" lvl="4" indent="0" algn="just">
              <a:lnSpc>
                <a:spcPct val="97000"/>
              </a:lnSpc>
              <a:buNone/>
              <a:tabLst>
                <a:tab pos="647700" algn="l"/>
              </a:tabLst>
            </a:pP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сан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түрлі</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көне</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ортақ</a:t>
            </a:r>
            <a:r>
              <a:rPr lang="ru-RU"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1828800" lvl="4" indent="0" algn="just">
              <a:lnSpc>
                <a:spcPct val="97000"/>
              </a:lnSpc>
              <a:buNone/>
              <a:tabLst>
                <a:tab pos="647700" algn="l"/>
              </a:tabLst>
            </a:pPr>
            <a:endPar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1828800" lvl="4" indent="0" algn="just">
              <a:lnSpc>
                <a:spcPct val="97000"/>
              </a:lnSpc>
              <a:buNone/>
              <a:tabLst>
                <a:tab pos="647700" algn="l"/>
              </a:tabLst>
            </a:pP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Объект 2"/>
          <p:cNvSpPr txBox="1">
            <a:spLocks/>
          </p:cNvSpPr>
          <p:nvPr/>
        </p:nvSpPr>
        <p:spPr>
          <a:xfrm>
            <a:off x="0" y="1188721"/>
            <a:ext cx="12192000" cy="5669279"/>
          </a:xfrm>
          <a:prstGeom prst="rect">
            <a:avLst/>
          </a:prstGeom>
          <a:solidFill>
            <a:schemeClr val="accent3">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97000"/>
              </a:lnSpc>
              <a:buNone/>
              <a:tabLst>
                <a:tab pos="647700" algn="l"/>
              </a:tabLst>
            </a:pPr>
            <a:r>
              <a:rPr lang="ru-RU" sz="20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p>
          <a:p>
            <a:pPr marL="0" indent="0" algn="just">
              <a:lnSpc>
                <a:spcPct val="97000"/>
              </a:lnSpc>
              <a:buNone/>
              <a:tabLst>
                <a:tab pos="647700" algn="l"/>
              </a:tabLst>
            </a:pPr>
            <a:endPar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97000"/>
              </a:lnSpc>
              <a:buNone/>
              <a:tabLst>
                <a:tab pos="647700" algn="l"/>
              </a:tabLst>
            </a:pPr>
            <a:endParaRPr lang="ru-RU" sz="20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97000"/>
              </a:lnSpc>
              <a:buNone/>
              <a:tabLst>
                <a:tab pos="647700" algn="l"/>
              </a:tabLst>
            </a:pPr>
            <a:endPar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97000"/>
              </a:lnSpc>
              <a:buNone/>
              <a:tabLst>
                <a:tab pos="647700" algn="l"/>
              </a:tabLst>
            </a:pPr>
            <a:r>
              <a:rPr lang="ru-RU"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Сен </a:t>
            </a:r>
            <a:r>
              <a:rPr lang="ru-RU"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ырымға</a:t>
            </a: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сенесің</a:t>
            </a: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бе</a:t>
            </a: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эссе  </a:t>
            </a:r>
            <a:r>
              <a:rPr lang="ru-RU"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жазыңыз</a:t>
            </a: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p>
          <a:p>
            <a:pPr marL="0" indent="0" algn="just">
              <a:lnSpc>
                <a:spcPct val="97000"/>
              </a:lnSpc>
              <a:buNone/>
              <a:tabLst>
                <a:tab pos="647700" algn="l"/>
              </a:tabLst>
            </a:pPr>
            <a:endPar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8794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980660"/>
          </a:xfrm>
          <a:solidFill>
            <a:schemeClr val="bg2"/>
          </a:solidFill>
        </p:spPr>
        <p:txBody>
          <a:bodyPr>
            <a:normAutofit fontScale="90000"/>
          </a:bodyPr>
          <a:lstStyle/>
          <a:p>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sz="4000" b="1" dirty="0" smtClean="0">
                <a:latin typeface="Times New Roman" panose="02020603050405020304" pitchFamily="18" charset="0"/>
                <a:cs typeface="Times New Roman" panose="02020603050405020304" pitchFamily="18" charset="0"/>
              </a:rPr>
              <a:t>      </a:t>
            </a:r>
            <a:r>
              <a:rPr lang="kk-KZ" sz="3100" b="1" dirty="0" smtClean="0">
                <a:solidFill>
                  <a:srgbClr val="002060"/>
                </a:solidFill>
                <a:latin typeface="Times New Roman" panose="02020603050405020304" pitchFamily="18" charset="0"/>
                <a:cs typeface="Times New Roman" panose="02020603050405020304" pitchFamily="18" charset="0"/>
              </a:rPr>
              <a:t>Оқу мақсаттары:</a:t>
            </a:r>
            <a:r>
              <a:rPr lang="kk-KZ" sz="3600" b="1" dirty="0">
                <a:solidFill>
                  <a:srgbClr val="002060"/>
                </a:solidFill>
                <a:latin typeface="Times New Roman" panose="02020603050405020304" pitchFamily="18" charset="0"/>
                <a:cs typeface="Times New Roman" panose="02020603050405020304" pitchFamily="18" charset="0"/>
              </a:rPr>
              <a:t/>
            </a:r>
            <a:br>
              <a:rPr lang="kk-KZ" sz="3600" b="1" dirty="0">
                <a:solidFill>
                  <a:srgbClr val="002060"/>
                </a:solidFill>
                <a:latin typeface="Times New Roman" panose="02020603050405020304" pitchFamily="18" charset="0"/>
                <a:cs typeface="Times New Roman" panose="02020603050405020304" pitchFamily="18" charset="0"/>
              </a:rPr>
            </a:br>
            <a:r>
              <a:rPr lang="ru-RU" sz="3600" b="1" dirty="0">
                <a:solidFill>
                  <a:srgbClr val="002060"/>
                </a:solidFill>
                <a:latin typeface="Times New Roman" panose="02020603050405020304" pitchFamily="18" charset="0"/>
                <a:cs typeface="Times New Roman" panose="02020603050405020304" pitchFamily="18" charset="0"/>
              </a:rPr>
              <a:t/>
            </a:r>
            <a:br>
              <a:rPr lang="ru-RU" sz="3600" b="1" dirty="0">
                <a:solidFill>
                  <a:srgbClr val="002060"/>
                </a:solidFill>
                <a:latin typeface="Times New Roman" panose="02020603050405020304" pitchFamily="18" charset="0"/>
                <a:cs typeface="Times New Roman" panose="02020603050405020304" pitchFamily="18" charset="0"/>
              </a:rPr>
            </a:br>
            <a:r>
              <a:rPr lang="ru-RU" b="1" dirty="0" smtClean="0">
                <a:solidFill>
                  <a:srgbClr val="002060"/>
                </a:solidFill>
                <a:latin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cs typeface="Times New Roman" panose="02020603050405020304" pitchFamily="18" charset="0"/>
              </a:rPr>
              <a:t/>
            </a:r>
            <a:br>
              <a:rPr lang="ru-RU" b="1" dirty="0">
                <a:solidFill>
                  <a:srgbClr val="002060"/>
                </a:solidFill>
                <a:latin typeface="Times New Roman" panose="02020603050405020304" pitchFamily="18" charset="0"/>
                <a:cs typeface="Times New Roman" panose="02020603050405020304" pitchFamily="18" charset="0"/>
              </a:rPr>
            </a:br>
            <a:r>
              <a:rPr lang="ru-RU" b="1" dirty="0">
                <a:solidFill>
                  <a:srgbClr val="002060"/>
                </a:solidFill>
                <a:latin typeface="Times New Roman" panose="02020603050405020304" pitchFamily="18" charset="0"/>
                <a:cs typeface="Times New Roman" panose="02020603050405020304" pitchFamily="18" charset="0"/>
              </a:rPr>
              <a:t/>
            </a:r>
            <a:br>
              <a:rPr lang="ru-RU" b="1" dirty="0">
                <a:solidFill>
                  <a:srgbClr val="002060"/>
                </a:solidFill>
                <a:latin typeface="Times New Roman" panose="02020603050405020304" pitchFamily="18" charset="0"/>
                <a:cs typeface="Times New Roman" panose="02020603050405020304" pitchFamily="18" charset="0"/>
              </a:rPr>
            </a:br>
            <a:r>
              <a:rPr lang="ru-RU" sz="8900" b="1" dirty="0">
                <a:solidFill>
                  <a:srgbClr val="002060"/>
                </a:solidFill>
                <a:latin typeface="Times New Roman" panose="02020603050405020304" pitchFamily="18" charset="0"/>
                <a:cs typeface="Times New Roman" panose="02020603050405020304" pitchFamily="18" charset="0"/>
              </a:rPr>
              <a:t/>
            </a:r>
            <a:br>
              <a:rPr lang="ru-RU" sz="8900" b="1" dirty="0">
                <a:solidFill>
                  <a:srgbClr val="002060"/>
                </a:solidFill>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980661"/>
            <a:ext cx="12192000" cy="5877339"/>
          </a:xfrm>
          <a:solidFill>
            <a:schemeClr val="accent3">
              <a:lumMod val="20000"/>
              <a:lumOff val="80000"/>
            </a:schemeClr>
          </a:solidFill>
        </p:spPr>
        <p:txBody>
          <a:bodyPr>
            <a:normAutofit/>
          </a:bodyPr>
          <a:lstStyle/>
          <a:p>
            <a:pPr algn="just"/>
            <a:endParaRPr lang="kk-KZ"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07000"/>
              </a:lnSpc>
              <a:spcAft>
                <a:spcPts val="0"/>
              </a:spcAft>
              <a:buNone/>
            </a:pPr>
            <a:r>
              <a:rPr lang="ru-RU" sz="2400" dirty="0">
                <a:solidFill>
                  <a:srgbClr val="002060"/>
                </a:solidFill>
                <a:latin typeface="Times New Roman" panose="02020603050405020304" pitchFamily="18" charset="0"/>
                <a:cs typeface="Times New Roman" panose="02020603050405020304" pitchFamily="18" charset="0"/>
              </a:rPr>
              <a:t>Т/А2. </a:t>
            </a:r>
            <a:r>
              <a:rPr lang="ru-RU" sz="2400" dirty="0" err="1">
                <a:solidFill>
                  <a:srgbClr val="002060"/>
                </a:solidFill>
                <a:latin typeface="Times New Roman" panose="02020603050405020304" pitchFamily="18" charset="0"/>
                <a:cs typeface="Times New Roman" panose="02020603050405020304" pitchFamily="18" charset="0"/>
              </a:rPr>
              <a:t>Әлеуметтік</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мәдени</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ресми-іскери</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тақырыптарға</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байланысты</a:t>
            </a:r>
            <a:r>
              <a:rPr lang="ru-RU" sz="2400" dirty="0">
                <a:solidFill>
                  <a:srgbClr val="002060"/>
                </a:solidFill>
                <a:latin typeface="Times New Roman" panose="02020603050405020304" pitchFamily="18" charset="0"/>
                <a:cs typeface="Times New Roman" panose="02020603050405020304" pitchFamily="18" charset="0"/>
              </a:rPr>
              <a:t> диалог, </a:t>
            </a:r>
            <a:r>
              <a:rPr lang="ru-RU" sz="2400" dirty="0" err="1">
                <a:solidFill>
                  <a:srgbClr val="002060"/>
                </a:solidFill>
                <a:latin typeface="Times New Roman" panose="02020603050405020304" pitchFamily="18" charset="0"/>
                <a:cs typeface="Times New Roman" panose="02020603050405020304" pitchFamily="18" charset="0"/>
              </a:rPr>
              <a:t>монологтердегі</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жаңалық</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құттықтау</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көтерілген</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мәселені</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талдау</a:t>
            </a:r>
            <a:r>
              <a:rPr lang="ru-RU" sz="2400" dirty="0">
                <a:solidFill>
                  <a:srgbClr val="002060"/>
                </a:solidFill>
                <a:latin typeface="Times New Roman" panose="02020603050405020304" pitchFamily="18" charset="0"/>
                <a:cs typeface="Times New Roman" panose="02020603050405020304" pitchFamily="18" charset="0"/>
              </a:rPr>
              <a:t>;</a:t>
            </a:r>
          </a:p>
          <a:p>
            <a:pPr marL="0" indent="0" algn="just">
              <a:lnSpc>
                <a:spcPct val="107000"/>
              </a:lnSpc>
              <a:spcAft>
                <a:spcPts val="0"/>
              </a:spcAft>
              <a:buNone/>
            </a:pPr>
            <a:r>
              <a:rPr lang="ru-RU" sz="2400" dirty="0">
                <a:solidFill>
                  <a:srgbClr val="002060"/>
                </a:solidFill>
                <a:latin typeface="Times New Roman" panose="02020603050405020304" pitchFamily="18" charset="0"/>
                <a:cs typeface="Times New Roman" panose="02020603050405020304" pitchFamily="18" charset="0"/>
              </a:rPr>
              <a:t>ӘТН4. </a:t>
            </a:r>
            <a:r>
              <a:rPr lang="ru-RU" sz="2400" dirty="0" err="1">
                <a:solidFill>
                  <a:srgbClr val="002060"/>
                </a:solidFill>
                <a:latin typeface="Times New Roman" panose="02020603050405020304" pitchFamily="18" charset="0"/>
                <a:cs typeface="Times New Roman" panose="02020603050405020304" pitchFamily="18" charset="0"/>
              </a:rPr>
              <a:t>Үстеудің</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мағыналық</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түрлерін</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ажырату</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синоинимдік</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қатарларын</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түрлендіріп</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қолдану</a:t>
            </a:r>
            <a:r>
              <a:rPr lang="ru-RU" sz="2400" dirty="0">
                <a:solidFill>
                  <a:srgbClr val="002060"/>
                </a:solidFill>
                <a:latin typeface="Times New Roman" panose="02020603050405020304" pitchFamily="18" charset="0"/>
                <a:cs typeface="Times New Roman" panose="02020603050405020304" pitchFamily="18" charset="0"/>
              </a:rPr>
              <a:t>.</a:t>
            </a:r>
          </a:p>
          <a:p>
            <a:pPr marL="0" indent="0" algn="just">
              <a:lnSpc>
                <a:spcPct val="107000"/>
              </a:lnSpc>
              <a:spcAft>
                <a:spcPts val="0"/>
              </a:spcAft>
              <a:buNone/>
            </a:pPr>
            <a:endParaRPr lang="ru-RU"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6849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1351128"/>
          </a:xfrm>
          <a:solidFill>
            <a:schemeClr val="bg2"/>
          </a:solidFill>
        </p:spPr>
        <p:txBody>
          <a:bodyPr>
            <a:normAutofit fontScale="90000"/>
          </a:bodyPr>
          <a:lstStyle/>
          <a:p>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a:t>
            </a:r>
            <a:r>
              <a:rPr lang="kk-KZ" sz="3600" b="1" dirty="0" smtClean="0">
                <a:solidFill>
                  <a:srgbClr val="002060"/>
                </a:solidFill>
                <a:latin typeface="Times New Roman" panose="02020603050405020304" pitchFamily="18" charset="0"/>
                <a:cs typeface="Times New Roman" panose="02020603050405020304" pitchFamily="18" charset="0"/>
              </a:rPr>
              <a:t>Бағалау критерийлері:</a:t>
            </a:r>
            <a:r>
              <a:rPr lang="ru-RU" sz="3600" b="1" dirty="0">
                <a:solidFill>
                  <a:srgbClr val="002060"/>
                </a:solidFill>
                <a:latin typeface="Times New Roman" panose="02020603050405020304" pitchFamily="18" charset="0"/>
                <a:cs typeface="Times New Roman" panose="02020603050405020304" pitchFamily="18" charset="0"/>
              </a:rPr>
              <a:t/>
            </a:r>
            <a:br>
              <a:rPr lang="ru-RU" sz="3600" b="1" dirty="0">
                <a:solidFill>
                  <a:srgbClr val="002060"/>
                </a:solidFill>
                <a:latin typeface="Times New Roman" panose="02020603050405020304" pitchFamily="18" charset="0"/>
                <a:cs typeface="Times New Roman" panose="02020603050405020304" pitchFamily="18" charset="0"/>
              </a:rPr>
            </a:br>
            <a:r>
              <a:rPr lang="ru-RU" sz="7300" b="1" dirty="0">
                <a:solidFill>
                  <a:srgbClr val="002060"/>
                </a:solidFill>
                <a:latin typeface="Times New Roman" panose="02020603050405020304" pitchFamily="18" charset="0"/>
                <a:cs typeface="Times New Roman" panose="02020603050405020304" pitchFamily="18" charset="0"/>
              </a:rPr>
              <a:t/>
            </a:r>
            <a:br>
              <a:rPr lang="ru-RU" sz="7300" b="1" dirty="0">
                <a:solidFill>
                  <a:srgbClr val="002060"/>
                </a:solidFill>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1351130"/>
            <a:ext cx="12192000" cy="5506870"/>
          </a:xfrm>
          <a:solidFill>
            <a:schemeClr val="accent3">
              <a:lumMod val="20000"/>
              <a:lumOff val="80000"/>
            </a:schemeClr>
          </a:solidFill>
        </p:spPr>
        <p:txBody>
          <a:bodyPr>
            <a:normAutofit/>
          </a:bodyPr>
          <a:lstStyle/>
          <a:p>
            <a:pPr marL="0" indent="0">
              <a:buNone/>
            </a:pPr>
            <a:endParaRPr lang="kk-KZ" dirty="0">
              <a:solidFill>
                <a:srgbClr val="002060"/>
              </a:solidFill>
              <a:latin typeface="Times New Roman" panose="02020603050405020304" pitchFamily="18" charset="0"/>
              <a:cs typeface="Times New Roman" panose="02020603050405020304" pitchFamily="18" charset="0"/>
            </a:endParaRPr>
          </a:p>
          <a:p>
            <a:pPr marL="0" indent="0">
              <a:buNone/>
            </a:pPr>
            <a:r>
              <a:rPr lang="kk-KZ" dirty="0" smtClean="0">
                <a:solidFill>
                  <a:srgbClr val="002060"/>
                </a:solidFill>
                <a:latin typeface="Times New Roman" panose="02020603050405020304" pitchFamily="18" charset="0"/>
                <a:cs typeface="Times New Roman" panose="02020603050405020304" pitchFamily="18" charset="0"/>
              </a:rPr>
              <a:t>-  үстеудің </a:t>
            </a:r>
            <a:r>
              <a:rPr lang="kk-KZ" dirty="0">
                <a:solidFill>
                  <a:srgbClr val="002060"/>
                </a:solidFill>
                <a:latin typeface="Times New Roman" panose="02020603050405020304" pitchFamily="18" charset="0"/>
                <a:cs typeface="Times New Roman" panose="02020603050405020304" pitchFamily="18" charset="0"/>
              </a:rPr>
              <a:t>мағыналық түрлерін ажыратып, синонимдік қатарларын түрлендіріп </a:t>
            </a:r>
            <a:r>
              <a:rPr lang="kk-KZ" dirty="0" smtClean="0">
                <a:solidFill>
                  <a:srgbClr val="002060"/>
                </a:solidFill>
                <a:latin typeface="Times New Roman" panose="02020603050405020304" pitchFamily="18" charset="0"/>
                <a:cs typeface="Times New Roman" panose="02020603050405020304" pitchFamily="18" charset="0"/>
              </a:rPr>
              <a:t>қолданады.</a:t>
            </a:r>
            <a:endParaRPr lang="kk-KZ" dirty="0">
              <a:solidFill>
                <a:srgbClr val="002060"/>
              </a:solidFill>
              <a:latin typeface="Times New Roman" panose="02020603050405020304" pitchFamily="18" charset="0"/>
              <a:cs typeface="Times New Roman" panose="02020603050405020304" pitchFamily="18" charset="0"/>
            </a:endParaRPr>
          </a:p>
          <a:p>
            <a:pPr marL="0" indent="0">
              <a:buNone/>
            </a:pPr>
            <a:r>
              <a:rPr lang="kk-KZ" dirty="0" smtClean="0">
                <a:solidFill>
                  <a:srgbClr val="002060"/>
                </a:solidFill>
                <a:latin typeface="Times New Roman" panose="02020603050405020304" pitchFamily="18" charset="0"/>
                <a:cs typeface="Times New Roman" panose="02020603050405020304" pitchFamily="18" charset="0"/>
              </a:rPr>
              <a:t>-  әлеуметтік-мәдени</a:t>
            </a:r>
            <a:r>
              <a:rPr lang="kk-KZ" dirty="0">
                <a:solidFill>
                  <a:srgbClr val="002060"/>
                </a:solidFill>
                <a:latin typeface="Times New Roman" panose="02020603050405020304" pitchFamily="18" charset="0"/>
                <a:cs typeface="Times New Roman" panose="02020603050405020304" pitchFamily="18" charset="0"/>
              </a:rPr>
              <a:t>, ресми-іскери тақырыптарға байланысты диалог, монологтердегі (жаңалық, құттықтау) көтерілген мәселені </a:t>
            </a:r>
            <a:r>
              <a:rPr lang="kk-KZ" dirty="0" smtClean="0">
                <a:solidFill>
                  <a:srgbClr val="002060"/>
                </a:solidFill>
                <a:latin typeface="Times New Roman" panose="02020603050405020304" pitchFamily="18" charset="0"/>
                <a:cs typeface="Times New Roman" panose="02020603050405020304" pitchFamily="18" charset="0"/>
              </a:rPr>
              <a:t>талдайды.</a:t>
            </a:r>
            <a:endParaRPr lang="kk-KZ" dirty="0">
              <a:solidFill>
                <a:srgbClr val="002060"/>
              </a:solidFill>
              <a:latin typeface="Times New Roman" panose="02020603050405020304" pitchFamily="18" charset="0"/>
              <a:cs typeface="Times New Roman" panose="02020603050405020304" pitchFamily="18" charset="0"/>
            </a:endParaRPr>
          </a:p>
          <a:p>
            <a:pPr marL="0" indent="0">
              <a:buNone/>
            </a:pPr>
            <a:endParaRPr lang="kk-KZ" dirty="0" smtClean="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8825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067"/>
            <a:ext cx="12192000" cy="1097279"/>
          </a:xfrm>
          <a:solidFill>
            <a:schemeClr val="bg2"/>
          </a:solidFill>
        </p:spPr>
        <p:txBody>
          <a:bodyPr>
            <a:normAutofit/>
          </a:bodyPr>
          <a:lstStyle/>
          <a:p>
            <a:pPr>
              <a:spcAft>
                <a:spcPts val="0"/>
              </a:spcAft>
            </a:pPr>
            <a:r>
              <a:rPr lang="kk-KZ" sz="2800" b="1" dirty="0" smtClean="0">
                <a:latin typeface="Times New Roman" panose="02020603050405020304" pitchFamily="18" charset="0"/>
                <a:ea typeface="Times New Roman" panose="02020603050405020304" pitchFamily="18" charset="0"/>
              </a:rPr>
              <a:t>                                       Дамыту </a:t>
            </a:r>
            <a:r>
              <a:rPr lang="kk-KZ" sz="2800" b="1" dirty="0">
                <a:latin typeface="Times New Roman" panose="02020603050405020304" pitchFamily="18" charset="0"/>
                <a:ea typeface="Times New Roman" panose="02020603050405020304" pitchFamily="18" charset="0"/>
              </a:rPr>
              <a:t>тапсырмалары. </a:t>
            </a:r>
            <a:r>
              <a:rPr lang="ru-RU" sz="2800" dirty="0"/>
              <a:t/>
            </a:r>
            <a:br>
              <a:rPr lang="ru-RU" sz="2800" dirty="0"/>
            </a:br>
            <a:r>
              <a:rPr lang="ru-RU" sz="2800" dirty="0" smtClean="0"/>
              <a:t>                                               </a:t>
            </a:r>
            <a:r>
              <a:rPr lang="kk-KZ" sz="2800" b="1" dirty="0" smtClean="0">
                <a:latin typeface="Times New Roman" panose="02020603050405020304" pitchFamily="18" charset="0"/>
                <a:ea typeface="Calibri" panose="020F0502020204030204" pitchFamily="34" charset="0"/>
              </a:rPr>
              <a:t>Ой </a:t>
            </a:r>
            <a:r>
              <a:rPr lang="kk-KZ" sz="2800" b="1" dirty="0">
                <a:latin typeface="Times New Roman" panose="02020603050405020304" pitchFamily="18" charset="0"/>
                <a:ea typeface="Calibri" panose="020F0502020204030204" pitchFamily="34" charset="0"/>
              </a:rPr>
              <a:t>қозғау, </a:t>
            </a:r>
            <a:r>
              <a:rPr lang="kk-KZ" sz="2800" b="1" dirty="0" smtClean="0">
                <a:latin typeface="Times New Roman" panose="02020603050405020304" pitchFamily="18" charset="0"/>
                <a:ea typeface="Calibri" panose="020F0502020204030204" pitchFamily="34" charset="0"/>
              </a:rPr>
              <a:t>ойландыру</a:t>
            </a:r>
            <a:endParaRPr lang="ru-RU" sz="2800"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1083212"/>
            <a:ext cx="12192000" cy="5774788"/>
          </a:xfrm>
          <a:solidFill>
            <a:schemeClr val="accent3">
              <a:lumMod val="20000"/>
              <a:lumOff val="80000"/>
            </a:schemeClr>
          </a:solidFill>
        </p:spPr>
        <p:txBody>
          <a:bodyPr>
            <a:normAutofit/>
          </a:bodyPr>
          <a:lstStyle/>
          <a:p>
            <a:endParaRPr lang="kk-KZ" dirty="0" smtClean="0">
              <a:solidFill>
                <a:srgbClr val="002060"/>
              </a:solidFill>
              <a:latin typeface="Times New Roman" panose="02020603050405020304" pitchFamily="18" charset="0"/>
              <a:cs typeface="Times New Roman" panose="02020603050405020304" pitchFamily="18" charset="0"/>
            </a:endParaRPr>
          </a:p>
          <a:p>
            <a:endParaRPr lang="kk-KZ" dirty="0">
              <a:solidFill>
                <a:srgbClr val="002060"/>
              </a:solidFill>
              <a:latin typeface="Times New Roman" panose="02020603050405020304" pitchFamily="18" charset="0"/>
              <a:cs typeface="Times New Roman" panose="02020603050405020304" pitchFamily="18" charset="0"/>
            </a:endParaRPr>
          </a:p>
          <a:p>
            <a:endParaRPr lang="kk-KZ" dirty="0" smtClean="0">
              <a:solidFill>
                <a:srgbClr val="002060"/>
              </a:solidFill>
              <a:latin typeface="Times New Roman" panose="02020603050405020304" pitchFamily="18" charset="0"/>
              <a:cs typeface="Times New Roman" panose="02020603050405020304" pitchFamily="18" charset="0"/>
            </a:endParaRPr>
          </a:p>
          <a:p>
            <a:endParaRPr lang="kk-KZ" dirty="0">
              <a:solidFill>
                <a:srgbClr val="002060"/>
              </a:solidFill>
              <a:latin typeface="Times New Roman" panose="02020603050405020304" pitchFamily="18" charset="0"/>
              <a:cs typeface="Times New Roman" panose="02020603050405020304" pitchFamily="18" charset="0"/>
            </a:endParaRPr>
          </a:p>
          <a:p>
            <a:endParaRPr lang="kk-KZ" dirty="0" smtClean="0">
              <a:solidFill>
                <a:srgbClr val="002060"/>
              </a:solidFill>
              <a:latin typeface="Times New Roman" panose="02020603050405020304" pitchFamily="18" charset="0"/>
              <a:cs typeface="Times New Roman" panose="02020603050405020304" pitchFamily="18" charset="0"/>
            </a:endParaRPr>
          </a:p>
          <a:p>
            <a:endParaRPr lang="kk-KZ" dirty="0">
              <a:solidFill>
                <a:srgbClr val="002060"/>
              </a:solidFill>
              <a:latin typeface="Times New Roman" panose="02020603050405020304" pitchFamily="18" charset="0"/>
              <a:cs typeface="Times New Roman" panose="02020603050405020304" pitchFamily="18" charset="0"/>
            </a:endParaRPr>
          </a:p>
          <a:p>
            <a:endParaRPr lang="kk-KZ" dirty="0" smtClean="0">
              <a:solidFill>
                <a:srgbClr val="002060"/>
              </a:solidFill>
              <a:latin typeface="Times New Roman" panose="02020603050405020304" pitchFamily="18" charset="0"/>
              <a:cs typeface="Times New Roman" panose="02020603050405020304" pitchFamily="18" charset="0"/>
            </a:endParaRPr>
          </a:p>
          <a:p>
            <a:endParaRPr lang="kk-KZ" dirty="0" smtClean="0">
              <a:solidFill>
                <a:srgbClr val="002060"/>
              </a:solidFill>
              <a:latin typeface="Times New Roman" panose="02020603050405020304" pitchFamily="18" charset="0"/>
              <a:cs typeface="Times New Roman" panose="02020603050405020304" pitchFamily="18" charset="0"/>
            </a:endParaRPr>
          </a:p>
          <a:p>
            <a:pPr marL="0" indent="0" algn="ctr">
              <a:buNone/>
            </a:pPr>
            <a:r>
              <a:rPr lang="kk-KZ" dirty="0" smtClean="0">
                <a:solidFill>
                  <a:srgbClr val="FF0000"/>
                </a:solidFill>
                <a:latin typeface="Times New Roman" panose="02020603050405020304" pitchFamily="18" charset="0"/>
                <a:cs typeface="Times New Roman" panose="02020603050405020304" pitchFamily="18" charset="0"/>
              </a:rPr>
              <a:t>Суреттен не көрдіңіздер?     </a:t>
            </a:r>
          </a:p>
          <a:p>
            <a:pPr marL="0" indent="0">
              <a:buNone/>
            </a:pPr>
            <a:r>
              <a:rPr lang="kk-KZ" b="1" dirty="0" smtClean="0">
                <a:solidFill>
                  <a:srgbClr val="FF0000"/>
                </a:solidFill>
                <a:latin typeface="Times New Roman" panose="02020603050405020304" pitchFamily="18" charset="0"/>
                <a:cs typeface="Times New Roman" panose="02020603050405020304" pitchFamily="18" charset="0"/>
              </a:rPr>
              <a:t>                                                                         </a:t>
            </a:r>
          </a:p>
          <a:p>
            <a:pPr marL="0" indent="0" algn="ctr">
              <a:buNone/>
            </a:pPr>
            <a:r>
              <a:rPr lang="kk-KZ" b="1" dirty="0" smtClean="0">
                <a:solidFill>
                  <a:srgbClr val="FF0000"/>
                </a:solidFill>
                <a:latin typeface="Times New Roman" panose="02020603050405020304" pitchFamily="18" charset="0"/>
                <a:cs typeface="Times New Roman" panose="02020603050405020304" pitchFamily="18" charset="0"/>
              </a:rPr>
              <a:t>                                             </a:t>
            </a:r>
            <a:endParaRPr lang="ru-RU" b="1" dirty="0">
              <a:solidFill>
                <a:srgbClr val="FF0000"/>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8837" y="1676400"/>
            <a:ext cx="4862946" cy="2840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146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
            <a:ext cx="12192000" cy="6885294"/>
          </a:xfrm>
          <a:solidFill>
            <a:schemeClr val="accent3">
              <a:lumMod val="20000"/>
              <a:lumOff val="80000"/>
            </a:schemeClr>
          </a:solidFill>
        </p:spPr>
        <p:txBody>
          <a:bodyPr>
            <a:normAutofit/>
          </a:bodyPr>
          <a:lstStyle/>
          <a:p>
            <a:pPr marL="0" lvl="0" indent="0" algn="ctr">
              <a:lnSpc>
                <a:spcPct val="97000"/>
              </a:lnSpc>
              <a:spcAft>
                <a:spcPts val="0"/>
              </a:spcAft>
              <a:buNone/>
              <a:tabLst>
                <a:tab pos="647700" algn="l"/>
              </a:tabLst>
            </a:pPr>
            <a:endParaRPr lang="kk-KZ" sz="3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ctr">
              <a:lnSpc>
                <a:spcPct val="97000"/>
              </a:lnSpc>
              <a:spcAft>
                <a:spcPts val="0"/>
              </a:spcAft>
              <a:buNone/>
              <a:tabLst>
                <a:tab pos="647700" algn="l"/>
              </a:tabLst>
            </a:pPr>
            <a:endParaRPr lang="kk-KZ"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Блок-схема: альтернативный процесс 3"/>
          <p:cNvSpPr/>
          <p:nvPr/>
        </p:nvSpPr>
        <p:spPr>
          <a:xfrm>
            <a:off x="703385" y="110835"/>
            <a:ext cx="10944663" cy="609601"/>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2000" b="1" i="1" dirty="0" smtClean="0">
                <a:solidFill>
                  <a:schemeClr val="tx1"/>
                </a:solidFill>
                <a:latin typeface="Times New Roman" pitchFamily="18" charset="0"/>
                <a:cs typeface="Times New Roman" pitchFamily="18" charset="0"/>
              </a:rPr>
              <a:t>                                                    Жазылым </a:t>
            </a:r>
            <a:r>
              <a:rPr lang="kk-KZ" sz="2000" b="1" i="1" dirty="0">
                <a:solidFill>
                  <a:schemeClr val="tx1"/>
                </a:solidFill>
                <a:latin typeface="Times New Roman" pitchFamily="18" charset="0"/>
                <a:cs typeface="Times New Roman" pitchFamily="18" charset="0"/>
              </a:rPr>
              <a:t>алды түсінік, ақпарат беру. </a:t>
            </a:r>
            <a:endParaRPr lang="ru-RU" sz="2000" b="1" i="1" dirty="0">
              <a:solidFill>
                <a:schemeClr val="tx1"/>
              </a:solidFill>
              <a:latin typeface="Times New Roman" pitchFamily="18" charset="0"/>
              <a:cs typeface="Times New Roman" pitchFamily="18" charset="0"/>
            </a:endParaRPr>
          </a:p>
        </p:txBody>
      </p:sp>
      <p:sp>
        <p:nvSpPr>
          <p:cNvPr id="5" name="Горизонтальный свиток 4"/>
          <p:cNvSpPr/>
          <p:nvPr/>
        </p:nvSpPr>
        <p:spPr>
          <a:xfrm>
            <a:off x="475012" y="0"/>
            <a:ext cx="11173036" cy="6764479"/>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600" dirty="0" smtClean="0">
              <a:solidFill>
                <a:schemeClr val="accent1">
                  <a:lumMod val="75000"/>
                </a:schemeClr>
              </a:solidFill>
            </a:endParaRPr>
          </a:p>
          <a:p>
            <a:endParaRPr lang="ru-RU" sz="1600" dirty="0">
              <a:solidFill>
                <a:schemeClr val="accent1">
                  <a:lumMod val="75000"/>
                </a:schemeClr>
              </a:solidFill>
            </a:endParaRPr>
          </a:p>
          <a:p>
            <a:endParaRPr lang="ru-RU" sz="2000" i="1" dirty="0" smtClean="0">
              <a:solidFill>
                <a:schemeClr val="tx1"/>
              </a:solidFill>
              <a:latin typeface="Times New Roman" pitchFamily="18" charset="0"/>
              <a:cs typeface="Times New Roman" pitchFamily="18" charset="0"/>
            </a:endParaRPr>
          </a:p>
          <a:p>
            <a:endParaRPr lang="ru-RU" sz="2000" i="1" dirty="0">
              <a:solidFill>
                <a:schemeClr val="tx1"/>
              </a:solidFill>
              <a:latin typeface="Times New Roman" pitchFamily="18" charset="0"/>
              <a:cs typeface="Times New Roman" pitchFamily="18" charset="0"/>
            </a:endParaRPr>
          </a:p>
          <a:p>
            <a:r>
              <a:rPr lang="ru-RU" sz="2000" i="1" dirty="0" smtClean="0">
                <a:solidFill>
                  <a:schemeClr val="tx1"/>
                </a:solidFill>
                <a:latin typeface="Times New Roman" pitchFamily="18" charset="0"/>
                <a:cs typeface="Times New Roman" pitchFamily="18" charset="0"/>
              </a:rPr>
              <a:t>               </a:t>
            </a:r>
            <a:r>
              <a:rPr lang="ru-RU" sz="2000" i="1" dirty="0" err="1" smtClean="0">
                <a:solidFill>
                  <a:schemeClr val="tx1"/>
                </a:solidFill>
                <a:latin typeface="Times New Roman" pitchFamily="18" charset="0"/>
                <a:cs typeface="Times New Roman" pitchFamily="18" charset="0"/>
              </a:rPr>
              <a:t>Халық</a:t>
            </a:r>
            <a:r>
              <a:rPr lang="ru-RU" sz="2000" i="1" dirty="0" smtClean="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тағылымынан</a:t>
            </a:r>
            <a:endParaRPr lang="ru-RU" sz="2000" i="1" dirty="0">
              <a:solidFill>
                <a:schemeClr val="tx1"/>
              </a:solidFill>
              <a:latin typeface="Times New Roman" pitchFamily="18" charset="0"/>
              <a:cs typeface="Times New Roman" pitchFamily="18" charset="0"/>
            </a:endParaRPr>
          </a:p>
          <a:p>
            <a:r>
              <a:rPr lang="ru-RU" sz="2000" i="1" dirty="0" err="1">
                <a:solidFill>
                  <a:schemeClr val="tx1"/>
                </a:solidFill>
                <a:latin typeface="Times New Roman" pitchFamily="18" charset="0"/>
                <a:cs typeface="Times New Roman" pitchFamily="18" charset="0"/>
              </a:rPr>
              <a:t>Тұзды</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баспа</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Үйде</a:t>
            </a:r>
            <a:r>
              <a:rPr lang="ru-RU" sz="2000" i="1" dirty="0">
                <a:solidFill>
                  <a:schemeClr val="tx1"/>
                </a:solidFill>
                <a:latin typeface="Times New Roman" pitchFamily="18" charset="0"/>
                <a:cs typeface="Times New Roman" pitchFamily="18" charset="0"/>
              </a:rPr>
              <a:t> де, </a:t>
            </a:r>
            <a:r>
              <a:rPr lang="ru-RU" sz="2000" i="1" dirty="0" err="1">
                <a:solidFill>
                  <a:schemeClr val="tx1"/>
                </a:solidFill>
                <a:latin typeface="Times New Roman" pitchFamily="18" charset="0"/>
                <a:cs typeface="Times New Roman" pitchFamily="18" charset="0"/>
              </a:rPr>
              <a:t>қайда</a:t>
            </a:r>
            <a:r>
              <a:rPr lang="ru-RU" sz="2000" i="1" dirty="0">
                <a:solidFill>
                  <a:schemeClr val="tx1"/>
                </a:solidFill>
                <a:latin typeface="Times New Roman" pitchFamily="18" charset="0"/>
                <a:cs typeface="Times New Roman" pitchFamily="18" charset="0"/>
              </a:rPr>
              <a:t> да,</a:t>
            </a:r>
          </a:p>
          <a:p>
            <a:r>
              <a:rPr lang="ru-RU" sz="2000" i="1" dirty="0" err="1">
                <a:solidFill>
                  <a:schemeClr val="tx1"/>
                </a:solidFill>
                <a:latin typeface="Times New Roman" pitchFamily="18" charset="0"/>
                <a:cs typeface="Times New Roman" pitchFamily="18" charset="0"/>
              </a:rPr>
              <a:t>Шоқты</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шашпа</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Пышақпен</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ойнама</a:t>
            </a:r>
            <a:r>
              <a:rPr lang="ru-RU" sz="2000" i="1" dirty="0">
                <a:solidFill>
                  <a:schemeClr val="tx1"/>
                </a:solidFill>
                <a:latin typeface="Times New Roman" pitchFamily="18" charset="0"/>
                <a:cs typeface="Times New Roman" pitchFamily="18" charset="0"/>
              </a:rPr>
              <a:t>.</a:t>
            </a:r>
          </a:p>
          <a:p>
            <a:r>
              <a:rPr lang="ru-RU" sz="2000" i="1" dirty="0" err="1">
                <a:solidFill>
                  <a:schemeClr val="tx1"/>
                </a:solidFill>
                <a:latin typeface="Times New Roman" pitchFamily="18" charset="0"/>
                <a:cs typeface="Times New Roman" pitchFamily="18" charset="0"/>
              </a:rPr>
              <a:t>Күлкі</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болма</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елге</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Босағада</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тұрма</a:t>
            </a:r>
            <a:r>
              <a:rPr lang="ru-RU" sz="2000" i="1" dirty="0">
                <a:solidFill>
                  <a:schemeClr val="tx1"/>
                </a:solidFill>
                <a:latin typeface="Times New Roman" pitchFamily="18" charset="0"/>
                <a:cs typeface="Times New Roman" pitchFamily="18" charset="0"/>
              </a:rPr>
              <a:t>,</a:t>
            </a:r>
          </a:p>
          <a:p>
            <a:r>
              <a:rPr lang="ru-RU" sz="2000" i="1" dirty="0" err="1">
                <a:solidFill>
                  <a:schemeClr val="tx1"/>
                </a:solidFill>
                <a:latin typeface="Times New Roman" pitchFamily="18" charset="0"/>
                <a:cs typeface="Times New Roman" pitchFamily="18" charset="0"/>
              </a:rPr>
              <a:t>Езуіңді</a:t>
            </a:r>
            <a:r>
              <a:rPr lang="ru-RU" sz="2000" i="1" dirty="0">
                <a:solidFill>
                  <a:schemeClr val="tx1"/>
                </a:solidFill>
                <a:latin typeface="Times New Roman" pitchFamily="18" charset="0"/>
                <a:cs typeface="Times New Roman" pitchFamily="18" charset="0"/>
              </a:rPr>
              <a:t> керме.                          </a:t>
            </a:r>
            <a:r>
              <a:rPr lang="ru-RU" sz="2000" i="1" dirty="0" err="1">
                <a:solidFill>
                  <a:schemeClr val="tx1"/>
                </a:solidFill>
                <a:latin typeface="Times New Roman" pitchFamily="18" charset="0"/>
                <a:cs typeface="Times New Roman" pitchFamily="18" charset="0"/>
              </a:rPr>
              <a:t>Көк</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шөпті</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жұлма</a:t>
            </a:r>
            <a:r>
              <a:rPr lang="ru-RU" sz="2000" i="1" dirty="0">
                <a:solidFill>
                  <a:schemeClr val="tx1"/>
                </a:solidFill>
                <a:latin typeface="Times New Roman" pitchFamily="18" charset="0"/>
                <a:cs typeface="Times New Roman" pitchFamily="18" charset="0"/>
              </a:rPr>
              <a:t>.</a:t>
            </a:r>
          </a:p>
          <a:p>
            <a:r>
              <a:rPr lang="ru-RU" sz="2000" i="1" dirty="0">
                <a:solidFill>
                  <a:schemeClr val="tx1"/>
                </a:solidFill>
                <a:latin typeface="Times New Roman" pitchFamily="18" charset="0"/>
                <a:cs typeface="Times New Roman" pitchFamily="18" charset="0"/>
              </a:rPr>
              <a:t> </a:t>
            </a:r>
          </a:p>
          <a:p>
            <a:r>
              <a:rPr lang="ru-RU" sz="2000" i="1" dirty="0" err="1">
                <a:solidFill>
                  <a:schemeClr val="tx1"/>
                </a:solidFill>
                <a:latin typeface="Times New Roman" pitchFamily="18" charset="0"/>
                <a:cs typeface="Times New Roman" pitchFamily="18" charset="0"/>
              </a:rPr>
              <a:t>Ақыл-есің</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бүтінде</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Жиі-жиі</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жуын</a:t>
            </a:r>
            <a:r>
              <a:rPr lang="ru-RU" sz="2000" i="1" dirty="0">
                <a:solidFill>
                  <a:schemeClr val="tx1"/>
                </a:solidFill>
                <a:latin typeface="Times New Roman" pitchFamily="18" charset="0"/>
                <a:cs typeface="Times New Roman" pitchFamily="18" charset="0"/>
              </a:rPr>
              <a:t>,</a:t>
            </a:r>
          </a:p>
          <a:p>
            <a:r>
              <a:rPr lang="ru-RU" sz="2000" i="1" dirty="0" err="1">
                <a:solidFill>
                  <a:schemeClr val="tx1"/>
                </a:solidFill>
                <a:latin typeface="Times New Roman" pitchFamily="18" charset="0"/>
                <a:cs typeface="Times New Roman" pitchFamily="18" charset="0"/>
              </a:rPr>
              <a:t>Кісіге</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қарай</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түкірме</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Баспа</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кірдің</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суын</a:t>
            </a:r>
            <a:r>
              <a:rPr lang="ru-RU" sz="2000" i="1" dirty="0">
                <a:solidFill>
                  <a:schemeClr val="tx1"/>
                </a:solidFill>
                <a:latin typeface="Times New Roman" pitchFamily="18" charset="0"/>
                <a:cs typeface="Times New Roman" pitchFamily="18" charset="0"/>
              </a:rPr>
              <a:t>.</a:t>
            </a:r>
          </a:p>
          <a:p>
            <a:r>
              <a:rPr lang="ru-RU" sz="2000" i="1" dirty="0" err="1">
                <a:solidFill>
                  <a:schemeClr val="tx1"/>
                </a:solidFill>
                <a:latin typeface="Times New Roman" pitchFamily="18" charset="0"/>
                <a:cs typeface="Times New Roman" pitchFamily="18" charset="0"/>
              </a:rPr>
              <a:t>Ұлттық</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салттан</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бұлжыма</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Малды</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теппе</a:t>
            </a:r>
            <a:r>
              <a:rPr lang="ru-RU" sz="2000" i="1" dirty="0">
                <a:solidFill>
                  <a:schemeClr val="tx1"/>
                </a:solidFill>
                <a:latin typeface="Times New Roman" pitchFamily="18" charset="0"/>
                <a:cs typeface="Times New Roman" pitchFamily="18" charset="0"/>
              </a:rPr>
              <a:t>,</a:t>
            </a:r>
          </a:p>
          <a:p>
            <a:r>
              <a:rPr lang="ru-RU" sz="2000" i="1" dirty="0" err="1">
                <a:solidFill>
                  <a:schemeClr val="tx1"/>
                </a:solidFill>
                <a:latin typeface="Times New Roman" pitchFamily="18" charset="0"/>
                <a:cs typeface="Times New Roman" pitchFamily="18" charset="0"/>
              </a:rPr>
              <a:t>Жұма</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күні</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кір</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жума</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Ақты</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төкпе</a:t>
            </a:r>
            <a:r>
              <a:rPr lang="ru-RU" sz="2000" i="1" dirty="0">
                <a:solidFill>
                  <a:schemeClr val="tx1"/>
                </a:solidFill>
                <a:latin typeface="Times New Roman" pitchFamily="18" charset="0"/>
                <a:cs typeface="Times New Roman" pitchFamily="18" charset="0"/>
              </a:rPr>
              <a:t>.</a:t>
            </a:r>
          </a:p>
          <a:p>
            <a:r>
              <a:rPr lang="ru-RU" sz="2000" i="1" dirty="0">
                <a:solidFill>
                  <a:schemeClr val="tx1"/>
                </a:solidFill>
                <a:latin typeface="Times New Roman" pitchFamily="18" charset="0"/>
                <a:cs typeface="Times New Roman" pitchFamily="18" charset="0"/>
              </a:rPr>
              <a:t> </a:t>
            </a:r>
          </a:p>
          <a:p>
            <a:r>
              <a:rPr lang="ru-RU" sz="2000" i="1" dirty="0" err="1">
                <a:solidFill>
                  <a:schemeClr val="tx1"/>
                </a:solidFill>
                <a:latin typeface="Times New Roman" pitchFamily="18" charset="0"/>
                <a:cs typeface="Times New Roman" pitchFamily="18" charset="0"/>
              </a:rPr>
              <a:t>Әдепсіздікті</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таста</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Дәйім</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есте</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сақта</a:t>
            </a:r>
            <a:r>
              <a:rPr lang="ru-RU" sz="2000" i="1" dirty="0">
                <a:solidFill>
                  <a:schemeClr val="tx1"/>
                </a:solidFill>
                <a:latin typeface="Times New Roman" pitchFamily="18" charset="0"/>
                <a:cs typeface="Times New Roman" pitchFamily="18" charset="0"/>
              </a:rPr>
              <a:t>,</a:t>
            </a:r>
          </a:p>
          <a:p>
            <a:r>
              <a:rPr lang="ru-RU" sz="2000" i="1" dirty="0" err="1">
                <a:solidFill>
                  <a:schemeClr val="tx1"/>
                </a:solidFill>
                <a:latin typeface="Times New Roman" pitchFamily="18" charset="0"/>
                <a:cs typeface="Times New Roman" pitchFamily="18" charset="0"/>
              </a:rPr>
              <a:t>Есікті</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керіп</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ашпа</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Таңдайыңды</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қақпа</a:t>
            </a:r>
            <a:r>
              <a:rPr lang="ru-RU" sz="2000" i="1" dirty="0">
                <a:solidFill>
                  <a:schemeClr val="tx1"/>
                </a:solidFill>
                <a:latin typeface="Times New Roman" pitchFamily="18" charset="0"/>
                <a:cs typeface="Times New Roman" pitchFamily="18" charset="0"/>
              </a:rPr>
              <a:t>.</a:t>
            </a:r>
          </a:p>
          <a:p>
            <a:r>
              <a:rPr lang="ru-RU" sz="2000" i="1" dirty="0" err="1">
                <a:solidFill>
                  <a:schemeClr val="tx1"/>
                </a:solidFill>
                <a:latin typeface="Times New Roman" pitchFamily="18" charset="0"/>
                <a:cs typeface="Times New Roman" pitchFamily="18" charset="0"/>
              </a:rPr>
              <a:t>Әрқашан</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әдептен</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жаңылма</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Жаман</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әдетті</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таста</a:t>
            </a:r>
            <a:r>
              <a:rPr lang="ru-RU" sz="2000" i="1" dirty="0">
                <a:solidFill>
                  <a:schemeClr val="tx1"/>
                </a:solidFill>
                <a:latin typeface="Times New Roman" pitchFamily="18" charset="0"/>
                <a:cs typeface="Times New Roman" pitchFamily="18" charset="0"/>
              </a:rPr>
              <a:t>,</a:t>
            </a:r>
          </a:p>
          <a:p>
            <a:r>
              <a:rPr lang="ru-RU" sz="2000" i="1" dirty="0" err="1">
                <a:solidFill>
                  <a:schemeClr val="tx1"/>
                </a:solidFill>
                <a:latin typeface="Times New Roman" pitchFamily="18" charset="0"/>
                <a:cs typeface="Times New Roman" pitchFamily="18" charset="0"/>
              </a:rPr>
              <a:t>Киімді</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желбегей</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жамылма</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Баскиімді</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баспа</a:t>
            </a:r>
            <a:r>
              <a:rPr lang="ru-RU" sz="2000" i="1" dirty="0">
                <a:solidFill>
                  <a:schemeClr val="tx1"/>
                </a:solidFill>
                <a:latin typeface="Times New Roman" pitchFamily="18" charset="0"/>
                <a:cs typeface="Times New Roman" pitchFamily="18" charset="0"/>
              </a:rPr>
              <a:t>.</a:t>
            </a:r>
          </a:p>
          <a:p>
            <a:endParaRPr lang="ru-RU" sz="2000" i="1" dirty="0">
              <a:solidFill>
                <a:schemeClr val="tx1"/>
              </a:solidFill>
              <a:latin typeface="Times New Roman" pitchFamily="18" charset="0"/>
              <a:cs typeface="Times New Roman" pitchFamily="18" charset="0"/>
            </a:endParaRPr>
          </a:p>
          <a:p>
            <a:r>
              <a:rPr lang="ru-RU" sz="2000" i="1" dirty="0" err="1">
                <a:solidFill>
                  <a:schemeClr val="tx1"/>
                </a:solidFill>
                <a:latin typeface="Times New Roman" pitchFamily="18" charset="0"/>
                <a:cs typeface="Times New Roman" pitchFamily="18" charset="0"/>
              </a:rPr>
              <a:t>Дастарқанға</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емінбе</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Ақылға</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аялда</a:t>
            </a:r>
            <a:r>
              <a:rPr lang="ru-RU" sz="2000" i="1" dirty="0">
                <a:solidFill>
                  <a:schemeClr val="tx1"/>
                </a:solidFill>
                <a:latin typeface="Times New Roman" pitchFamily="18" charset="0"/>
                <a:cs typeface="Times New Roman" pitchFamily="18" charset="0"/>
              </a:rPr>
              <a:t>:</a:t>
            </a:r>
          </a:p>
          <a:p>
            <a:r>
              <a:rPr lang="ru-RU" sz="2000" i="1" dirty="0" err="1">
                <a:solidFill>
                  <a:schemeClr val="tx1"/>
                </a:solidFill>
                <a:latin typeface="Times New Roman" pitchFamily="18" charset="0"/>
                <a:cs typeface="Times New Roman" pitchFamily="18" charset="0"/>
              </a:rPr>
              <a:t>Көп</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алдында</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керілме</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Жағыңды</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таянба</a:t>
            </a:r>
            <a:r>
              <a:rPr lang="ru-RU" sz="2000" i="1" dirty="0">
                <a:solidFill>
                  <a:schemeClr val="tx1"/>
                </a:solidFill>
                <a:latin typeface="Times New Roman" pitchFamily="18" charset="0"/>
                <a:cs typeface="Times New Roman" pitchFamily="18" charset="0"/>
              </a:rPr>
              <a:t>.</a:t>
            </a:r>
          </a:p>
          <a:p>
            <a:r>
              <a:rPr lang="ru-RU" sz="2000" i="1" dirty="0" err="1">
                <a:solidFill>
                  <a:schemeClr val="tx1"/>
                </a:solidFill>
                <a:latin typeface="Times New Roman" pitchFamily="18" charset="0"/>
                <a:cs typeface="Times New Roman" pitchFamily="18" charset="0"/>
              </a:rPr>
              <a:t>Адамдарды</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санама</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Ұдайы</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ұста</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есте</a:t>
            </a:r>
            <a:r>
              <a:rPr lang="ru-RU" sz="2000" i="1" dirty="0">
                <a:solidFill>
                  <a:schemeClr val="tx1"/>
                </a:solidFill>
                <a:latin typeface="Times New Roman" pitchFamily="18" charset="0"/>
                <a:cs typeface="Times New Roman" pitchFamily="18" charset="0"/>
              </a:rPr>
              <a:t>,</a:t>
            </a:r>
          </a:p>
          <a:p>
            <a:r>
              <a:rPr lang="ru-RU" sz="2000" i="1" dirty="0" err="1">
                <a:solidFill>
                  <a:schemeClr val="tx1"/>
                </a:solidFill>
                <a:latin typeface="Times New Roman" pitchFamily="18" charset="0"/>
                <a:cs typeface="Times New Roman" pitchFamily="18" charset="0"/>
              </a:rPr>
              <a:t>Түнде</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айға</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қарама</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Үлкеннің</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алдын</a:t>
            </a:r>
            <a:r>
              <a:rPr lang="ru-RU" sz="2000" i="1" dirty="0">
                <a:solidFill>
                  <a:schemeClr val="tx1"/>
                </a:solidFill>
                <a:latin typeface="Times New Roman" pitchFamily="18" charset="0"/>
                <a:cs typeface="Times New Roman" pitchFamily="18" charset="0"/>
              </a:rPr>
              <a:t> </a:t>
            </a:r>
            <a:r>
              <a:rPr lang="ru-RU" sz="2000" i="1" dirty="0" err="1">
                <a:solidFill>
                  <a:schemeClr val="tx1"/>
                </a:solidFill>
                <a:latin typeface="Times New Roman" pitchFamily="18" charset="0"/>
                <a:cs typeface="Times New Roman" pitchFamily="18" charset="0"/>
              </a:rPr>
              <a:t>кеспе</a:t>
            </a:r>
            <a:r>
              <a:rPr lang="ru-RU" sz="2000" i="1" dirty="0">
                <a:solidFill>
                  <a:schemeClr val="tx1"/>
                </a:solidFill>
                <a:latin typeface="Times New Roman" pitchFamily="18" charset="0"/>
                <a:cs typeface="Times New Roman" pitchFamily="18" charset="0"/>
              </a:rPr>
              <a:t>. </a:t>
            </a:r>
            <a:r>
              <a:rPr lang="ru-RU" sz="2000" i="1" dirty="0" smtClean="0">
                <a:solidFill>
                  <a:schemeClr val="tx1"/>
                </a:solidFill>
                <a:latin typeface="Times New Roman" pitchFamily="18" charset="0"/>
                <a:cs typeface="Times New Roman" pitchFamily="18" charset="0"/>
              </a:rPr>
              <a:t>              </a:t>
            </a:r>
            <a:r>
              <a:rPr lang="ru-RU" sz="2000" i="1" dirty="0" err="1" smtClean="0">
                <a:solidFill>
                  <a:schemeClr val="tx1"/>
                </a:solidFill>
                <a:latin typeface="Times New Roman" pitchFamily="18" charset="0"/>
                <a:cs typeface="Times New Roman" pitchFamily="18" charset="0"/>
              </a:rPr>
              <a:t>М.Әлімбаев</a:t>
            </a:r>
            <a:endParaRPr lang="ru-RU" sz="2000" i="1" dirty="0">
              <a:solidFill>
                <a:schemeClr val="tx1"/>
              </a:solidFill>
              <a:latin typeface="Times New Roman" pitchFamily="18" charset="0"/>
              <a:cs typeface="Times New Roman" pitchFamily="18" charset="0"/>
            </a:endParaRPr>
          </a:p>
          <a:p>
            <a:r>
              <a:rPr lang="ru-RU" sz="2000" i="1" dirty="0">
                <a:solidFill>
                  <a:schemeClr val="tx1"/>
                </a:solidFill>
                <a:latin typeface="Times New Roman" pitchFamily="18" charset="0"/>
                <a:cs typeface="Times New Roman" pitchFamily="18" charset="0"/>
              </a:rPr>
              <a:t>                                                                      </a:t>
            </a:r>
          </a:p>
          <a:p>
            <a:endParaRPr lang="ru-RU" sz="2000" i="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812302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0" y="101600"/>
            <a:ext cx="12192000" cy="50800"/>
          </a:xfrm>
          <a:solidFill>
            <a:schemeClr val="bg2"/>
          </a:solidFill>
        </p:spPr>
        <p:txBody>
          <a:bodyPr>
            <a:noAutofit/>
          </a:bodyPr>
          <a:lstStyle/>
          <a:p>
            <a:pPr algn="just">
              <a:lnSpc>
                <a:spcPct val="106000"/>
              </a:lnSpc>
              <a:spcBef>
                <a:spcPts val="300"/>
              </a:spcBef>
              <a:spcAft>
                <a:spcPts val="0"/>
              </a:spcAft>
            </a:pPr>
            <a:r>
              <a:rPr lang="ru-RU" sz="2800" b="1" dirty="0" smtClean="0">
                <a:solidFill>
                  <a:srgbClr val="FF0000"/>
                </a:solidFill>
                <a:latin typeface="Times New Roman" panose="02020603050405020304" pitchFamily="18" charset="0"/>
                <a:cs typeface="Times New Roman" panose="02020603050405020304" pitchFamily="18" charset="0"/>
              </a:rPr>
              <a:t/>
            </a:r>
            <a:br>
              <a:rPr lang="ru-RU" sz="2800" b="1" dirty="0" smtClean="0">
                <a:solidFill>
                  <a:srgbClr val="FF0000"/>
                </a:solidFill>
                <a:latin typeface="Times New Roman" panose="02020603050405020304" pitchFamily="18" charset="0"/>
                <a:cs typeface="Times New Roman" panose="02020603050405020304" pitchFamily="18" charset="0"/>
              </a:rPr>
            </a:br>
            <a:r>
              <a:rPr lang="ru-RU" sz="2800" b="1" dirty="0">
                <a:solidFill>
                  <a:srgbClr val="FF0000"/>
                </a:solidFill>
                <a:latin typeface="Times New Roman" panose="02020603050405020304" pitchFamily="18" charset="0"/>
                <a:cs typeface="Times New Roman" panose="02020603050405020304" pitchFamily="18" charset="0"/>
              </a:rPr>
              <a:t/>
            </a:r>
            <a:br>
              <a:rPr lang="ru-RU" sz="2800" b="1" dirty="0">
                <a:solidFill>
                  <a:srgbClr val="FF0000"/>
                </a:solidFill>
                <a:latin typeface="Times New Roman" panose="02020603050405020304" pitchFamily="18" charset="0"/>
                <a:cs typeface="Times New Roman" panose="02020603050405020304" pitchFamily="18" charset="0"/>
              </a:rPr>
            </a:br>
            <a:r>
              <a:rPr lang="ru-RU" sz="2800" b="1" dirty="0" smtClean="0">
                <a:solidFill>
                  <a:srgbClr val="FF0000"/>
                </a:solidFill>
                <a:latin typeface="Times New Roman" panose="02020603050405020304" pitchFamily="18" charset="0"/>
                <a:cs typeface="Times New Roman" panose="02020603050405020304" pitchFamily="18" charset="0"/>
              </a:rPr>
              <a:t/>
            </a:r>
            <a:br>
              <a:rPr lang="ru-RU" sz="2800" b="1" dirty="0" smtClean="0">
                <a:solidFill>
                  <a:srgbClr val="FF0000"/>
                </a:solidFill>
                <a:latin typeface="Times New Roman" panose="02020603050405020304" pitchFamily="18" charset="0"/>
                <a:cs typeface="Times New Roman" panose="02020603050405020304" pitchFamily="18" charset="0"/>
              </a:rPr>
            </a:br>
            <a:r>
              <a:rPr lang="ru-RU" sz="8000" b="1" dirty="0" smtClean="0">
                <a:solidFill>
                  <a:srgbClr val="FF0000"/>
                </a:solidFill>
                <a:latin typeface="Times New Roman" panose="02020603050405020304" pitchFamily="18" charset="0"/>
                <a:cs typeface="Times New Roman" panose="02020603050405020304" pitchFamily="18" charset="0"/>
              </a:rPr>
              <a:t>                      </a:t>
            </a:r>
            <a:r>
              <a:rPr lang="kk-KZ" sz="6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6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r>
              <a:rPr lang="kk-KZ" sz="6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6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endParaRPr lang="ru-RU" sz="8000"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0"/>
            <a:ext cx="12192000" cy="6885295"/>
          </a:xfrm>
          <a:solidFill>
            <a:schemeClr val="accent3">
              <a:lumMod val="20000"/>
              <a:lumOff val="80000"/>
            </a:schemeClr>
          </a:solidFill>
        </p:spPr>
        <p:txBody>
          <a:bodyPr>
            <a:normAutofit/>
          </a:bodyPr>
          <a:lstStyle/>
          <a:p>
            <a:pPr marL="1371600" lvl="3" indent="0">
              <a:lnSpc>
                <a:spcPct val="97000"/>
              </a:lnSpc>
              <a:buNone/>
              <a:tabLst>
                <a:tab pos="647700" algn="l"/>
              </a:tabLst>
            </a:pPr>
            <a:endParaRPr lang="ru-RU" sz="2800" b="1" dirty="0">
              <a:solidFill>
                <a:srgbClr val="002060"/>
              </a:solidFill>
              <a:latin typeface="Times New Roman" panose="02020603050405020304" pitchFamily="18" charset="0"/>
              <a:ea typeface="+mj-ea"/>
              <a:cs typeface="Times New Roman" panose="02020603050405020304" pitchFamily="18" charset="0"/>
            </a:endParaRPr>
          </a:p>
          <a:p>
            <a:pPr marL="1371600" lvl="3" indent="0">
              <a:lnSpc>
                <a:spcPct val="97000"/>
              </a:lnSpc>
              <a:buNone/>
              <a:tabLst>
                <a:tab pos="647700" algn="l"/>
              </a:tabLst>
            </a:pPr>
            <a:r>
              <a:rPr lang="ru-RU" sz="2000" b="1" dirty="0" smtClean="0">
                <a:solidFill>
                  <a:srgbClr val="002060"/>
                </a:solidFill>
                <a:latin typeface="Times New Roman" panose="02020603050405020304" pitchFamily="18" charset="0"/>
                <a:ea typeface="+mj-ea"/>
                <a:cs typeface="Times New Roman" panose="02020603050405020304" pitchFamily="18" charset="0"/>
              </a:rPr>
              <a:t>1-тапсырма.Өлеңді </a:t>
            </a:r>
            <a:r>
              <a:rPr lang="ru-RU" sz="2000" b="1" dirty="0" err="1">
                <a:solidFill>
                  <a:srgbClr val="002060"/>
                </a:solidFill>
                <a:latin typeface="Times New Roman" panose="02020603050405020304" pitchFamily="18" charset="0"/>
                <a:ea typeface="+mj-ea"/>
                <a:cs typeface="Times New Roman" panose="02020603050405020304" pitchFamily="18" charset="0"/>
              </a:rPr>
              <a:t>мәнерлеп</a:t>
            </a:r>
            <a:r>
              <a:rPr lang="ru-RU" sz="2000" b="1" dirty="0">
                <a:solidFill>
                  <a:srgbClr val="002060"/>
                </a:solidFill>
                <a:latin typeface="Times New Roman" panose="02020603050405020304" pitchFamily="18" charset="0"/>
                <a:ea typeface="+mj-ea"/>
                <a:cs typeface="Times New Roman" panose="02020603050405020304" pitchFamily="18" charset="0"/>
              </a:rPr>
              <a:t> </a:t>
            </a:r>
            <a:r>
              <a:rPr lang="ru-RU" sz="2000" b="1" dirty="0" err="1">
                <a:solidFill>
                  <a:srgbClr val="002060"/>
                </a:solidFill>
                <a:latin typeface="Times New Roman" panose="02020603050405020304" pitchFamily="18" charset="0"/>
                <a:ea typeface="+mj-ea"/>
                <a:cs typeface="Times New Roman" panose="02020603050405020304" pitchFamily="18" charset="0"/>
              </a:rPr>
              <a:t>оқыңыздар.Берілген</a:t>
            </a:r>
            <a:r>
              <a:rPr lang="ru-RU" sz="2000" b="1" dirty="0">
                <a:solidFill>
                  <a:srgbClr val="002060"/>
                </a:solidFill>
                <a:latin typeface="Times New Roman" panose="02020603050405020304" pitchFamily="18" charset="0"/>
                <a:ea typeface="+mj-ea"/>
                <a:cs typeface="Times New Roman" panose="02020603050405020304" pitchFamily="18" charset="0"/>
              </a:rPr>
              <a:t> </a:t>
            </a:r>
            <a:r>
              <a:rPr lang="ru-RU" sz="2000" b="1" dirty="0" err="1">
                <a:solidFill>
                  <a:srgbClr val="002060"/>
                </a:solidFill>
                <a:latin typeface="Times New Roman" panose="02020603050405020304" pitchFamily="18" charset="0"/>
                <a:ea typeface="+mj-ea"/>
                <a:cs typeface="Times New Roman" panose="02020603050405020304" pitchFamily="18" charset="0"/>
              </a:rPr>
              <a:t>тіркестердің</a:t>
            </a:r>
            <a:r>
              <a:rPr lang="ru-RU" sz="2000" b="1" dirty="0">
                <a:solidFill>
                  <a:srgbClr val="002060"/>
                </a:solidFill>
                <a:latin typeface="Times New Roman" panose="02020603050405020304" pitchFamily="18" charset="0"/>
                <a:ea typeface="+mj-ea"/>
                <a:cs typeface="Times New Roman" panose="02020603050405020304" pitchFamily="18" charset="0"/>
              </a:rPr>
              <a:t> </a:t>
            </a:r>
            <a:r>
              <a:rPr lang="ru-RU" sz="2000" b="1" dirty="0" err="1">
                <a:solidFill>
                  <a:srgbClr val="002060"/>
                </a:solidFill>
                <a:latin typeface="Times New Roman" panose="02020603050405020304" pitchFamily="18" charset="0"/>
                <a:ea typeface="+mj-ea"/>
                <a:cs typeface="Times New Roman" panose="02020603050405020304" pitchFamily="18" charset="0"/>
              </a:rPr>
              <a:t>мағынасын</a:t>
            </a:r>
            <a:r>
              <a:rPr lang="ru-RU" sz="2000" b="1" dirty="0">
                <a:solidFill>
                  <a:srgbClr val="002060"/>
                </a:solidFill>
                <a:latin typeface="Times New Roman" panose="02020603050405020304" pitchFamily="18" charset="0"/>
                <a:ea typeface="+mj-ea"/>
                <a:cs typeface="Times New Roman" panose="02020603050405020304" pitchFamily="18" charset="0"/>
              </a:rPr>
              <a:t> </a:t>
            </a:r>
            <a:r>
              <a:rPr lang="ru-RU" sz="2000" b="1" dirty="0" err="1" smtClean="0">
                <a:solidFill>
                  <a:srgbClr val="002060"/>
                </a:solidFill>
                <a:latin typeface="Times New Roman" panose="02020603050405020304" pitchFamily="18" charset="0"/>
                <a:ea typeface="+mj-ea"/>
                <a:cs typeface="Times New Roman" panose="02020603050405020304" pitchFamily="18" charset="0"/>
              </a:rPr>
              <a:t>түсіндіріңіз</a:t>
            </a:r>
            <a:r>
              <a:rPr lang="ru-RU" sz="2000" b="1" dirty="0" smtClean="0">
                <a:solidFill>
                  <a:srgbClr val="002060"/>
                </a:solidFill>
                <a:latin typeface="Times New Roman" panose="02020603050405020304" pitchFamily="18" charset="0"/>
                <a:ea typeface="+mj-ea"/>
                <a:cs typeface="Times New Roman" panose="02020603050405020304" pitchFamily="18" charset="0"/>
              </a:rPr>
              <a:t>.</a:t>
            </a:r>
            <a:endParaRPr lang="kk-KZ" b="1" dirty="0">
              <a:solidFill>
                <a:srgbClr val="002060"/>
              </a:solidFill>
              <a:latin typeface="Times New Roman" panose="02020603050405020304" pitchFamily="18" charset="0"/>
              <a:ea typeface="+mj-ea"/>
              <a:cs typeface="Times New Roman" panose="02020603050405020304" pitchFamily="18" charset="0"/>
            </a:endParaRPr>
          </a:p>
          <a:p>
            <a:pPr marL="1371600" lvl="3" indent="0">
              <a:lnSpc>
                <a:spcPct val="97000"/>
              </a:lnSpc>
              <a:buNone/>
              <a:tabLst>
                <a:tab pos="647700" algn="l"/>
              </a:tabLst>
            </a:pPr>
            <a:endParaRPr lang="kk-KZ"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marL="1371600" lvl="3" indent="0">
              <a:lnSpc>
                <a:spcPct val="97000"/>
              </a:lnSpc>
              <a:buNone/>
              <a:tabLst>
                <a:tab pos="647700" algn="l"/>
              </a:tabLst>
            </a:pPr>
            <a:r>
              <a:rPr lang="kk-KZ"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Дескриптор:</a:t>
            </a:r>
          </a:p>
          <a:p>
            <a:pPr lvl="3">
              <a:lnSpc>
                <a:spcPct val="97000"/>
              </a:lnSpc>
              <a:buFontTx/>
              <a:buChar char="-"/>
              <a:tabLst>
                <a:tab pos="647700" algn="l"/>
              </a:tabLst>
            </a:pPr>
            <a:r>
              <a:rPr lang="kk-KZ"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өлеңді </a:t>
            </a:r>
            <a:r>
              <a:rPr lang="kk-KZ"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мәнерлеп оқиды</a:t>
            </a:r>
            <a:r>
              <a:rPr lang="kk-KZ"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a:p>
            <a:pPr lvl="3">
              <a:lnSpc>
                <a:spcPct val="97000"/>
              </a:lnSpc>
              <a:buFontTx/>
              <a:buChar char="-"/>
              <a:tabLst>
                <a:tab pos="647700" algn="l"/>
              </a:tabLst>
            </a:pPr>
            <a:r>
              <a:rPr lang="kk-KZ"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ө</a:t>
            </a:r>
            <a:r>
              <a:rPr lang="kk-KZ"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леңнен берілген тіркестердің мағынасын түсіндіреді.</a:t>
            </a:r>
          </a:p>
          <a:p>
            <a:pPr marL="1371600" lvl="3" indent="0">
              <a:lnSpc>
                <a:spcPct val="97000"/>
              </a:lnSpc>
              <a:buNone/>
              <a:tabLst>
                <a:tab pos="647700" algn="l"/>
              </a:tabLst>
            </a:pPr>
            <a:r>
              <a:rPr lang="kk-KZ"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p>
          <a:p>
            <a:pPr marL="1371600" lvl="3" indent="0">
              <a:lnSpc>
                <a:spcPct val="97000"/>
              </a:lnSpc>
              <a:buNone/>
              <a:tabLst>
                <a:tab pos="647700" algn="l"/>
              </a:tabLst>
            </a:pPr>
            <a:endParaRPr lang="kk-KZ"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marL="1371600" lvl="3" indent="0">
              <a:lnSpc>
                <a:spcPct val="97000"/>
              </a:lnSpc>
              <a:buNone/>
              <a:tabLst>
                <a:tab pos="647700" algn="l"/>
              </a:tabLst>
            </a:pPr>
            <a:endParaRPr lang="kk-KZ"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ctr">
              <a:lnSpc>
                <a:spcPct val="97000"/>
              </a:lnSpc>
              <a:spcAft>
                <a:spcPts val="0"/>
              </a:spcAft>
              <a:buNone/>
              <a:tabLst>
                <a:tab pos="647700" algn="l"/>
              </a:tabLst>
            </a:pPr>
            <a:r>
              <a:rPr lang="kk-KZ"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kk-KZ"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928" y="2798618"/>
            <a:ext cx="2521527" cy="106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1928" y="4378037"/>
            <a:ext cx="2521527" cy="121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6727" y="2798619"/>
            <a:ext cx="2784763" cy="1068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7715" y="4378037"/>
            <a:ext cx="2392940" cy="121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912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372" y="-27295"/>
            <a:ext cx="12192000" cy="1037230"/>
          </a:xfrm>
          <a:solidFill>
            <a:schemeClr val="bg2"/>
          </a:solidFill>
        </p:spPr>
        <p:txBody>
          <a:bodyPr>
            <a:normAutofit fontScale="90000"/>
          </a:bodyPr>
          <a:lstStyle/>
          <a:p>
            <a:r>
              <a:rPr lang="kk-KZ" sz="2800" b="1" dirty="0" smtClean="0">
                <a:solidFill>
                  <a:srgbClr val="FF0000"/>
                </a:solidFill>
                <a:latin typeface="Times New Roman" panose="02020603050405020304" pitchFamily="18" charset="0"/>
                <a:cs typeface="Times New Roman" panose="02020603050405020304" pitchFamily="18" charset="0"/>
              </a:rPr>
              <a:t>        </a:t>
            </a:r>
            <a:br>
              <a:rPr lang="kk-KZ" sz="2800" b="1" dirty="0" smtClean="0">
                <a:solidFill>
                  <a:srgbClr val="FF0000"/>
                </a:solidFill>
                <a:latin typeface="Times New Roman" panose="02020603050405020304" pitchFamily="18" charset="0"/>
                <a:cs typeface="Times New Roman" panose="02020603050405020304" pitchFamily="18" charset="0"/>
              </a:rPr>
            </a:br>
            <a:r>
              <a:rPr lang="kk-KZ" sz="2800" b="1" dirty="0" smtClean="0">
                <a:solidFill>
                  <a:srgbClr val="FF0000"/>
                </a:solidFill>
                <a:latin typeface="Times New Roman" panose="02020603050405020304" pitchFamily="18" charset="0"/>
                <a:cs typeface="Times New Roman" panose="02020603050405020304" pitchFamily="18" charset="0"/>
              </a:rPr>
              <a:t>                                                             Өзіңді тексер</a:t>
            </a:r>
            <a:r>
              <a:rPr lang="kk-KZ" sz="2000" dirty="0">
                <a:solidFill>
                  <a:srgbClr val="002060"/>
                </a:solidFill>
                <a:latin typeface="Times New Roman" panose="02020603050405020304" pitchFamily="18" charset="0"/>
                <a:ea typeface="Times New Roman" panose="02020603050405020304" pitchFamily="18" charset="0"/>
              </a:rPr>
              <a:t/>
            </a:r>
            <a:br>
              <a:rPr lang="kk-KZ" sz="2000" dirty="0">
                <a:solidFill>
                  <a:srgbClr val="002060"/>
                </a:solidFill>
                <a:latin typeface="Times New Roman" panose="02020603050405020304" pitchFamily="18" charset="0"/>
                <a:ea typeface="Times New Roman" panose="02020603050405020304" pitchFamily="18" charset="0"/>
              </a:rPr>
            </a:br>
            <a:endParaRPr lang="ru-RU" sz="20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734557552"/>
              </p:ext>
            </p:extLst>
          </p:nvPr>
        </p:nvGraphicFramePr>
        <p:xfrm>
          <a:off x="4978400" y="7620000"/>
          <a:ext cx="833120" cy="731520"/>
        </p:xfrm>
        <a:graphic>
          <a:graphicData uri="http://schemas.openxmlformats.org/drawingml/2006/table">
            <a:tbl>
              <a:tblPr firstRow="1" bandRow="1">
                <a:tableStyleId>{5C22544A-7EE6-4342-B048-85BDC9FD1C3A}</a:tableStyleId>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tblGrid>
              <a:tr h="175260">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0"/>
                  </a:ext>
                </a:extLst>
              </a:tr>
              <a:tr h="175260">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5" name="Объект 4"/>
          <p:cNvSpPr>
            <a:spLocks noGrp="1"/>
          </p:cNvSpPr>
          <p:nvPr>
            <p:ph idx="1"/>
          </p:nvPr>
        </p:nvSpPr>
        <p:spPr/>
        <p:txBody>
          <a:bodyPr/>
          <a:lstStyle/>
          <a:p>
            <a:pPr marL="0" indent="0" algn="just">
              <a:spcAft>
                <a:spcPts val="0"/>
              </a:spcAft>
              <a:buNone/>
            </a:pPr>
            <a:r>
              <a:rPr lang="kk-KZ" sz="4000" dirty="0" smtClean="0">
                <a:solidFill>
                  <a:srgbClr val="000000"/>
                </a:solidFill>
                <a:latin typeface="Times New Roman" panose="02020603050405020304" pitchFamily="18" charset="0"/>
                <a:ea typeface="Calibri" panose="020F0502020204030204" pitchFamily="34" charset="0"/>
              </a:rPr>
              <a:t>   </a:t>
            </a:r>
            <a:endParaRPr lang="ru-RU"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255" y="1094508"/>
            <a:ext cx="11693236" cy="5652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5983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
            <a:ext cx="12192000" cy="1269238"/>
          </a:xfrm>
          <a:solidFill>
            <a:schemeClr val="bg2"/>
          </a:solidFill>
        </p:spPr>
        <p:txBody>
          <a:bodyPr>
            <a:normAutofit fontScale="90000"/>
          </a:bodyPr>
          <a:lstStyle/>
          <a:p>
            <a:r>
              <a:rPr lang="ru-RU" sz="5300" b="1" dirty="0" smtClean="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Білгенің</a:t>
            </a:r>
            <a:r>
              <a:rPr lang="ru-RU" sz="4000" b="1" dirty="0" smtClean="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жөн</a:t>
            </a:r>
            <a:r>
              <a:rPr lang="ru-RU" sz="3100" b="1" dirty="0" smtClean="0">
                <a:latin typeface="Times New Roman" panose="02020603050405020304" pitchFamily="18" charset="0"/>
                <a:cs typeface="Times New Roman" panose="02020603050405020304" pitchFamily="18" charset="0"/>
              </a:rPr>
              <a:t/>
            </a:r>
            <a:br>
              <a:rPr lang="ru-RU" sz="3100" b="1" dirty="0" smtClean="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 y="1269242"/>
            <a:ext cx="12192001" cy="5757360"/>
          </a:xfrm>
          <a:solidFill>
            <a:schemeClr val="accent3">
              <a:lumMod val="20000"/>
              <a:lumOff val="80000"/>
            </a:schemeClr>
          </a:solidFill>
        </p:spPr>
        <p:txBody>
          <a:bodyPr>
            <a:normAutofit/>
          </a:bodyPr>
          <a:lstStyle/>
          <a:p>
            <a:pPr marL="0" lvl="0" indent="0" algn="ctr">
              <a:lnSpc>
                <a:spcPct val="97000"/>
              </a:lnSpc>
              <a:spcAft>
                <a:spcPts val="0"/>
              </a:spcAft>
              <a:buNone/>
              <a:tabLst>
                <a:tab pos="647700" algn="l"/>
              </a:tabLst>
            </a:pPr>
            <a:r>
              <a:rPr lang="kk-KZ"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Мақсат үстеу дегеніміз</a:t>
            </a:r>
            <a:r>
              <a:rPr lang="kk-KZ"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қимылдың, іс-әрекеттің болу мақсатын білдіреді де, қалай? не мақсатпен? деген сұрақтарға жауап береді. Мақсат үстеулері сан жағынан көп емес. Оған: әдейі, жорта, әдейілеп, қасақана т. б. сөздер жатады. Мысалы: әдейі, келдім, жорта айтты, әдейілеп шақырды, қасақана үндемеді т. б. </a:t>
            </a:r>
            <a:endParaRPr lang="kk-KZ" sz="3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68949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1097279"/>
          </a:xfrm>
          <a:solidFill>
            <a:schemeClr val="bg2"/>
          </a:solidFill>
        </p:spPr>
        <p:txBody>
          <a:bodyPr>
            <a:normAutofit/>
          </a:bodyPr>
          <a:lstStyle/>
          <a:p>
            <a:pPr>
              <a:lnSpc>
                <a:spcPct val="115000"/>
              </a:lnSpc>
              <a:spcBef>
                <a:spcPts val="300"/>
              </a:spcBef>
              <a:spcAft>
                <a:spcPts val="300"/>
              </a:spcAft>
            </a:pPr>
            <a:r>
              <a:rPr lang="ru-RU" sz="2200" b="1" dirty="0" smtClean="0">
                <a:solidFill>
                  <a:srgbClr val="FF0000"/>
                </a:solidFill>
                <a:latin typeface="Times New Roman" panose="02020603050405020304" pitchFamily="18" charset="0"/>
                <a:cs typeface="Times New Roman" panose="02020603050405020304" pitchFamily="18" charset="0"/>
              </a:rPr>
              <a:t>2-тапсырма</a:t>
            </a:r>
            <a:r>
              <a:rPr lang="ru-RU" sz="2200" b="1" dirty="0">
                <a:solidFill>
                  <a:srgbClr val="FF0000"/>
                </a:solidFill>
                <a:latin typeface="Times New Roman" panose="02020603050405020304" pitchFamily="18" charset="0"/>
                <a:cs typeface="Times New Roman" panose="02020603050405020304" pitchFamily="18" charset="0"/>
              </a:rPr>
              <a:t>. «</a:t>
            </a:r>
            <a:r>
              <a:rPr lang="ru-RU" sz="2200" b="1" dirty="0" err="1">
                <a:solidFill>
                  <a:srgbClr val="FF0000"/>
                </a:solidFill>
                <a:latin typeface="Times New Roman" panose="02020603050405020304" pitchFamily="18" charset="0"/>
                <a:cs typeface="Times New Roman" panose="02020603050405020304" pitchFamily="18" charset="0"/>
              </a:rPr>
              <a:t>Суретті</a:t>
            </a:r>
            <a:r>
              <a:rPr lang="ru-RU" sz="2200" b="1" dirty="0">
                <a:solidFill>
                  <a:srgbClr val="FF0000"/>
                </a:solidFill>
                <a:latin typeface="Times New Roman" panose="02020603050405020304" pitchFamily="18" charset="0"/>
                <a:cs typeface="Times New Roman" panose="02020603050405020304" pitchFamily="18" charset="0"/>
              </a:rPr>
              <a:t> </a:t>
            </a:r>
            <a:r>
              <a:rPr lang="ru-RU" sz="2200" b="1" dirty="0" err="1">
                <a:solidFill>
                  <a:srgbClr val="FF0000"/>
                </a:solidFill>
                <a:latin typeface="Times New Roman" panose="02020603050405020304" pitchFamily="18" charset="0"/>
                <a:cs typeface="Times New Roman" panose="02020603050405020304" pitchFamily="18" charset="0"/>
              </a:rPr>
              <a:t>сөйлет</a:t>
            </a:r>
            <a:r>
              <a:rPr lang="ru-RU" sz="2200" b="1" dirty="0">
                <a:solidFill>
                  <a:srgbClr val="FF0000"/>
                </a:solidFill>
                <a:latin typeface="Times New Roman" panose="02020603050405020304" pitchFamily="18" charset="0"/>
                <a:cs typeface="Times New Roman" panose="02020603050405020304" pitchFamily="18" charset="0"/>
              </a:rPr>
              <a:t>» </a:t>
            </a:r>
            <a:r>
              <a:rPr lang="ru-RU" sz="2200" b="1" dirty="0" err="1">
                <a:solidFill>
                  <a:srgbClr val="FF0000"/>
                </a:solidFill>
                <a:latin typeface="Times New Roman" panose="02020603050405020304" pitchFamily="18" charset="0"/>
                <a:cs typeface="Times New Roman" panose="02020603050405020304" pitchFamily="18" charset="0"/>
              </a:rPr>
              <a:t>әдісі</a:t>
            </a:r>
            <a:r>
              <a:rPr lang="ru-RU" sz="2200" b="1" dirty="0">
                <a:solidFill>
                  <a:srgbClr val="FF0000"/>
                </a:solidFill>
                <a:latin typeface="Times New Roman" panose="02020603050405020304" pitchFamily="18" charset="0"/>
                <a:cs typeface="Times New Roman" panose="02020603050405020304" pitchFamily="18" charset="0"/>
              </a:rPr>
              <a:t> </a:t>
            </a:r>
            <a:r>
              <a:rPr lang="ru-RU" sz="2200" b="1" dirty="0" err="1">
                <a:solidFill>
                  <a:srgbClr val="FF0000"/>
                </a:solidFill>
                <a:latin typeface="Times New Roman" panose="02020603050405020304" pitchFamily="18" charset="0"/>
                <a:cs typeface="Times New Roman" panose="02020603050405020304" pitchFamily="18" charset="0"/>
              </a:rPr>
              <a:t>бойынша</a:t>
            </a:r>
            <a:r>
              <a:rPr lang="ru-RU" sz="2200" b="1" dirty="0">
                <a:solidFill>
                  <a:srgbClr val="FF0000"/>
                </a:solidFill>
                <a:latin typeface="Times New Roman" panose="02020603050405020304" pitchFamily="18" charset="0"/>
                <a:cs typeface="Times New Roman" panose="02020603050405020304" pitchFamily="18" charset="0"/>
              </a:rPr>
              <a:t> </a:t>
            </a:r>
            <a:r>
              <a:rPr lang="ru-RU" sz="2200" b="1" dirty="0" err="1">
                <a:solidFill>
                  <a:srgbClr val="FF0000"/>
                </a:solidFill>
                <a:latin typeface="Times New Roman" panose="02020603050405020304" pitchFamily="18" charset="0"/>
                <a:cs typeface="Times New Roman" panose="02020603050405020304" pitchFamily="18" charset="0"/>
              </a:rPr>
              <a:t>берілген</a:t>
            </a:r>
            <a:r>
              <a:rPr lang="ru-RU" sz="2200" b="1" dirty="0">
                <a:solidFill>
                  <a:srgbClr val="FF0000"/>
                </a:solidFill>
                <a:latin typeface="Times New Roman" panose="02020603050405020304" pitchFamily="18" charset="0"/>
                <a:cs typeface="Times New Roman" panose="02020603050405020304" pitchFamily="18" charset="0"/>
              </a:rPr>
              <a:t> </a:t>
            </a:r>
            <a:r>
              <a:rPr lang="ru-RU" sz="2200" b="1" dirty="0" err="1">
                <a:solidFill>
                  <a:srgbClr val="FF0000"/>
                </a:solidFill>
                <a:latin typeface="Times New Roman" panose="02020603050405020304" pitchFamily="18" charset="0"/>
                <a:cs typeface="Times New Roman" panose="02020603050405020304" pitchFamily="18" charset="0"/>
              </a:rPr>
              <a:t>суреттерге</a:t>
            </a:r>
            <a:r>
              <a:rPr lang="ru-RU" sz="2200" b="1" dirty="0">
                <a:solidFill>
                  <a:srgbClr val="FF0000"/>
                </a:solidFill>
                <a:latin typeface="Times New Roman" panose="02020603050405020304" pitchFamily="18" charset="0"/>
                <a:cs typeface="Times New Roman" panose="02020603050405020304" pitchFamily="18" charset="0"/>
              </a:rPr>
              <a:t> </a:t>
            </a:r>
            <a:r>
              <a:rPr lang="ru-RU" sz="2200" b="1" dirty="0" err="1">
                <a:solidFill>
                  <a:srgbClr val="FF0000"/>
                </a:solidFill>
                <a:latin typeface="Times New Roman" panose="02020603050405020304" pitchFamily="18" charset="0"/>
                <a:cs typeface="Times New Roman" panose="02020603050405020304" pitchFamily="18" charset="0"/>
              </a:rPr>
              <a:t>қатыстырып</a:t>
            </a:r>
            <a:r>
              <a:rPr lang="ru-RU" sz="2200" b="1" dirty="0">
                <a:solidFill>
                  <a:srgbClr val="FF0000"/>
                </a:solidFill>
                <a:latin typeface="Times New Roman" panose="02020603050405020304" pitchFamily="18" charset="0"/>
                <a:cs typeface="Times New Roman" panose="02020603050405020304" pitchFamily="18" charset="0"/>
              </a:rPr>
              <a:t>, </a:t>
            </a:r>
            <a:r>
              <a:rPr lang="ru-RU" sz="2200" b="1" dirty="0" err="1">
                <a:solidFill>
                  <a:srgbClr val="FF0000"/>
                </a:solidFill>
                <a:latin typeface="Times New Roman" panose="02020603050405020304" pitchFamily="18" charset="0"/>
                <a:cs typeface="Times New Roman" panose="02020603050405020304" pitchFamily="18" charset="0"/>
              </a:rPr>
              <a:t>тірек</a:t>
            </a:r>
            <a:r>
              <a:rPr lang="ru-RU" sz="2200" b="1" dirty="0">
                <a:solidFill>
                  <a:srgbClr val="FF0000"/>
                </a:solidFill>
                <a:latin typeface="Times New Roman" panose="02020603050405020304" pitchFamily="18" charset="0"/>
                <a:cs typeface="Times New Roman" panose="02020603050405020304" pitchFamily="18" charset="0"/>
              </a:rPr>
              <a:t> </a:t>
            </a:r>
            <a:r>
              <a:rPr lang="ru-RU" sz="2200" b="1" dirty="0" err="1">
                <a:solidFill>
                  <a:srgbClr val="FF0000"/>
                </a:solidFill>
                <a:latin typeface="Times New Roman" panose="02020603050405020304" pitchFamily="18" charset="0"/>
                <a:cs typeface="Times New Roman" panose="02020603050405020304" pitchFamily="18" charset="0"/>
              </a:rPr>
              <a:t>сөздерді</a:t>
            </a:r>
            <a:r>
              <a:rPr lang="ru-RU" sz="2200" b="1" dirty="0">
                <a:solidFill>
                  <a:srgbClr val="FF0000"/>
                </a:solidFill>
                <a:latin typeface="Times New Roman" panose="02020603050405020304" pitchFamily="18" charset="0"/>
                <a:cs typeface="Times New Roman" panose="02020603050405020304" pitchFamily="18" charset="0"/>
              </a:rPr>
              <a:t> </a:t>
            </a:r>
            <a:r>
              <a:rPr lang="ru-RU" sz="2200" b="1" dirty="0" smtClean="0">
                <a:solidFill>
                  <a:srgbClr val="FF0000"/>
                </a:solidFill>
                <a:latin typeface="Times New Roman" panose="02020603050405020304" pitchFamily="18" charset="0"/>
                <a:cs typeface="Times New Roman" panose="02020603050405020304" pitchFamily="18" charset="0"/>
              </a:rPr>
              <a:t>          </a:t>
            </a:r>
            <a:r>
              <a:rPr lang="ru-RU" sz="2200" b="1" dirty="0" err="1" smtClean="0">
                <a:solidFill>
                  <a:srgbClr val="FF0000"/>
                </a:solidFill>
                <a:latin typeface="Times New Roman" panose="02020603050405020304" pitchFamily="18" charset="0"/>
                <a:cs typeface="Times New Roman" panose="02020603050405020304" pitchFamily="18" charset="0"/>
              </a:rPr>
              <a:t>қолданып</a:t>
            </a:r>
            <a:r>
              <a:rPr lang="ru-RU" sz="2200" b="1" dirty="0" smtClean="0">
                <a:solidFill>
                  <a:srgbClr val="FF0000"/>
                </a:solidFill>
                <a:latin typeface="Times New Roman" panose="02020603050405020304" pitchFamily="18" charset="0"/>
                <a:cs typeface="Times New Roman" panose="02020603050405020304" pitchFamily="18" charset="0"/>
              </a:rPr>
              <a:t>   </a:t>
            </a:r>
            <a:r>
              <a:rPr lang="ru-RU" sz="2200" b="1" dirty="0" err="1">
                <a:solidFill>
                  <a:srgbClr val="FF0000"/>
                </a:solidFill>
                <a:latin typeface="Times New Roman" panose="02020603050405020304" pitchFamily="18" charset="0"/>
                <a:cs typeface="Times New Roman" panose="02020603050405020304" pitchFamily="18" charset="0"/>
              </a:rPr>
              <a:t>құттықтау</a:t>
            </a:r>
            <a:r>
              <a:rPr lang="ru-RU" sz="2200" b="1" dirty="0">
                <a:solidFill>
                  <a:srgbClr val="FF0000"/>
                </a:solidFill>
                <a:latin typeface="Times New Roman" panose="02020603050405020304" pitchFamily="18" charset="0"/>
                <a:cs typeface="Times New Roman" panose="02020603050405020304" pitchFamily="18" charset="0"/>
              </a:rPr>
              <a:t> </a:t>
            </a:r>
            <a:r>
              <a:rPr lang="ru-RU" sz="2200" b="1" dirty="0" err="1">
                <a:solidFill>
                  <a:srgbClr val="FF0000"/>
                </a:solidFill>
                <a:latin typeface="Times New Roman" panose="02020603050405020304" pitchFamily="18" charset="0"/>
                <a:cs typeface="Times New Roman" panose="02020603050405020304" pitchFamily="18" charset="0"/>
              </a:rPr>
              <a:t>хатын</a:t>
            </a:r>
            <a:r>
              <a:rPr lang="ru-RU" sz="2200" b="1" dirty="0">
                <a:solidFill>
                  <a:srgbClr val="FF0000"/>
                </a:solidFill>
                <a:latin typeface="Times New Roman" panose="02020603050405020304" pitchFamily="18" charset="0"/>
                <a:cs typeface="Times New Roman" panose="02020603050405020304" pitchFamily="18" charset="0"/>
              </a:rPr>
              <a:t> </a:t>
            </a:r>
            <a:r>
              <a:rPr lang="ru-RU" sz="2200" b="1" dirty="0" err="1">
                <a:solidFill>
                  <a:srgbClr val="FF0000"/>
                </a:solidFill>
                <a:latin typeface="Times New Roman" panose="02020603050405020304" pitchFamily="18" charset="0"/>
                <a:cs typeface="Times New Roman" panose="02020603050405020304" pitchFamily="18" charset="0"/>
              </a:rPr>
              <a:t>құраңыз</a:t>
            </a:r>
            <a:r>
              <a:rPr lang="ru-RU" sz="2200" b="1" dirty="0">
                <a:solidFill>
                  <a:srgbClr val="FF0000"/>
                </a:solidFill>
                <a:latin typeface="Times New Roman" panose="02020603050405020304" pitchFamily="18" charset="0"/>
                <a:cs typeface="Times New Roman" panose="02020603050405020304" pitchFamily="18" charset="0"/>
              </a:rPr>
              <a:t>.</a:t>
            </a:r>
            <a:endParaRPr lang="ru-RU" sz="2700"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1082040"/>
            <a:ext cx="12192000" cy="5775960"/>
          </a:xfrm>
          <a:solidFill>
            <a:schemeClr val="accent3">
              <a:lumMod val="20000"/>
              <a:lumOff val="80000"/>
            </a:schemeClr>
          </a:solidFill>
        </p:spPr>
        <p:txBody>
          <a:bodyPr>
            <a:noAutofit/>
          </a:bodyPr>
          <a:lstStyle/>
          <a:p>
            <a:pPr lvl="2">
              <a:lnSpc>
                <a:spcPct val="115000"/>
              </a:lnSpc>
              <a:spcBef>
                <a:spcPts val="0"/>
              </a:spcBef>
              <a:buNone/>
            </a:pPr>
            <a:r>
              <a:rPr lang="ru-RU" b="1" dirty="0">
                <a:solidFill>
                  <a:srgbClr val="002060"/>
                </a:solidFill>
                <a:latin typeface="Times New Roman" panose="02020603050405020304" pitchFamily="18" charset="0"/>
                <a:cs typeface="Times New Roman" panose="02020603050405020304" pitchFamily="18" charset="0"/>
              </a:rPr>
              <a:t> Дескриптор:</a:t>
            </a:r>
          </a:p>
          <a:p>
            <a:pPr lvl="2">
              <a:lnSpc>
                <a:spcPct val="115000"/>
              </a:lnSpc>
              <a:spcBef>
                <a:spcPts val="0"/>
              </a:spcBef>
              <a:buNone/>
            </a:pP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суреттердің</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мағынасын</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ашады</a:t>
            </a:r>
            <a:r>
              <a:rPr lang="ru-RU" b="1" dirty="0">
                <a:solidFill>
                  <a:srgbClr val="002060"/>
                </a:solidFill>
                <a:latin typeface="Times New Roman" panose="02020603050405020304" pitchFamily="18" charset="0"/>
                <a:cs typeface="Times New Roman" panose="02020603050405020304" pitchFamily="18" charset="0"/>
              </a:rPr>
              <a:t>;</a:t>
            </a:r>
          </a:p>
          <a:p>
            <a:pPr lvl="2">
              <a:lnSpc>
                <a:spcPct val="115000"/>
              </a:lnSpc>
              <a:spcBef>
                <a:spcPts val="0"/>
              </a:spcBef>
              <a:buNone/>
            </a:pPr>
            <a:r>
              <a:rPr lang="ru-RU" b="1" dirty="0">
                <a:solidFill>
                  <a:srgbClr val="002060"/>
                </a:solidFill>
                <a:latin typeface="Times New Roman" panose="02020603050405020304" pitchFamily="18" charset="0"/>
                <a:cs typeface="Times New Roman" panose="02020603050405020304" pitchFamily="18" charset="0"/>
              </a:rPr>
              <a:t>-	</a:t>
            </a:r>
            <a:r>
              <a:rPr lang="kk-KZ" b="1" dirty="0" smtClean="0">
                <a:solidFill>
                  <a:srgbClr val="002060"/>
                </a:solidFill>
                <a:latin typeface="Times New Roman" panose="02020603050405020304" pitchFamily="18" charset="0"/>
                <a:cs typeface="Times New Roman" panose="02020603050405020304" pitchFamily="18" charset="0"/>
              </a:rPr>
              <a:t>Құттықтау хатын</a:t>
            </a:r>
            <a:r>
              <a:rPr lang="ru-RU" b="1" dirty="0" smtClean="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құрап</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жазады</a:t>
            </a:r>
            <a:r>
              <a:rPr lang="ru-RU" b="1" dirty="0">
                <a:solidFill>
                  <a:srgbClr val="002060"/>
                </a:solidFill>
                <a:latin typeface="Times New Roman" panose="02020603050405020304" pitchFamily="18" charset="0"/>
                <a:cs typeface="Times New Roman" panose="02020603050405020304" pitchFamily="18" charset="0"/>
              </a:rPr>
              <a:t>;</a:t>
            </a:r>
          </a:p>
          <a:p>
            <a:pPr lvl="2">
              <a:lnSpc>
                <a:spcPct val="115000"/>
              </a:lnSpc>
              <a:spcBef>
                <a:spcPts val="0"/>
              </a:spcBef>
              <a:buNone/>
            </a:pP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тірек</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сөздерді</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қолданады</a:t>
            </a:r>
            <a:endParaRPr lang="ru-RU" b="1" dirty="0" smtClean="0">
              <a:solidFill>
                <a:srgbClr val="002060"/>
              </a:solidFill>
              <a:latin typeface="Times New Roman" panose="02020603050405020304" pitchFamily="18" charset="0"/>
              <a:cs typeface="Times New Roman" panose="02020603050405020304" pitchFamily="18" charset="0"/>
            </a:endParaRPr>
          </a:p>
          <a:p>
            <a:pPr marL="0" indent="0">
              <a:lnSpc>
                <a:spcPct val="107000"/>
              </a:lnSpc>
              <a:spcAft>
                <a:spcPts val="0"/>
              </a:spcAft>
              <a:buNone/>
            </a:pPr>
            <a:r>
              <a:rPr lang="ru-RU" sz="2000" b="1" dirty="0" smtClean="0">
                <a:solidFill>
                  <a:srgbClr val="002060"/>
                </a:solidFill>
                <a:latin typeface="Times New Roman" panose="02020603050405020304" pitchFamily="18" charset="0"/>
                <a:cs typeface="Times New Roman" panose="02020603050405020304" pitchFamily="18" charset="0"/>
              </a:rPr>
              <a:t>    </a:t>
            </a:r>
            <a:r>
              <a:rPr lang="kk-KZ" b="1" dirty="0" smtClean="0">
                <a:solidFill>
                  <a:schemeClr val="accent1">
                    <a:lumMod val="75000"/>
                  </a:schemeClr>
                </a:solidFill>
                <a:latin typeface="Times New Roman" panose="02020603050405020304" pitchFamily="18" charset="0"/>
                <a:cs typeface="Times New Roman" panose="02020603050405020304" pitchFamily="18" charset="0"/>
              </a:rPr>
              <a:t> </a:t>
            </a:r>
          </a:p>
          <a:p>
            <a:pPr marL="0" indent="0">
              <a:lnSpc>
                <a:spcPct val="107000"/>
              </a:lnSpc>
              <a:spcAft>
                <a:spcPts val="0"/>
              </a:spcAft>
              <a:buNone/>
            </a:pPr>
            <a:endParaRPr lang="kk-KZ"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lnSpc>
                <a:spcPct val="107000"/>
              </a:lnSpc>
              <a:spcAft>
                <a:spcPts val="0"/>
              </a:spcAft>
              <a:buNone/>
            </a:pPr>
            <a:endParaRPr lang="kk-KZ" b="1" dirty="0" smtClean="0">
              <a:solidFill>
                <a:schemeClr val="accent1">
                  <a:lumMod val="75000"/>
                </a:schemeClr>
              </a:solidFill>
              <a:latin typeface="Times New Roman" panose="02020603050405020304" pitchFamily="18" charset="0"/>
              <a:cs typeface="Times New Roman" panose="02020603050405020304" pitchFamily="18" charset="0"/>
            </a:endParaRPr>
          </a:p>
          <a:p>
            <a:pPr marL="0" indent="0">
              <a:lnSpc>
                <a:spcPct val="107000"/>
              </a:lnSpc>
              <a:spcAft>
                <a:spcPts val="0"/>
              </a:spcAft>
              <a:buNone/>
            </a:pPr>
            <a:endParaRPr lang="kk-KZ"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lnSpc>
                <a:spcPct val="107000"/>
              </a:lnSpc>
              <a:spcAft>
                <a:spcPts val="0"/>
              </a:spcAft>
              <a:buNone/>
            </a:pPr>
            <a:r>
              <a:rPr lang="kk-KZ" sz="2000" b="1" dirty="0" smtClean="0">
                <a:solidFill>
                  <a:srgbClr val="002060"/>
                </a:solidFill>
                <a:latin typeface="Times New Roman" panose="02020603050405020304" pitchFamily="18" charset="0"/>
                <a:cs typeface="Times New Roman" panose="02020603050405020304" pitchFamily="18" charset="0"/>
              </a:rPr>
              <a:t>             Тірек сөздер: Әдейілеп, бүгінгі</a:t>
            </a:r>
            <a:endParaRPr lang="kk-KZ" sz="2000" b="1" dirty="0">
              <a:solidFill>
                <a:srgbClr val="002060"/>
              </a:solidFill>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784764"/>
            <a:ext cx="3519055" cy="1828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455" y="2803525"/>
            <a:ext cx="3837709" cy="181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1164" y="2784764"/>
            <a:ext cx="3740727" cy="188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5495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2632</TotalTime>
  <Words>545</Words>
  <Application>Microsoft Office PowerPoint</Application>
  <PresentationFormat>Произвольный</PresentationFormat>
  <Paragraphs>128</Paragraphs>
  <Slides>14</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Office Theme</vt:lpstr>
      <vt:lpstr>             Бөлім тақырыбы:                           Қазақ халқының әдет-ғұрыптары мен салт-дәстүрлері.Наурыз                                                             </vt:lpstr>
      <vt:lpstr>             Оқу мақсаттары:                                                                      </vt:lpstr>
      <vt:lpstr>         Бағалау критерийлері:   </vt:lpstr>
      <vt:lpstr>                                       Дамыту тапсырмалары.                                                 Ой қозғау, ойландыру</vt:lpstr>
      <vt:lpstr>Презентация PowerPoint</vt:lpstr>
      <vt:lpstr>                           </vt:lpstr>
      <vt:lpstr>                                                                      Өзіңді тексер </vt:lpstr>
      <vt:lpstr>                         Білгенің жөн </vt:lpstr>
      <vt:lpstr>2-тапсырма. «Суретті сөйлет» әдісі бойынша берілген суреттерге қатыстырып, тірек сөздерді           қолданып   құттықтау хатын құраңыз.</vt:lpstr>
      <vt:lpstr>                                                            Өзіңді тексер!           </vt:lpstr>
      <vt:lpstr>3-тапсырма. Мәтінді мұқият оқыңыз.Берілген мәтіннен үстеу сөздерді табыңыз.</vt:lpstr>
      <vt:lpstr>                                                                                                                                                            Өзіңді тексер!</vt:lpstr>
      <vt:lpstr>Презентация PowerPoint</vt:lpstr>
      <vt:lpstr>                                                                                                                                                            Үйге тапсырма</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Сабақты бекіту:</dc:title>
  <dc:creator>User</dc:creator>
  <cp:lastModifiedBy>user40</cp:lastModifiedBy>
  <cp:revision>169</cp:revision>
  <cp:lastPrinted>2020-03-22T06:39:47Z</cp:lastPrinted>
  <dcterms:created xsi:type="dcterms:W3CDTF">2020-03-21T16:12:39Z</dcterms:created>
  <dcterms:modified xsi:type="dcterms:W3CDTF">2021-02-11T05:04:42Z</dcterms:modified>
</cp:coreProperties>
</file>