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commentAuthors.xml" ContentType="application/vnd.openxmlformats-officedocument.presentationml.commentAuthor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3" r:id="rId1"/>
  </p:sldMasterIdLst>
  <p:notesMasterIdLst>
    <p:notesMasterId r:id="rId21"/>
  </p:notesMasterIdLst>
  <p:sldIdLst>
    <p:sldId id="287" r:id="rId2"/>
    <p:sldId id="288" r:id="rId3"/>
    <p:sldId id="289" r:id="rId4"/>
    <p:sldId id="302" r:id="rId5"/>
    <p:sldId id="291" r:id="rId6"/>
    <p:sldId id="306" r:id="rId7"/>
    <p:sldId id="305" r:id="rId8"/>
    <p:sldId id="304" r:id="rId9"/>
    <p:sldId id="307" r:id="rId10"/>
    <p:sldId id="308" r:id="rId11"/>
    <p:sldId id="309" r:id="rId12"/>
    <p:sldId id="310" r:id="rId13"/>
    <p:sldId id="311" r:id="rId14"/>
    <p:sldId id="312" r:id="rId15"/>
    <p:sldId id="313" r:id="rId16"/>
    <p:sldId id="314" r:id="rId17"/>
    <p:sldId id="316" r:id="rId18"/>
    <p:sldId id="317" r:id="rId19"/>
    <p:sldId id="300" r:id="rId20"/>
  </p:sldIdLst>
  <p:sldSz cx="12192000" cy="6858000"/>
  <p:notesSz cx="6797675" cy="9926638"/>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admin" initials="a"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Средний стиль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Средний стиль 2 — акцент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Средний стиль 2 — акцент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Средний стиль 2 — акцент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Средний стиль 2 — акцент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Средний стиль 2 — акцент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3B4B98B0-60AC-42C2-AFA5-B58CD77FA1E5}" styleName="Светлый стиль 1 — акцент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3C2FFA5D-87B4-456A-9821-1D502468CF0F}" styleName="Стиль из темы 1 - акцент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294" autoAdjust="0"/>
    <p:restoredTop sz="94660"/>
  </p:normalViewPr>
  <p:slideViewPr>
    <p:cSldViewPr snapToGrid="0">
      <p:cViewPr varScale="1">
        <p:scale>
          <a:sx n="82" d="100"/>
          <a:sy n="82" d="100"/>
        </p:scale>
        <p:origin x="-762" y="-96"/>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ECB560E4-9DC9-45A4-93B0-7D2E4C080D5F}" type="datetimeFigureOut">
              <a:rPr lang="ru-RU" smtClean="0"/>
              <a:pPr/>
              <a:t>20.02.2021</a:t>
            </a:fld>
            <a:endParaRPr lang="ru-RU"/>
          </a:p>
        </p:txBody>
      </p:sp>
      <p:sp>
        <p:nvSpPr>
          <p:cNvPr id="4" name="Образ слайда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79450" y="4776788"/>
            <a:ext cx="5438775" cy="3908425"/>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9429750"/>
            <a:ext cx="2946400" cy="496888"/>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49688" y="9429750"/>
            <a:ext cx="2946400" cy="496888"/>
          </a:xfrm>
          <a:prstGeom prst="rect">
            <a:avLst/>
          </a:prstGeom>
        </p:spPr>
        <p:txBody>
          <a:bodyPr vert="horz" lIns="91440" tIns="45720" rIns="91440" bIns="45720" rtlCol="0" anchor="b"/>
          <a:lstStyle>
            <a:lvl1pPr algn="r">
              <a:defRPr sz="1200"/>
            </a:lvl1pPr>
          </a:lstStyle>
          <a:p>
            <a:fld id="{5298A6D7-A9D5-4764-AD70-45862E492A35}" type="slidenum">
              <a:rPr lang="ru-RU" smtClean="0"/>
              <a:pPr/>
              <a:t>‹#›</a:t>
            </a:fld>
            <a:endParaRPr lang="ru-RU"/>
          </a:p>
        </p:txBody>
      </p:sp>
    </p:spTree>
    <p:extLst>
      <p:ext uri="{BB962C8B-B14F-4D97-AF65-F5344CB8AC3E}">
        <p14:creationId xmlns="" xmlns:p14="http://schemas.microsoft.com/office/powerpoint/2010/main" val="297795759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5298A6D7-A9D5-4764-AD70-45862E492A35}" type="slidenum">
              <a:rPr lang="ru-RU" smtClean="0"/>
              <a:pPr/>
              <a:t>1</a:t>
            </a:fld>
            <a:endParaRPr lang="ru-RU"/>
          </a:p>
        </p:txBody>
      </p:sp>
    </p:spTree>
    <p:extLst>
      <p:ext uri="{BB962C8B-B14F-4D97-AF65-F5344CB8AC3E}">
        <p14:creationId xmlns="" xmlns:p14="http://schemas.microsoft.com/office/powerpoint/2010/main" val="37209175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5298A6D7-A9D5-4764-AD70-45862E492A35}" type="slidenum">
              <a:rPr lang="ru-RU" smtClean="0">
                <a:solidFill>
                  <a:prstClr val="black"/>
                </a:solidFill>
              </a:rPr>
              <a:pPr/>
              <a:t>19</a:t>
            </a:fld>
            <a:endParaRPr lang="ru-RU">
              <a:solidFill>
                <a:prstClr val="black"/>
              </a:solidFill>
            </a:endParaRPr>
          </a:p>
        </p:txBody>
      </p:sp>
    </p:spTree>
    <p:extLst>
      <p:ext uri="{BB962C8B-B14F-4D97-AF65-F5344CB8AC3E}">
        <p14:creationId xmlns="" xmlns:p14="http://schemas.microsoft.com/office/powerpoint/2010/main" val="39902225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ru-RU" smtClean="0"/>
              <a:t>Образец заголовка</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5D7D642B-F8EB-46FA-80A2-30FE354A38ED}" type="datetimeFigureOut">
              <a:rPr lang="ru-RU" smtClean="0"/>
              <a:pPr/>
              <a:t>20.02.2021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49D3E788-AD25-48E6-B075-7802BEBE175D}" type="slidenum">
              <a:rPr lang="ru-RU" smtClean="0"/>
              <a:pPr/>
              <a:t>‹#›</a:t>
            </a:fld>
            <a:endParaRPr lang="ru-RU"/>
          </a:p>
        </p:txBody>
      </p:sp>
    </p:spTree>
    <p:extLst>
      <p:ext uri="{BB962C8B-B14F-4D97-AF65-F5344CB8AC3E}">
        <p14:creationId xmlns="" xmlns:p14="http://schemas.microsoft.com/office/powerpoint/2010/main" val="24736954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5D7D642B-F8EB-46FA-80A2-30FE354A38ED}" type="datetimeFigureOut">
              <a:rPr lang="ru-RU" smtClean="0"/>
              <a:pPr/>
              <a:t>20.02.2021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49D3E788-AD25-48E6-B075-7802BEBE175D}" type="slidenum">
              <a:rPr lang="ru-RU" smtClean="0"/>
              <a:pPr/>
              <a:t>‹#›</a:t>
            </a:fld>
            <a:endParaRPr lang="ru-RU"/>
          </a:p>
        </p:txBody>
      </p:sp>
    </p:spTree>
    <p:extLst>
      <p:ext uri="{BB962C8B-B14F-4D97-AF65-F5344CB8AC3E}">
        <p14:creationId xmlns="" xmlns:p14="http://schemas.microsoft.com/office/powerpoint/2010/main" val="1694559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5D7D642B-F8EB-46FA-80A2-30FE354A38ED}" type="datetimeFigureOut">
              <a:rPr lang="ru-RU" smtClean="0"/>
              <a:pPr/>
              <a:t>20.02.2021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49D3E788-AD25-48E6-B075-7802BEBE175D}" type="slidenum">
              <a:rPr lang="ru-RU" smtClean="0"/>
              <a:pPr/>
              <a:t>‹#›</a:t>
            </a:fld>
            <a:endParaRPr lang="ru-RU"/>
          </a:p>
        </p:txBody>
      </p:sp>
    </p:spTree>
    <p:extLst>
      <p:ext uri="{BB962C8B-B14F-4D97-AF65-F5344CB8AC3E}">
        <p14:creationId xmlns="" xmlns:p14="http://schemas.microsoft.com/office/powerpoint/2010/main" val="31387559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5D7D642B-F8EB-46FA-80A2-30FE354A38ED}" type="datetimeFigureOut">
              <a:rPr lang="ru-RU" smtClean="0"/>
              <a:pPr/>
              <a:t>20.02.2021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49D3E788-AD25-48E6-B075-7802BEBE175D}" type="slidenum">
              <a:rPr lang="ru-RU" smtClean="0"/>
              <a:pPr/>
              <a:t>‹#›</a:t>
            </a:fld>
            <a:endParaRPr lang="ru-RU"/>
          </a:p>
        </p:txBody>
      </p:sp>
    </p:spTree>
    <p:extLst>
      <p:ext uri="{BB962C8B-B14F-4D97-AF65-F5344CB8AC3E}">
        <p14:creationId xmlns="" xmlns:p14="http://schemas.microsoft.com/office/powerpoint/2010/main" val="26581502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ru-RU" smtClean="0"/>
              <a:t>Образец заголовка</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5D7D642B-F8EB-46FA-80A2-30FE354A38ED}" type="datetimeFigureOut">
              <a:rPr lang="ru-RU" smtClean="0"/>
              <a:pPr/>
              <a:t>20.02.2021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49D3E788-AD25-48E6-B075-7802BEBE175D}" type="slidenum">
              <a:rPr lang="ru-RU" smtClean="0"/>
              <a:pPr/>
              <a:t>‹#›</a:t>
            </a:fld>
            <a:endParaRPr lang="ru-RU"/>
          </a:p>
        </p:txBody>
      </p:sp>
    </p:spTree>
    <p:extLst>
      <p:ext uri="{BB962C8B-B14F-4D97-AF65-F5344CB8AC3E}">
        <p14:creationId xmlns="" xmlns:p14="http://schemas.microsoft.com/office/powerpoint/2010/main" val="36195153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5D7D642B-F8EB-46FA-80A2-30FE354A38ED}" type="datetimeFigureOut">
              <a:rPr lang="ru-RU" smtClean="0"/>
              <a:pPr/>
              <a:t>20.02.2021</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49D3E788-AD25-48E6-B075-7802BEBE175D}" type="slidenum">
              <a:rPr lang="ru-RU" smtClean="0"/>
              <a:pPr/>
              <a:t>‹#›</a:t>
            </a:fld>
            <a:endParaRPr lang="ru-RU"/>
          </a:p>
        </p:txBody>
      </p:sp>
    </p:spTree>
    <p:extLst>
      <p:ext uri="{BB962C8B-B14F-4D97-AF65-F5344CB8AC3E}">
        <p14:creationId xmlns="" xmlns:p14="http://schemas.microsoft.com/office/powerpoint/2010/main" val="6841803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ru-RU" smtClean="0"/>
              <a:t>Образец заголовка</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839788" y="2505075"/>
            <a:ext cx="5157787"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6172200" y="2505075"/>
            <a:ext cx="5183188"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5D7D642B-F8EB-46FA-80A2-30FE354A38ED}" type="datetimeFigureOut">
              <a:rPr lang="ru-RU" smtClean="0"/>
              <a:pPr/>
              <a:t>20.02.2021</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49D3E788-AD25-48E6-B075-7802BEBE175D}" type="slidenum">
              <a:rPr lang="ru-RU" smtClean="0"/>
              <a:pPr/>
              <a:t>‹#›</a:t>
            </a:fld>
            <a:endParaRPr lang="ru-RU"/>
          </a:p>
        </p:txBody>
      </p:sp>
    </p:spTree>
    <p:extLst>
      <p:ext uri="{BB962C8B-B14F-4D97-AF65-F5344CB8AC3E}">
        <p14:creationId xmlns="" xmlns:p14="http://schemas.microsoft.com/office/powerpoint/2010/main" val="26522738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5D7D642B-F8EB-46FA-80A2-30FE354A38ED}" type="datetimeFigureOut">
              <a:rPr lang="ru-RU" smtClean="0"/>
              <a:pPr/>
              <a:t>20.02.2021</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49D3E788-AD25-48E6-B075-7802BEBE175D}" type="slidenum">
              <a:rPr lang="ru-RU" smtClean="0"/>
              <a:pPr/>
              <a:t>‹#›</a:t>
            </a:fld>
            <a:endParaRPr lang="ru-RU"/>
          </a:p>
        </p:txBody>
      </p:sp>
    </p:spTree>
    <p:extLst>
      <p:ext uri="{BB962C8B-B14F-4D97-AF65-F5344CB8AC3E}">
        <p14:creationId xmlns="" xmlns:p14="http://schemas.microsoft.com/office/powerpoint/2010/main" val="18152711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D7D642B-F8EB-46FA-80A2-30FE354A38ED}" type="datetimeFigureOut">
              <a:rPr lang="ru-RU" smtClean="0"/>
              <a:pPr/>
              <a:t>20.02.2021</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49D3E788-AD25-48E6-B075-7802BEBE175D}" type="slidenum">
              <a:rPr lang="ru-RU" smtClean="0"/>
              <a:pPr/>
              <a:t>‹#›</a:t>
            </a:fld>
            <a:endParaRPr lang="ru-RU"/>
          </a:p>
        </p:txBody>
      </p:sp>
    </p:spTree>
    <p:extLst>
      <p:ext uri="{BB962C8B-B14F-4D97-AF65-F5344CB8AC3E}">
        <p14:creationId xmlns="" xmlns:p14="http://schemas.microsoft.com/office/powerpoint/2010/main" val="16131273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5D7D642B-F8EB-46FA-80A2-30FE354A38ED}" type="datetimeFigureOut">
              <a:rPr lang="ru-RU" smtClean="0"/>
              <a:pPr/>
              <a:t>20.02.2021</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49D3E788-AD25-48E6-B075-7802BEBE175D}" type="slidenum">
              <a:rPr lang="ru-RU" smtClean="0"/>
              <a:pPr/>
              <a:t>‹#›</a:t>
            </a:fld>
            <a:endParaRPr lang="ru-RU"/>
          </a:p>
        </p:txBody>
      </p:sp>
    </p:spTree>
    <p:extLst>
      <p:ext uri="{BB962C8B-B14F-4D97-AF65-F5344CB8AC3E}">
        <p14:creationId xmlns="" xmlns:p14="http://schemas.microsoft.com/office/powerpoint/2010/main" val="241830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5D7D642B-F8EB-46FA-80A2-30FE354A38ED}" type="datetimeFigureOut">
              <a:rPr lang="ru-RU" smtClean="0"/>
              <a:pPr/>
              <a:t>20.02.2021</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49D3E788-AD25-48E6-B075-7802BEBE175D}" type="slidenum">
              <a:rPr lang="ru-RU" smtClean="0"/>
              <a:pPr/>
              <a:t>‹#›</a:t>
            </a:fld>
            <a:endParaRPr lang="ru-RU"/>
          </a:p>
        </p:txBody>
      </p:sp>
    </p:spTree>
    <p:extLst>
      <p:ext uri="{BB962C8B-B14F-4D97-AF65-F5344CB8AC3E}">
        <p14:creationId xmlns="" xmlns:p14="http://schemas.microsoft.com/office/powerpoint/2010/main" val="19187688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D7D642B-F8EB-46FA-80A2-30FE354A38ED}" type="datetimeFigureOut">
              <a:rPr lang="ru-RU" smtClean="0"/>
              <a:pPr/>
              <a:t>20.02.2021</a:t>
            </a:fld>
            <a:endParaRPr lang="ru-RU"/>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9D3E788-AD25-48E6-B075-7802BEBE175D}" type="slidenum">
              <a:rPr lang="ru-RU" smtClean="0"/>
              <a:pPr/>
              <a:t>‹#›</a:t>
            </a:fld>
            <a:endParaRPr lang="ru-RU"/>
          </a:p>
        </p:txBody>
      </p:sp>
    </p:spTree>
    <p:extLst>
      <p:ext uri="{BB962C8B-B14F-4D97-AF65-F5344CB8AC3E}">
        <p14:creationId xmlns="" xmlns:p14="http://schemas.microsoft.com/office/powerpoint/2010/main" val="2376781259"/>
      </p:ext>
    </p:extLst>
  </p:cSld>
  <p:clrMap bg1="lt1" tx1="dk1" bg2="lt2" tx2="dk2" accent1="accent1" accent2="accent2" accent3="accent3" accent4="accent4" accent5="accent5" accent6="accent6" hlink="hlink" folHlink="folHlink"/>
  <p:sldLayoutIdLst>
    <p:sldLayoutId id="2147483714" r:id="rId1"/>
    <p:sldLayoutId id="2147483715" r:id="rId2"/>
    <p:sldLayoutId id="2147483716" r:id="rId3"/>
    <p:sldLayoutId id="2147483717" r:id="rId4"/>
    <p:sldLayoutId id="2147483718" r:id="rId5"/>
    <p:sldLayoutId id="2147483719" r:id="rId6"/>
    <p:sldLayoutId id="2147483720" r:id="rId7"/>
    <p:sldLayoutId id="2147483721" r:id="rId8"/>
    <p:sldLayoutId id="2147483722" r:id="rId9"/>
    <p:sldLayoutId id="2147483723" r:id="rId10"/>
    <p:sldLayoutId id="2147483724"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6.jpeg"/></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video" Target="file:///D:\Users\Bauyrzhan\Desktop\2020-2021%201%20&#1090;&#1086;&#1082;&#1089;&#1072;&#1085;%20&#1050;&#1052;&#1046;%20&#1086;&#1085;&#1083;&#1072;&#1081;&#1085;\6%20&#1082;&#1083;%20&#1040;&#1076;&#1077;&#1073;&#1080;&#1077;&#1090;%20&#1050;&#1052;&#1046;%202020\6%20&#1082;&#1083;%20&#1090;&#1080;&#1083;\&#1050;&#1257;&#1082;&#1090;&#1077;&#1084;%20&#1241;&#1085;&#1110;.mp4"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https://kk.wikipedia.org/wiki/%D0%A1%D1%83%D1%80%D0%B5%D1%82:European_Starling_2006.jpg" TargetMode="Externa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hyperlink" Target="https://kk.wikipedia.org/wiki/%D0%9D%D0%B0%D1%83%D1%80%D1%8B%D0%B7" TargetMode="External"/><Relationship Id="rId2" Type="http://schemas.openxmlformats.org/officeDocument/2006/relationships/hyperlink" Target="https://kk.wikipedia.org/wiki/%D0%96%D1%8B%D0%BB"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12192000" cy="1746911"/>
          </a:xfrm>
          <a:solidFill>
            <a:schemeClr val="bg2"/>
          </a:solidFill>
        </p:spPr>
        <p:txBody>
          <a:bodyPr>
            <a:normAutofit fontScale="90000"/>
          </a:bodyPr>
          <a:lstStyle/>
          <a:p>
            <a:r>
              <a:rPr lang="ru-RU" b="1" dirty="0">
                <a:latin typeface="Times New Roman" panose="02020603050405020304" pitchFamily="18" charset="0"/>
                <a:cs typeface="Times New Roman" panose="02020603050405020304" pitchFamily="18" charset="0"/>
              </a:rPr>
              <a:t/>
            </a:r>
            <a:br>
              <a:rPr lang="ru-RU" b="1" dirty="0">
                <a:latin typeface="Times New Roman" panose="02020603050405020304" pitchFamily="18" charset="0"/>
                <a:cs typeface="Times New Roman" panose="02020603050405020304" pitchFamily="18" charset="0"/>
              </a:rPr>
            </a:br>
            <a:r>
              <a:rPr lang="ru-RU" b="1" dirty="0" smtClean="0">
                <a:latin typeface="Times New Roman" panose="02020603050405020304" pitchFamily="18" charset="0"/>
                <a:cs typeface="Times New Roman" panose="02020603050405020304" pitchFamily="18" charset="0"/>
              </a:rPr>
              <a:t/>
            </a:r>
            <a:br>
              <a:rPr lang="ru-RU" b="1" dirty="0" smtClean="0">
                <a:latin typeface="Times New Roman" panose="02020603050405020304" pitchFamily="18" charset="0"/>
                <a:cs typeface="Times New Roman" panose="02020603050405020304" pitchFamily="18" charset="0"/>
              </a:rPr>
            </a:br>
            <a:r>
              <a:rPr lang="ru-RU" b="1" dirty="0" smtClean="0">
                <a:latin typeface="Times New Roman" panose="02020603050405020304" pitchFamily="18" charset="0"/>
                <a:cs typeface="Times New Roman" panose="02020603050405020304" pitchFamily="18" charset="0"/>
              </a:rPr>
              <a:t/>
            </a:r>
            <a:br>
              <a:rPr lang="ru-RU" b="1" dirty="0" smtClean="0">
                <a:latin typeface="Times New Roman" panose="02020603050405020304" pitchFamily="18" charset="0"/>
                <a:cs typeface="Times New Roman" panose="02020603050405020304" pitchFamily="18" charset="0"/>
              </a:rPr>
            </a:br>
            <a:r>
              <a:rPr lang="ru-RU" b="1" dirty="0" smtClean="0">
                <a:latin typeface="Times New Roman" panose="02020603050405020304" pitchFamily="18" charset="0"/>
                <a:cs typeface="Times New Roman" panose="02020603050405020304" pitchFamily="18" charset="0"/>
              </a:rPr>
              <a:t/>
            </a:r>
            <a:br>
              <a:rPr lang="ru-RU" b="1" dirty="0" smtClean="0">
                <a:latin typeface="Times New Roman" panose="02020603050405020304" pitchFamily="18" charset="0"/>
                <a:cs typeface="Times New Roman" panose="02020603050405020304" pitchFamily="18" charset="0"/>
              </a:rPr>
            </a:br>
            <a:r>
              <a:rPr lang="ru-RU" b="1" dirty="0">
                <a:latin typeface="Times New Roman" panose="02020603050405020304" pitchFamily="18" charset="0"/>
                <a:cs typeface="Times New Roman" panose="02020603050405020304" pitchFamily="18" charset="0"/>
              </a:rPr>
              <a:t/>
            </a:r>
            <a:br>
              <a:rPr lang="ru-RU" b="1" dirty="0">
                <a:latin typeface="Times New Roman" panose="02020603050405020304" pitchFamily="18" charset="0"/>
                <a:cs typeface="Times New Roman" panose="02020603050405020304" pitchFamily="18" charset="0"/>
              </a:rPr>
            </a:br>
            <a:r>
              <a:rPr lang="ru-RU" b="1" dirty="0" smtClean="0">
                <a:latin typeface="Times New Roman" panose="02020603050405020304" pitchFamily="18" charset="0"/>
                <a:cs typeface="Times New Roman" panose="02020603050405020304" pitchFamily="18" charset="0"/>
              </a:rPr>
              <a:t/>
            </a:r>
            <a:br>
              <a:rPr lang="ru-RU" b="1" dirty="0" smtClean="0">
                <a:latin typeface="Times New Roman" panose="02020603050405020304" pitchFamily="18" charset="0"/>
                <a:cs typeface="Times New Roman" panose="02020603050405020304" pitchFamily="18" charset="0"/>
              </a:rPr>
            </a:br>
            <a:r>
              <a:rPr lang="ru-RU" b="1" dirty="0" smtClean="0">
                <a:latin typeface="Times New Roman" panose="02020603050405020304" pitchFamily="18" charset="0"/>
                <a:cs typeface="Times New Roman" panose="02020603050405020304" pitchFamily="18" charset="0"/>
              </a:rPr>
              <a:t>       </a:t>
            </a:r>
            <a:r>
              <a:rPr lang="ru-RU" sz="3600" b="1" dirty="0" err="1" smtClean="0">
                <a:solidFill>
                  <a:srgbClr val="002060"/>
                </a:solidFill>
                <a:latin typeface="Times New Roman" panose="02020603050405020304" pitchFamily="18" charset="0"/>
                <a:cs typeface="Times New Roman" panose="02020603050405020304" pitchFamily="18" charset="0"/>
              </a:rPr>
              <a:t>Бөлім</a:t>
            </a:r>
            <a:r>
              <a:rPr lang="ru-RU" sz="3600" b="1" dirty="0" smtClean="0">
                <a:solidFill>
                  <a:srgbClr val="002060"/>
                </a:solidFill>
                <a:latin typeface="Times New Roman" panose="02020603050405020304" pitchFamily="18" charset="0"/>
                <a:cs typeface="Times New Roman" panose="02020603050405020304" pitchFamily="18" charset="0"/>
              </a:rPr>
              <a:t> </a:t>
            </a:r>
            <a:r>
              <a:rPr lang="ru-RU" sz="3600" b="1" dirty="0" err="1" smtClean="0">
                <a:solidFill>
                  <a:srgbClr val="002060"/>
                </a:solidFill>
                <a:latin typeface="Times New Roman" panose="02020603050405020304" pitchFamily="18" charset="0"/>
                <a:cs typeface="Times New Roman" panose="02020603050405020304" pitchFamily="18" charset="0"/>
              </a:rPr>
              <a:t>тақырыбы</a:t>
            </a:r>
            <a:r>
              <a:rPr lang="ru-RU" sz="3600" b="1" dirty="0" smtClean="0">
                <a:solidFill>
                  <a:srgbClr val="002060"/>
                </a:solidFill>
                <a:latin typeface="Times New Roman" panose="02020603050405020304" pitchFamily="18" charset="0"/>
                <a:cs typeface="Times New Roman" panose="02020603050405020304" pitchFamily="18" charset="0"/>
              </a:rPr>
              <a:t>:</a:t>
            </a:r>
            <a:br>
              <a:rPr lang="ru-RU" sz="3600" b="1" dirty="0" smtClean="0">
                <a:solidFill>
                  <a:srgbClr val="002060"/>
                </a:solidFill>
                <a:latin typeface="Times New Roman" panose="02020603050405020304" pitchFamily="18" charset="0"/>
                <a:cs typeface="Times New Roman" panose="02020603050405020304" pitchFamily="18" charset="0"/>
              </a:rPr>
            </a:br>
            <a:r>
              <a:rPr lang="ru-RU" sz="2000" b="1" dirty="0" smtClean="0">
                <a:solidFill>
                  <a:srgbClr val="002060"/>
                </a:solidFill>
                <a:latin typeface="Times New Roman" panose="02020603050405020304" pitchFamily="18" charset="0"/>
                <a:cs typeface="Times New Roman" panose="02020603050405020304" pitchFamily="18" charset="0"/>
              </a:rPr>
              <a:t>                         </a:t>
            </a:r>
            <a:r>
              <a:rPr lang="ru-RU" sz="2700" b="1" dirty="0">
                <a:solidFill>
                  <a:srgbClr val="002060"/>
                </a:solidFill>
                <a:latin typeface="Times New Roman" panose="02020603050405020304" pitchFamily="18" charset="0"/>
                <a:cs typeface="Times New Roman" panose="02020603050405020304" pitchFamily="18" charset="0"/>
              </a:rPr>
              <a:t> </a:t>
            </a:r>
            <a:r>
              <a:rPr lang="ru-RU" sz="2700" b="1" dirty="0" err="1">
                <a:solidFill>
                  <a:srgbClr val="002060"/>
                </a:solidFill>
                <a:latin typeface="Times New Roman" panose="02020603050405020304" pitchFamily="18" charset="0"/>
                <a:cs typeface="Times New Roman" panose="02020603050405020304" pitchFamily="18" charset="0"/>
              </a:rPr>
              <a:t>Қазақ</a:t>
            </a:r>
            <a:r>
              <a:rPr lang="ru-RU" sz="2700" b="1" dirty="0">
                <a:solidFill>
                  <a:srgbClr val="002060"/>
                </a:solidFill>
                <a:latin typeface="Times New Roman" panose="02020603050405020304" pitchFamily="18" charset="0"/>
                <a:cs typeface="Times New Roman" panose="02020603050405020304" pitchFamily="18" charset="0"/>
              </a:rPr>
              <a:t> </a:t>
            </a:r>
            <a:r>
              <a:rPr lang="ru-RU" sz="2700" b="1" dirty="0" err="1">
                <a:solidFill>
                  <a:srgbClr val="002060"/>
                </a:solidFill>
                <a:latin typeface="Times New Roman" panose="02020603050405020304" pitchFamily="18" charset="0"/>
                <a:cs typeface="Times New Roman" panose="02020603050405020304" pitchFamily="18" charset="0"/>
              </a:rPr>
              <a:t>халқының</a:t>
            </a:r>
            <a:r>
              <a:rPr lang="ru-RU" sz="2700" b="1" dirty="0">
                <a:solidFill>
                  <a:srgbClr val="002060"/>
                </a:solidFill>
                <a:latin typeface="Times New Roman" panose="02020603050405020304" pitchFamily="18" charset="0"/>
                <a:cs typeface="Times New Roman" panose="02020603050405020304" pitchFamily="18" charset="0"/>
              </a:rPr>
              <a:t> </a:t>
            </a:r>
            <a:r>
              <a:rPr lang="ru-RU" sz="2700" b="1" dirty="0" err="1">
                <a:solidFill>
                  <a:srgbClr val="002060"/>
                </a:solidFill>
                <a:latin typeface="Times New Roman" panose="02020603050405020304" pitchFamily="18" charset="0"/>
                <a:cs typeface="Times New Roman" panose="02020603050405020304" pitchFamily="18" charset="0"/>
              </a:rPr>
              <a:t>әдет-ғұрыптары</a:t>
            </a:r>
            <a:r>
              <a:rPr lang="ru-RU" sz="2700" b="1" dirty="0">
                <a:solidFill>
                  <a:srgbClr val="002060"/>
                </a:solidFill>
                <a:latin typeface="Times New Roman" panose="02020603050405020304" pitchFamily="18" charset="0"/>
                <a:cs typeface="Times New Roman" panose="02020603050405020304" pitchFamily="18" charset="0"/>
              </a:rPr>
              <a:t> мен </a:t>
            </a:r>
            <a:r>
              <a:rPr lang="ru-RU" sz="2700" b="1" dirty="0" err="1">
                <a:solidFill>
                  <a:srgbClr val="002060"/>
                </a:solidFill>
                <a:latin typeface="Times New Roman" panose="02020603050405020304" pitchFamily="18" charset="0"/>
                <a:cs typeface="Times New Roman" panose="02020603050405020304" pitchFamily="18" charset="0"/>
              </a:rPr>
              <a:t>салт-дәстүрлері.Наурыз</a:t>
            </a:r>
            <a:r>
              <a:rPr lang="ru-RU" sz="2700" b="1" dirty="0">
                <a:solidFill>
                  <a:srgbClr val="002060"/>
                </a:solidFill>
                <a:latin typeface="Times New Roman" panose="02020603050405020304" pitchFamily="18" charset="0"/>
                <a:cs typeface="Times New Roman" panose="02020603050405020304" pitchFamily="18" charset="0"/>
              </a:rPr>
              <a:t>                                                         </a:t>
            </a:r>
            <a:r>
              <a:rPr lang="ru-RU" b="1" dirty="0">
                <a:solidFill>
                  <a:srgbClr val="002060"/>
                </a:solidFill>
                <a:latin typeface="Times New Roman" panose="02020603050405020304" pitchFamily="18" charset="0"/>
                <a:cs typeface="Times New Roman" panose="02020603050405020304" pitchFamily="18" charset="0"/>
              </a:rPr>
              <a:t/>
            </a:r>
            <a:br>
              <a:rPr lang="ru-RU" b="1" dirty="0">
                <a:solidFill>
                  <a:srgbClr val="002060"/>
                </a:solidFill>
                <a:latin typeface="Times New Roman" panose="02020603050405020304" pitchFamily="18" charset="0"/>
                <a:cs typeface="Times New Roman" panose="02020603050405020304" pitchFamily="18" charset="0"/>
              </a:rPr>
            </a:br>
            <a:r>
              <a:rPr lang="ru-RU" b="1" dirty="0">
                <a:solidFill>
                  <a:srgbClr val="002060"/>
                </a:solidFill>
                <a:latin typeface="Times New Roman" panose="02020603050405020304" pitchFamily="18" charset="0"/>
                <a:cs typeface="Times New Roman" panose="02020603050405020304" pitchFamily="18" charset="0"/>
              </a:rPr>
              <a:t/>
            </a:r>
            <a:br>
              <a:rPr lang="ru-RU" b="1" dirty="0">
                <a:solidFill>
                  <a:srgbClr val="002060"/>
                </a:solidFill>
                <a:latin typeface="Times New Roman" panose="02020603050405020304" pitchFamily="18" charset="0"/>
                <a:cs typeface="Times New Roman" panose="02020603050405020304" pitchFamily="18" charset="0"/>
              </a:rPr>
            </a:br>
            <a:r>
              <a:rPr lang="ru-RU" sz="8900" b="1" dirty="0">
                <a:solidFill>
                  <a:srgbClr val="002060"/>
                </a:solidFill>
                <a:latin typeface="Times New Roman" panose="02020603050405020304" pitchFamily="18" charset="0"/>
                <a:cs typeface="Times New Roman" panose="02020603050405020304" pitchFamily="18" charset="0"/>
              </a:rPr>
              <a:t/>
            </a:r>
            <a:br>
              <a:rPr lang="ru-RU" sz="8900" b="1" dirty="0">
                <a:solidFill>
                  <a:srgbClr val="002060"/>
                </a:solidFill>
                <a:latin typeface="Times New Roman" panose="02020603050405020304" pitchFamily="18" charset="0"/>
                <a:cs typeface="Times New Roman" panose="02020603050405020304" pitchFamily="18" charset="0"/>
              </a:rPr>
            </a:br>
            <a:r>
              <a:rPr lang="ru-RU" b="1" dirty="0">
                <a:latin typeface="Times New Roman" panose="02020603050405020304" pitchFamily="18" charset="0"/>
                <a:cs typeface="Times New Roman" panose="02020603050405020304" pitchFamily="18" charset="0"/>
              </a:rPr>
              <a:t/>
            </a:r>
            <a:br>
              <a:rPr lang="ru-RU" b="1" dirty="0">
                <a:latin typeface="Times New Roman" panose="02020603050405020304" pitchFamily="18" charset="0"/>
                <a:cs typeface="Times New Roman" panose="02020603050405020304" pitchFamily="18" charset="0"/>
              </a:rPr>
            </a:br>
            <a:endParaRPr lang="ru-RU" b="1" dirty="0">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0" y="1746912"/>
            <a:ext cx="12192000" cy="5111087"/>
          </a:xfrm>
          <a:solidFill>
            <a:schemeClr val="accent3">
              <a:lumMod val="20000"/>
              <a:lumOff val="80000"/>
            </a:schemeClr>
          </a:solidFill>
        </p:spPr>
        <p:txBody>
          <a:bodyPr>
            <a:normAutofit/>
          </a:bodyPr>
          <a:lstStyle/>
          <a:p>
            <a:pPr marL="0" indent="0">
              <a:buNone/>
            </a:pPr>
            <a:endParaRPr lang="ru-RU" sz="3600" dirty="0" smtClean="0">
              <a:solidFill>
                <a:srgbClr val="002060"/>
              </a:solidFill>
              <a:latin typeface="Times New Roman" panose="02020603050405020304" pitchFamily="18" charset="0"/>
              <a:cs typeface="Times New Roman" panose="02020603050405020304" pitchFamily="18" charset="0"/>
            </a:endParaRPr>
          </a:p>
          <a:p>
            <a:pPr marL="0" indent="0">
              <a:buNone/>
            </a:pPr>
            <a:endParaRPr lang="ru-RU" sz="3600" dirty="0">
              <a:solidFill>
                <a:srgbClr val="002060"/>
              </a:solidFill>
              <a:latin typeface="Times New Roman" panose="02020603050405020304" pitchFamily="18" charset="0"/>
              <a:cs typeface="Times New Roman" panose="02020603050405020304" pitchFamily="18" charset="0"/>
            </a:endParaRPr>
          </a:p>
          <a:p>
            <a:pPr>
              <a:buNone/>
            </a:pPr>
            <a:r>
              <a:rPr lang="ru-RU" b="1" dirty="0" smtClean="0">
                <a:solidFill>
                  <a:srgbClr val="002060"/>
                </a:solidFill>
                <a:latin typeface="Times New Roman" panose="02020603050405020304" pitchFamily="18" charset="0"/>
                <a:cs typeface="Times New Roman" panose="02020603050405020304" pitchFamily="18" charset="0"/>
              </a:rPr>
              <a:t>           </a:t>
            </a:r>
            <a:r>
              <a:rPr lang="ru-RU" b="1" dirty="0" err="1" smtClean="0">
                <a:solidFill>
                  <a:srgbClr val="002060"/>
                </a:solidFill>
                <a:latin typeface="Times New Roman" panose="02020603050405020304" pitchFamily="18" charset="0"/>
                <a:cs typeface="Times New Roman" panose="02020603050405020304" pitchFamily="18" charset="0"/>
              </a:rPr>
              <a:t>Сабақтың тақырыбы:</a:t>
            </a:r>
            <a:r>
              <a:rPr lang="ru-RU" b="1" dirty="0" smtClean="0">
                <a:solidFill>
                  <a:srgbClr val="002060"/>
                </a:solidFill>
                <a:latin typeface="Times New Roman" panose="02020603050405020304" pitchFamily="18" charset="0"/>
                <a:cs typeface="Times New Roman" panose="02020603050405020304" pitchFamily="18" charset="0"/>
              </a:rPr>
              <a:t>   </a:t>
            </a:r>
            <a:r>
              <a:rPr lang="kk-KZ" b="1" dirty="0" smtClean="0">
                <a:solidFill>
                  <a:srgbClr val="002060"/>
                </a:solidFill>
                <a:latin typeface="Times New Roman" pitchFamily="18" charset="0"/>
                <a:cs typeface="Times New Roman" pitchFamily="18" charset="0"/>
              </a:rPr>
              <a:t>Көктем жаршысы</a:t>
            </a:r>
            <a:endParaRPr lang="ru-RU" b="1" dirty="0" smtClean="0">
              <a:solidFill>
                <a:srgbClr val="002060"/>
              </a:solidFill>
              <a:latin typeface="Times New Roman" pitchFamily="18" charset="0"/>
              <a:cs typeface="Times New Roman" pitchFamily="18" charset="0"/>
            </a:endParaRPr>
          </a:p>
          <a:p>
            <a:pPr>
              <a:buNone/>
            </a:pPr>
            <a:r>
              <a:rPr lang="kk-KZ" b="1" dirty="0" smtClean="0">
                <a:solidFill>
                  <a:srgbClr val="002060"/>
                </a:solidFill>
                <a:latin typeface="Times New Roman" pitchFamily="18" charset="0"/>
                <a:cs typeface="Times New Roman" pitchFamily="18" charset="0"/>
              </a:rPr>
              <a:t>                                                        Үстеудің түрлері</a:t>
            </a:r>
            <a:endParaRPr lang="ru-RU" b="1" dirty="0">
              <a:solidFill>
                <a:srgbClr val="002060"/>
              </a:solidFill>
              <a:latin typeface="Times New Roman" pitchFamily="18" charset="0"/>
              <a:cs typeface="Times New Roman" pitchFamily="18" charset="0"/>
            </a:endParaRPr>
          </a:p>
          <a:p>
            <a:pPr marL="0" indent="0">
              <a:buNone/>
            </a:pPr>
            <a:endParaRPr lang="ru-RU" b="1" dirty="0">
              <a:solidFill>
                <a:srgbClr val="002060"/>
              </a:solidFill>
              <a:latin typeface="Times New Roman" pitchFamily="18" charset="0"/>
              <a:cs typeface="Times New Roman" pitchFamily="18" charset="0"/>
            </a:endParaRPr>
          </a:p>
          <a:p>
            <a:pPr marL="0" indent="0" algn="ctr">
              <a:buNone/>
            </a:pPr>
            <a:endParaRPr lang="ru-RU" b="1" dirty="0" smtClean="0">
              <a:solidFill>
                <a:srgbClr val="002060"/>
              </a:solidFill>
              <a:latin typeface="Times New Roman" panose="02020603050405020304" pitchFamily="18" charset="0"/>
              <a:cs typeface="Times New Roman" panose="02020603050405020304" pitchFamily="18" charset="0"/>
            </a:endParaRPr>
          </a:p>
          <a:p>
            <a:pPr marL="0" indent="0" algn="ctr">
              <a:buNone/>
            </a:pPr>
            <a:endParaRPr lang="ru-RU" b="1" dirty="0" smtClean="0">
              <a:solidFill>
                <a:srgbClr val="002060"/>
              </a:solidFill>
              <a:latin typeface="Times New Roman" panose="02020603050405020304" pitchFamily="18" charset="0"/>
              <a:cs typeface="Times New Roman" panose="02020603050405020304" pitchFamily="18" charset="0"/>
            </a:endParaRPr>
          </a:p>
          <a:p>
            <a:pPr marL="3657600" lvl="8" indent="0" algn="ctr">
              <a:buNone/>
            </a:pPr>
            <a:r>
              <a:rPr lang="ru-RU" sz="1600" b="1" dirty="0" smtClean="0">
                <a:solidFill>
                  <a:srgbClr val="002060"/>
                </a:solidFill>
                <a:latin typeface="Times New Roman" panose="02020603050405020304" pitchFamily="18" charset="0"/>
                <a:cs typeface="Times New Roman" panose="02020603050405020304" pitchFamily="18" charset="0"/>
              </a:rPr>
              <a:t>                                                                                                                 ҚАЗАҚ ТІЛІ (Т1)</a:t>
            </a:r>
            <a:br>
              <a:rPr lang="ru-RU" sz="1600" b="1" dirty="0" smtClean="0">
                <a:solidFill>
                  <a:srgbClr val="002060"/>
                </a:solidFill>
                <a:latin typeface="Times New Roman" panose="02020603050405020304" pitchFamily="18" charset="0"/>
                <a:cs typeface="Times New Roman" panose="02020603050405020304" pitchFamily="18" charset="0"/>
              </a:rPr>
            </a:br>
            <a:r>
              <a:rPr lang="ru-RU" sz="1600" b="1" dirty="0" smtClean="0">
                <a:solidFill>
                  <a:srgbClr val="002060"/>
                </a:solidFill>
                <a:latin typeface="Times New Roman" panose="02020603050405020304" pitchFamily="18" charset="0"/>
                <a:cs typeface="Times New Roman" panose="02020603050405020304" pitchFamily="18" charset="0"/>
              </a:rPr>
              <a:t>                                                                                                                  6-СЫНЫП</a:t>
            </a:r>
            <a:endParaRPr lang="ru-RU" sz="1600" dirty="0">
              <a:solidFill>
                <a:srgbClr val="002060"/>
              </a:solidFill>
              <a:latin typeface="Times New Roman" panose="02020603050405020304" pitchFamily="18" charset="0"/>
              <a:cs typeface="Times New Roman" panose="02020603050405020304" pitchFamily="18" charset="0"/>
            </a:endParaRPr>
          </a:p>
        </p:txBody>
      </p:sp>
    </p:spTree>
    <p:extLst>
      <p:ext uri="{BB962C8B-B14F-4D97-AF65-F5344CB8AC3E}">
        <p14:creationId xmlns="" xmlns:p14="http://schemas.microsoft.com/office/powerpoint/2010/main" val="264889275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6"/>
            <a:ext cx="10515600" cy="699746"/>
          </a:xfrm>
        </p:spPr>
        <p:txBody>
          <a:bodyPr>
            <a:normAutofit fontScale="90000"/>
          </a:bodyPr>
          <a:lstStyle/>
          <a:p>
            <a:pPr algn="ctr"/>
            <a:r>
              <a:rPr lang="kk-KZ" sz="3600" b="1" dirty="0" smtClean="0">
                <a:solidFill>
                  <a:srgbClr val="002060"/>
                </a:solidFill>
                <a:latin typeface="Times New Roman" pitchFamily="18" charset="0"/>
                <a:cs typeface="Times New Roman" pitchFamily="18" charset="0"/>
              </a:rPr>
              <a:t/>
            </a:r>
            <a:br>
              <a:rPr lang="kk-KZ" sz="3600" b="1" dirty="0" smtClean="0">
                <a:solidFill>
                  <a:srgbClr val="002060"/>
                </a:solidFill>
                <a:latin typeface="Times New Roman" pitchFamily="18" charset="0"/>
                <a:cs typeface="Times New Roman" pitchFamily="18" charset="0"/>
              </a:rPr>
            </a:br>
            <a:r>
              <a:rPr lang="kk-KZ" sz="3600" b="1" dirty="0" smtClean="0">
                <a:solidFill>
                  <a:srgbClr val="002060"/>
                </a:solidFill>
                <a:latin typeface="Times New Roman" pitchFamily="18" charset="0"/>
                <a:cs typeface="Times New Roman" pitchFamily="18" charset="0"/>
              </a:rPr>
              <a:t/>
            </a:r>
            <a:br>
              <a:rPr lang="kk-KZ" sz="3600" b="1" dirty="0" smtClean="0">
                <a:solidFill>
                  <a:srgbClr val="002060"/>
                </a:solidFill>
                <a:latin typeface="Times New Roman" pitchFamily="18" charset="0"/>
                <a:cs typeface="Times New Roman" pitchFamily="18" charset="0"/>
              </a:rPr>
            </a:br>
            <a:r>
              <a:rPr lang="kk-KZ" sz="3600" b="1" dirty="0" smtClean="0">
                <a:solidFill>
                  <a:srgbClr val="002060"/>
                </a:solidFill>
                <a:latin typeface="Times New Roman" pitchFamily="18" charset="0"/>
                <a:cs typeface="Times New Roman" pitchFamily="18" charset="0"/>
              </a:rPr>
              <a:t/>
            </a:r>
            <a:br>
              <a:rPr lang="kk-KZ" sz="3600" b="1" dirty="0" smtClean="0">
                <a:solidFill>
                  <a:srgbClr val="002060"/>
                </a:solidFill>
                <a:latin typeface="Times New Roman" pitchFamily="18" charset="0"/>
                <a:cs typeface="Times New Roman" pitchFamily="18" charset="0"/>
              </a:rPr>
            </a:br>
            <a:r>
              <a:rPr lang="kk-KZ" sz="3100" b="1" dirty="0" smtClean="0">
                <a:solidFill>
                  <a:srgbClr val="002060"/>
                </a:solidFill>
                <a:latin typeface="Times New Roman" pitchFamily="18" charset="0"/>
                <a:cs typeface="Times New Roman" pitchFamily="18" charset="0"/>
              </a:rPr>
              <a:t>2-тапсырма. Мәтін мазмұны бойынша сұрақтарға жауап беріңіз.</a:t>
            </a:r>
            <a:r>
              <a:rPr lang="ru-RU" sz="3100" dirty="0" smtClean="0">
                <a:latin typeface="Times New Roman" pitchFamily="18" charset="0"/>
                <a:cs typeface="Times New Roman" pitchFamily="18" charset="0"/>
              </a:rPr>
              <a:t/>
            </a:r>
            <a:br>
              <a:rPr lang="ru-RU" sz="3100" dirty="0" smtClean="0">
                <a:latin typeface="Times New Roman" pitchFamily="18" charset="0"/>
                <a:cs typeface="Times New Roman" pitchFamily="18" charset="0"/>
              </a:rPr>
            </a:br>
            <a:r>
              <a:rPr lang="ru-RU" sz="3100" dirty="0" smtClean="0">
                <a:latin typeface="Times New Roman" pitchFamily="18" charset="0"/>
                <a:cs typeface="Times New Roman" pitchFamily="18" charset="0"/>
              </a:rPr>
              <a:t/>
            </a:r>
            <a:br>
              <a:rPr lang="ru-RU" sz="3100" dirty="0" smtClean="0">
                <a:latin typeface="Times New Roman" pitchFamily="18" charset="0"/>
                <a:cs typeface="Times New Roman" pitchFamily="18" charset="0"/>
              </a:rPr>
            </a:br>
            <a:r>
              <a:rPr lang="ru-RU" sz="3100" dirty="0" smtClean="0">
                <a:latin typeface="Times New Roman" pitchFamily="18" charset="0"/>
                <a:cs typeface="Times New Roman" pitchFamily="18" charset="0"/>
              </a:rPr>
              <a:t/>
            </a:r>
            <a:br>
              <a:rPr lang="ru-RU" sz="3100" dirty="0" smtClean="0">
                <a:latin typeface="Times New Roman" pitchFamily="18" charset="0"/>
                <a:cs typeface="Times New Roman" pitchFamily="18" charset="0"/>
              </a:rPr>
            </a:br>
            <a:r>
              <a:rPr lang="ru-RU" sz="3100" dirty="0" smtClean="0">
                <a:latin typeface="Times New Roman" pitchFamily="18" charset="0"/>
                <a:cs typeface="Times New Roman" pitchFamily="18" charset="0"/>
              </a:rPr>
              <a:t/>
            </a:r>
            <a:br>
              <a:rPr lang="ru-RU" sz="3100" dirty="0" smtClean="0">
                <a:latin typeface="Times New Roman" pitchFamily="18" charset="0"/>
                <a:cs typeface="Times New Roman" pitchFamily="18" charset="0"/>
              </a:rPr>
            </a:br>
            <a:endParaRPr lang="ru-RU" sz="3100" dirty="0">
              <a:latin typeface="Times New Roman" pitchFamily="18" charset="0"/>
              <a:cs typeface="Times New Roman" pitchFamily="18" charset="0"/>
            </a:endParaRPr>
          </a:p>
        </p:txBody>
      </p:sp>
      <p:graphicFrame>
        <p:nvGraphicFramePr>
          <p:cNvPr id="6" name="Содержимое 5"/>
          <p:cNvGraphicFramePr>
            <a:graphicFrameLocks noGrp="1"/>
          </p:cNvGraphicFramePr>
          <p:nvPr>
            <p:ph idx="1"/>
          </p:nvPr>
        </p:nvGraphicFramePr>
        <p:xfrm>
          <a:off x="838200" y="1226915"/>
          <a:ext cx="10515600" cy="4037542"/>
        </p:xfrm>
        <a:graphic>
          <a:graphicData uri="http://schemas.openxmlformats.org/drawingml/2006/table">
            <a:tbl>
              <a:tblPr firstRow="1" bandRow="1">
                <a:tableStyleId>{5C22544A-7EE6-4342-B048-85BDC9FD1C3A}</a:tableStyleId>
              </a:tblPr>
              <a:tblGrid>
                <a:gridCol w="5257800"/>
                <a:gridCol w="5257800"/>
              </a:tblGrid>
              <a:tr h="623782">
                <a:tc>
                  <a:txBody>
                    <a:bodyPr/>
                    <a:lstStyle/>
                    <a:p>
                      <a:pPr algn="ctr">
                        <a:spcAft>
                          <a:spcPts val="0"/>
                        </a:spcAft>
                      </a:pPr>
                      <a:r>
                        <a:rPr lang="kk-KZ" sz="2800" b="1" dirty="0">
                          <a:latin typeface="Times New Roman"/>
                          <a:ea typeface="Calibri"/>
                          <a:cs typeface="Times New Roman"/>
                        </a:rPr>
                        <a:t>Сұрақтар</a:t>
                      </a:r>
                      <a:endParaRPr lang="ru-RU" sz="2800" dirty="0">
                        <a:latin typeface="Calibri"/>
                        <a:ea typeface="Calibri"/>
                        <a:cs typeface="Times New Roman"/>
                      </a:endParaRPr>
                    </a:p>
                  </a:txBody>
                  <a:tcPr marL="68580" marR="68580" marT="0" marB="0"/>
                </a:tc>
                <a:tc>
                  <a:txBody>
                    <a:bodyPr/>
                    <a:lstStyle/>
                    <a:p>
                      <a:pPr algn="ctr">
                        <a:spcAft>
                          <a:spcPts val="0"/>
                        </a:spcAft>
                      </a:pPr>
                      <a:r>
                        <a:rPr lang="kk-KZ" sz="2800" b="1" dirty="0">
                          <a:latin typeface="Times New Roman"/>
                          <a:ea typeface="Calibri"/>
                          <a:cs typeface="Times New Roman"/>
                        </a:rPr>
                        <a:t>Жауабы</a:t>
                      </a:r>
                      <a:endParaRPr lang="ru-RU" sz="2800" dirty="0">
                        <a:latin typeface="Calibri"/>
                        <a:ea typeface="Calibri"/>
                        <a:cs typeface="Times New Roman"/>
                      </a:endParaRPr>
                    </a:p>
                  </a:txBody>
                  <a:tcPr marL="68580" marR="68580" marT="0" marB="0"/>
                </a:tc>
              </a:tr>
              <a:tr h="842371">
                <a:tc>
                  <a:txBody>
                    <a:bodyPr/>
                    <a:lstStyle/>
                    <a:p>
                      <a:pPr>
                        <a:spcAft>
                          <a:spcPts val="0"/>
                        </a:spcAft>
                      </a:pPr>
                      <a:r>
                        <a:rPr lang="kk-KZ" sz="2800">
                          <a:latin typeface="Times New Roman"/>
                          <a:ea typeface="Calibri"/>
                          <a:cs typeface="Times New Roman"/>
                        </a:rPr>
                        <a:t>1. Наурызкөк деген қандай құс еді? </a:t>
                      </a:r>
                      <a:endParaRPr lang="ru-RU" sz="2800">
                        <a:latin typeface="Calibri"/>
                        <a:ea typeface="Calibri"/>
                        <a:cs typeface="Times New Roman"/>
                      </a:endParaRPr>
                    </a:p>
                  </a:txBody>
                  <a:tcPr marL="68580" marR="68580" marT="0" marB="0"/>
                </a:tc>
                <a:tc>
                  <a:txBody>
                    <a:bodyPr/>
                    <a:lstStyle/>
                    <a:p>
                      <a:pPr>
                        <a:spcAft>
                          <a:spcPts val="0"/>
                        </a:spcAft>
                      </a:pPr>
                      <a:endParaRPr lang="kk-KZ" sz="2800" dirty="0">
                        <a:latin typeface="Times New Roman"/>
                        <a:ea typeface="Calibri"/>
                        <a:cs typeface="Times New Roman"/>
                      </a:endParaRPr>
                    </a:p>
                  </a:txBody>
                  <a:tcPr marL="68580" marR="68580" marT="0" marB="0"/>
                </a:tc>
              </a:tr>
              <a:tr h="842371">
                <a:tc>
                  <a:txBody>
                    <a:bodyPr/>
                    <a:lstStyle/>
                    <a:p>
                      <a:pPr>
                        <a:spcAft>
                          <a:spcPts val="0"/>
                        </a:spcAft>
                      </a:pPr>
                      <a:r>
                        <a:rPr lang="kk-KZ" sz="2800">
                          <a:latin typeface="Times New Roman"/>
                          <a:ea typeface="Calibri"/>
                          <a:cs typeface="Times New Roman"/>
                        </a:rPr>
                        <a:t>2. Ол құстың Наурыз мерекесімен қатысы бар ма? </a:t>
                      </a:r>
                      <a:endParaRPr lang="ru-RU" sz="2800">
                        <a:latin typeface="Calibri"/>
                        <a:ea typeface="Calibri"/>
                        <a:cs typeface="Times New Roman"/>
                      </a:endParaRPr>
                    </a:p>
                  </a:txBody>
                  <a:tcPr marL="68580" marR="68580" marT="0" marB="0"/>
                </a:tc>
                <a:tc>
                  <a:txBody>
                    <a:bodyPr/>
                    <a:lstStyle/>
                    <a:p>
                      <a:pPr>
                        <a:spcAft>
                          <a:spcPts val="0"/>
                        </a:spcAft>
                      </a:pPr>
                      <a:endParaRPr lang="kk-KZ" sz="2800" dirty="0">
                        <a:latin typeface="Times New Roman"/>
                        <a:ea typeface="Calibri"/>
                        <a:cs typeface="Times New Roman"/>
                      </a:endParaRPr>
                    </a:p>
                  </a:txBody>
                  <a:tcPr marL="68580" marR="68580" marT="0" marB="0"/>
                </a:tc>
              </a:tr>
              <a:tr h="842371">
                <a:tc>
                  <a:txBody>
                    <a:bodyPr/>
                    <a:lstStyle/>
                    <a:p>
                      <a:pPr>
                        <a:spcAft>
                          <a:spcPts val="0"/>
                        </a:spcAft>
                      </a:pPr>
                      <a:r>
                        <a:rPr lang="kk-KZ" sz="2800">
                          <a:latin typeface="Times New Roman"/>
                          <a:ea typeface="Calibri"/>
                          <a:cs typeface="Times New Roman"/>
                        </a:rPr>
                        <a:t>3. Наурызкөктің басқа қандай атауы бар? </a:t>
                      </a:r>
                      <a:endParaRPr lang="ru-RU" sz="2800">
                        <a:latin typeface="Calibri"/>
                        <a:ea typeface="Calibri"/>
                        <a:cs typeface="Times New Roman"/>
                      </a:endParaRPr>
                    </a:p>
                  </a:txBody>
                  <a:tcPr marL="68580" marR="68580" marT="0" marB="0"/>
                </a:tc>
                <a:tc>
                  <a:txBody>
                    <a:bodyPr/>
                    <a:lstStyle/>
                    <a:p>
                      <a:pPr>
                        <a:spcAft>
                          <a:spcPts val="0"/>
                        </a:spcAft>
                      </a:pPr>
                      <a:endParaRPr lang="kk-KZ" sz="2800" dirty="0">
                        <a:latin typeface="Times New Roman"/>
                        <a:ea typeface="Calibri"/>
                        <a:cs typeface="Times New Roman"/>
                      </a:endParaRPr>
                    </a:p>
                  </a:txBody>
                  <a:tcPr marL="68580" marR="68580" marT="0" marB="0"/>
                </a:tc>
              </a:tr>
              <a:tr h="842371">
                <a:tc>
                  <a:txBody>
                    <a:bodyPr/>
                    <a:lstStyle/>
                    <a:p>
                      <a:pPr>
                        <a:spcAft>
                          <a:spcPts val="0"/>
                        </a:spcAft>
                      </a:pPr>
                      <a:r>
                        <a:rPr lang="kk-KZ" sz="2800" dirty="0">
                          <a:latin typeface="Times New Roman"/>
                          <a:ea typeface="Calibri"/>
                          <a:cs typeface="Times New Roman"/>
                        </a:rPr>
                        <a:t>4. «Наурызкөгім, келдің бе?» - деп кімдер айтқан?</a:t>
                      </a:r>
                      <a:endParaRPr lang="ru-RU" sz="2800" dirty="0">
                        <a:latin typeface="Calibri"/>
                        <a:ea typeface="Calibri"/>
                        <a:cs typeface="Times New Roman"/>
                      </a:endParaRPr>
                    </a:p>
                  </a:txBody>
                  <a:tcPr marL="68580" marR="68580" marT="0" marB="0"/>
                </a:tc>
                <a:tc>
                  <a:txBody>
                    <a:bodyPr/>
                    <a:lstStyle/>
                    <a:p>
                      <a:pPr>
                        <a:spcAft>
                          <a:spcPts val="0"/>
                        </a:spcAft>
                      </a:pPr>
                      <a:endParaRPr lang="kk-KZ" sz="2800" dirty="0">
                        <a:latin typeface="Times New Roman"/>
                        <a:ea typeface="Calibri"/>
                        <a:cs typeface="Times New Roman"/>
                      </a:endParaRPr>
                    </a:p>
                  </a:txBody>
                  <a:tcPr marL="68580" marR="68580" marT="0" marB="0"/>
                </a:tc>
              </a:tr>
            </a:tbl>
          </a:graphicData>
        </a:graphic>
      </p:graphicFrame>
      <p:sp>
        <p:nvSpPr>
          <p:cNvPr id="7" name="Прямоугольник 6"/>
          <p:cNvSpPr/>
          <p:nvPr/>
        </p:nvSpPr>
        <p:spPr>
          <a:xfrm>
            <a:off x="798653" y="5691157"/>
            <a:ext cx="8345347" cy="646331"/>
          </a:xfrm>
          <a:prstGeom prst="rect">
            <a:avLst/>
          </a:prstGeom>
        </p:spPr>
        <p:txBody>
          <a:bodyPr wrap="square">
            <a:spAutoFit/>
          </a:bodyPr>
          <a:lstStyle/>
          <a:p>
            <a:r>
              <a:rPr lang="kk-KZ" b="1" dirty="0" smtClean="0">
                <a:latin typeface="Times New Roman" pitchFamily="18" charset="0"/>
                <a:cs typeface="Times New Roman" pitchFamily="18" charset="0"/>
              </a:rPr>
              <a:t>Дескриптор:</a:t>
            </a:r>
            <a:r>
              <a:rPr lang="ru-RU" dirty="0" smtClean="0">
                <a:latin typeface="Times New Roman" pitchFamily="18" charset="0"/>
                <a:cs typeface="Times New Roman" pitchFamily="18" charset="0"/>
              </a:rPr>
              <a:t/>
            </a:r>
            <a:br>
              <a:rPr lang="ru-RU" dirty="0" smtClean="0">
                <a:latin typeface="Times New Roman" pitchFamily="18" charset="0"/>
                <a:cs typeface="Times New Roman" pitchFamily="18" charset="0"/>
              </a:rPr>
            </a:br>
            <a:r>
              <a:rPr lang="kk-KZ" dirty="0" smtClean="0">
                <a:latin typeface="Times New Roman" pitchFamily="18" charset="0"/>
                <a:cs typeface="Times New Roman" pitchFamily="18" charset="0"/>
              </a:rPr>
              <a:t>- диалогтік қарым-қатынасқа түсе алады.</a:t>
            </a:r>
            <a:endParaRPr lang="ru-RU"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kk-KZ" dirty="0" smtClean="0">
                <a:solidFill>
                  <a:srgbClr val="C00000"/>
                </a:solidFill>
                <a:latin typeface="Times New Roman" pitchFamily="18" charset="0"/>
                <a:cs typeface="Times New Roman" pitchFamily="18" charset="0"/>
              </a:rPr>
              <a:t>Өзіңді тексер! </a:t>
            </a:r>
            <a:r>
              <a:rPr lang="ru-RU" dirty="0" smtClean="0">
                <a:solidFill>
                  <a:srgbClr val="C00000"/>
                </a:solidFill>
                <a:latin typeface="Times New Roman" pitchFamily="18" charset="0"/>
                <a:cs typeface="Times New Roman" pitchFamily="18" charset="0"/>
              </a:rPr>
              <a:t/>
            </a:r>
            <a:br>
              <a:rPr lang="ru-RU" dirty="0" smtClean="0">
                <a:solidFill>
                  <a:srgbClr val="C00000"/>
                </a:solidFill>
                <a:latin typeface="Times New Roman" pitchFamily="18" charset="0"/>
                <a:cs typeface="Times New Roman" pitchFamily="18" charset="0"/>
              </a:rPr>
            </a:br>
            <a:endParaRPr lang="ru-RU" dirty="0"/>
          </a:p>
        </p:txBody>
      </p:sp>
      <p:graphicFrame>
        <p:nvGraphicFramePr>
          <p:cNvPr id="4" name="Содержимое 3"/>
          <p:cNvGraphicFramePr>
            <a:graphicFrameLocks noGrp="1"/>
          </p:cNvGraphicFramePr>
          <p:nvPr>
            <p:ph idx="1"/>
          </p:nvPr>
        </p:nvGraphicFramePr>
        <p:xfrm>
          <a:off x="838200" y="1226918"/>
          <a:ext cx="10515600" cy="4966917"/>
        </p:xfrm>
        <a:graphic>
          <a:graphicData uri="http://schemas.openxmlformats.org/drawingml/2006/table">
            <a:tbl>
              <a:tblPr firstRow="1" bandRow="1">
                <a:tableStyleId>{5C22544A-7EE6-4342-B048-85BDC9FD1C3A}</a:tableStyleId>
              </a:tblPr>
              <a:tblGrid>
                <a:gridCol w="5257800"/>
                <a:gridCol w="5257800"/>
              </a:tblGrid>
              <a:tr h="842839">
                <a:tc>
                  <a:txBody>
                    <a:bodyPr/>
                    <a:lstStyle/>
                    <a:p>
                      <a:pPr algn="ctr">
                        <a:spcAft>
                          <a:spcPts val="0"/>
                        </a:spcAft>
                      </a:pPr>
                      <a:r>
                        <a:rPr lang="kk-KZ" sz="2000" b="1" dirty="0">
                          <a:latin typeface="Times New Roman"/>
                          <a:ea typeface="Calibri"/>
                          <a:cs typeface="Times New Roman"/>
                        </a:rPr>
                        <a:t>Сұрақтар</a:t>
                      </a:r>
                      <a:endParaRPr lang="ru-RU" sz="2000" dirty="0">
                        <a:latin typeface="Calibri"/>
                        <a:ea typeface="Calibri"/>
                        <a:cs typeface="Times New Roman"/>
                      </a:endParaRPr>
                    </a:p>
                  </a:txBody>
                  <a:tcPr marL="68580" marR="68580" marT="0" marB="0"/>
                </a:tc>
                <a:tc>
                  <a:txBody>
                    <a:bodyPr/>
                    <a:lstStyle/>
                    <a:p>
                      <a:pPr algn="ctr">
                        <a:spcAft>
                          <a:spcPts val="0"/>
                        </a:spcAft>
                      </a:pPr>
                      <a:r>
                        <a:rPr lang="kk-KZ" sz="2000" b="1" dirty="0">
                          <a:latin typeface="Times New Roman"/>
                          <a:ea typeface="Calibri"/>
                          <a:cs typeface="Times New Roman"/>
                        </a:rPr>
                        <a:t>Жауабы</a:t>
                      </a:r>
                      <a:endParaRPr lang="ru-RU" sz="2000" dirty="0">
                        <a:latin typeface="Calibri"/>
                        <a:ea typeface="Calibri"/>
                        <a:cs typeface="Times New Roman"/>
                      </a:endParaRPr>
                    </a:p>
                  </a:txBody>
                  <a:tcPr marL="68580" marR="68580" marT="0" marB="0"/>
                </a:tc>
              </a:tr>
              <a:tr h="842839">
                <a:tc>
                  <a:txBody>
                    <a:bodyPr/>
                    <a:lstStyle/>
                    <a:p>
                      <a:pPr>
                        <a:spcAft>
                          <a:spcPts val="0"/>
                        </a:spcAft>
                      </a:pPr>
                      <a:r>
                        <a:rPr lang="kk-KZ" sz="2000">
                          <a:latin typeface="Times New Roman"/>
                          <a:ea typeface="Calibri"/>
                          <a:cs typeface="Times New Roman"/>
                        </a:rPr>
                        <a:t>1. Наурызкөк деген қандай құс еді? </a:t>
                      </a:r>
                      <a:endParaRPr lang="ru-RU" sz="2000">
                        <a:latin typeface="Calibri"/>
                        <a:ea typeface="Calibri"/>
                        <a:cs typeface="Times New Roman"/>
                      </a:endParaRPr>
                    </a:p>
                  </a:txBody>
                  <a:tcPr marL="68580" marR="68580" marT="0" marB="0"/>
                </a:tc>
                <a:tc>
                  <a:txBody>
                    <a:bodyPr/>
                    <a:lstStyle/>
                    <a:p>
                      <a:pPr>
                        <a:spcAft>
                          <a:spcPts val="0"/>
                        </a:spcAft>
                      </a:pPr>
                      <a:r>
                        <a:rPr lang="kk-KZ" sz="2000" dirty="0">
                          <a:latin typeface="Times New Roman"/>
                          <a:ea typeface="Calibri"/>
                          <a:cs typeface="Times New Roman"/>
                        </a:rPr>
                        <a:t>Наурызкөк - құйрығы ұзын, түсі көк, жеп-жеңіл, ұшқалақтап тұратын кішкентай құс.</a:t>
                      </a:r>
                      <a:endParaRPr lang="ru-RU" sz="2000" dirty="0">
                        <a:latin typeface="Calibri"/>
                        <a:ea typeface="Calibri"/>
                        <a:cs typeface="Times New Roman"/>
                      </a:endParaRPr>
                    </a:p>
                  </a:txBody>
                  <a:tcPr marL="68580" marR="68580" marT="0" marB="0"/>
                </a:tc>
              </a:tr>
              <a:tr h="1246940">
                <a:tc>
                  <a:txBody>
                    <a:bodyPr/>
                    <a:lstStyle/>
                    <a:p>
                      <a:pPr>
                        <a:spcAft>
                          <a:spcPts val="0"/>
                        </a:spcAft>
                      </a:pPr>
                      <a:r>
                        <a:rPr lang="kk-KZ" sz="2000">
                          <a:latin typeface="Times New Roman"/>
                          <a:ea typeface="Calibri"/>
                          <a:cs typeface="Times New Roman"/>
                        </a:rPr>
                        <a:t>2. Ол құстың Наурыз мерекесімен қатысы бар ма? </a:t>
                      </a:r>
                      <a:endParaRPr lang="ru-RU" sz="2000">
                        <a:latin typeface="Calibri"/>
                        <a:ea typeface="Calibri"/>
                        <a:cs typeface="Times New Roman"/>
                      </a:endParaRPr>
                    </a:p>
                  </a:txBody>
                  <a:tcPr marL="68580" marR="68580" marT="0" marB="0"/>
                </a:tc>
                <a:tc>
                  <a:txBody>
                    <a:bodyPr/>
                    <a:lstStyle/>
                    <a:p>
                      <a:pPr>
                        <a:spcAft>
                          <a:spcPts val="0"/>
                        </a:spcAft>
                      </a:pPr>
                      <a:r>
                        <a:rPr lang="kk-KZ" sz="2000" dirty="0">
                          <a:latin typeface="Times New Roman"/>
                          <a:ea typeface="Calibri"/>
                          <a:cs typeface="Times New Roman"/>
                        </a:rPr>
                        <a:t>Көктемнің келгенін жеткізетін табиғат ғажайыптары да жетерлік. Соның бірі – жыл құстары. Өкпек есіп, қар ери бастағанда өзгелердің алды болып ұшып келетін жұдырықтай ғана жыл құсы бар.</a:t>
                      </a:r>
                      <a:endParaRPr lang="ru-RU" sz="2000" dirty="0">
                        <a:latin typeface="Calibri"/>
                        <a:ea typeface="Calibri"/>
                        <a:cs typeface="Times New Roman"/>
                      </a:endParaRPr>
                    </a:p>
                  </a:txBody>
                  <a:tcPr marL="68580" marR="68580" marT="0" marB="0"/>
                </a:tc>
              </a:tr>
              <a:tr h="842839">
                <a:tc>
                  <a:txBody>
                    <a:bodyPr/>
                    <a:lstStyle/>
                    <a:p>
                      <a:pPr>
                        <a:spcAft>
                          <a:spcPts val="0"/>
                        </a:spcAft>
                      </a:pPr>
                      <a:r>
                        <a:rPr lang="kk-KZ" sz="2000">
                          <a:latin typeface="Times New Roman"/>
                          <a:ea typeface="Calibri"/>
                          <a:cs typeface="Times New Roman"/>
                        </a:rPr>
                        <a:t>3. Наурызкөктің басқа қандай атауы бар? </a:t>
                      </a:r>
                      <a:endParaRPr lang="ru-RU" sz="2000">
                        <a:latin typeface="Calibri"/>
                        <a:ea typeface="Calibri"/>
                        <a:cs typeface="Times New Roman"/>
                      </a:endParaRPr>
                    </a:p>
                  </a:txBody>
                  <a:tcPr marL="68580" marR="68580" marT="0" marB="0"/>
                </a:tc>
                <a:tc>
                  <a:txBody>
                    <a:bodyPr/>
                    <a:lstStyle/>
                    <a:p>
                      <a:pPr>
                        <a:spcAft>
                          <a:spcPts val="0"/>
                        </a:spcAft>
                      </a:pPr>
                      <a:r>
                        <a:rPr lang="kk-KZ" sz="2000" dirty="0">
                          <a:latin typeface="Times New Roman"/>
                          <a:ea typeface="Calibri"/>
                          <a:cs typeface="Times New Roman"/>
                        </a:rPr>
                        <a:t>Оны қазақ наурызкөк, наурызек немесе көкқұс деп атайды.</a:t>
                      </a:r>
                      <a:endParaRPr lang="ru-RU" sz="2000" dirty="0">
                        <a:latin typeface="Calibri"/>
                        <a:ea typeface="Calibri"/>
                        <a:cs typeface="Times New Roman"/>
                      </a:endParaRPr>
                    </a:p>
                  </a:txBody>
                  <a:tcPr marL="68580" marR="68580" marT="0" marB="0"/>
                </a:tc>
              </a:tr>
              <a:tr h="842839">
                <a:tc>
                  <a:txBody>
                    <a:bodyPr/>
                    <a:lstStyle/>
                    <a:p>
                      <a:pPr>
                        <a:spcAft>
                          <a:spcPts val="0"/>
                        </a:spcAft>
                      </a:pPr>
                      <a:r>
                        <a:rPr lang="kk-KZ" sz="2000">
                          <a:latin typeface="Times New Roman"/>
                          <a:ea typeface="Calibri"/>
                          <a:cs typeface="Times New Roman"/>
                        </a:rPr>
                        <a:t>4. «Наурызкөгім, келдің бе?» - деп кімдер айтқан?</a:t>
                      </a:r>
                      <a:endParaRPr lang="ru-RU" sz="2000">
                        <a:latin typeface="Calibri"/>
                        <a:ea typeface="Calibri"/>
                        <a:cs typeface="Times New Roman"/>
                      </a:endParaRPr>
                    </a:p>
                  </a:txBody>
                  <a:tcPr marL="68580" marR="68580" marT="0" marB="0"/>
                </a:tc>
                <a:tc>
                  <a:txBody>
                    <a:bodyPr/>
                    <a:lstStyle/>
                    <a:p>
                      <a:pPr>
                        <a:spcAft>
                          <a:spcPts val="0"/>
                        </a:spcAft>
                      </a:pPr>
                      <a:r>
                        <a:rPr lang="kk-KZ" sz="2000" dirty="0">
                          <a:latin typeface="Times New Roman"/>
                          <a:ea typeface="Calibri"/>
                          <a:cs typeface="Times New Roman"/>
                        </a:rPr>
                        <a:t>Наурызкөкті алғаш көргендер «Наурызкөгім, келдің бе?» немесе «Наурызек, қайтып келдің бе, анаңның көзі жазылды ма?» деп сұрайды.</a:t>
                      </a:r>
                      <a:endParaRPr lang="ru-RU" sz="2000" dirty="0">
                        <a:latin typeface="Calibri"/>
                        <a:ea typeface="Calibri"/>
                        <a:cs typeface="Times New Roman"/>
                      </a:endParaRPr>
                    </a:p>
                  </a:txBody>
                  <a:tcPr marL="68580" marR="68580" marT="0" marB="0"/>
                </a:tc>
              </a:tr>
            </a:tbl>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lstStyle/>
          <a:p>
            <a:pPr>
              <a:buNone/>
            </a:pPr>
            <a:r>
              <a:rPr lang="kk-KZ" sz="4000" b="1" dirty="0" smtClean="0">
                <a:solidFill>
                  <a:srgbClr val="002060"/>
                </a:solidFill>
                <a:latin typeface="Times New Roman" pitchFamily="18" charset="0"/>
                <a:cs typeface="Times New Roman" pitchFamily="18" charset="0"/>
              </a:rPr>
              <a:t>Үстеу </a:t>
            </a:r>
            <a:r>
              <a:rPr lang="kk-KZ" sz="4000" dirty="0" smtClean="0">
                <a:solidFill>
                  <a:srgbClr val="002060"/>
                </a:solidFill>
                <a:latin typeface="Times New Roman" pitchFamily="18" charset="0"/>
                <a:cs typeface="Times New Roman" pitchFamily="18" charset="0"/>
              </a:rPr>
              <a:t>– іс-әрекеттің түрлі белгілерін: амалын, тәсілін, сипатын, жай-күйін, мекенін, мезгілін, себебін, мақсатын білдіретін сөздер. Үстеу  түрленбейтін сөз табы болып табылады.</a:t>
            </a:r>
            <a:endParaRPr lang="ru-RU" sz="4000" dirty="0" smtClean="0">
              <a:solidFill>
                <a:srgbClr val="002060"/>
              </a:solidFill>
              <a:latin typeface="Times New Roman" pitchFamily="18" charset="0"/>
              <a:cs typeface="Times New Roman" pitchFamily="18" charset="0"/>
            </a:endParaRPr>
          </a:p>
          <a:p>
            <a:endParaRPr lang="ru-RU"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kk-KZ" sz="2800" b="1" dirty="0" smtClean="0">
                <a:solidFill>
                  <a:srgbClr val="002060"/>
                </a:solidFill>
                <a:latin typeface="Times New Roman" pitchFamily="18" charset="0"/>
                <a:cs typeface="Times New Roman" pitchFamily="18" charset="0"/>
              </a:rPr>
              <a:t>Үстеудің мағыналық түрлері</a:t>
            </a:r>
            <a:r>
              <a:rPr lang="ru-RU" sz="2800" dirty="0" smtClean="0">
                <a:solidFill>
                  <a:srgbClr val="002060"/>
                </a:solidFill>
                <a:latin typeface="Times New Roman" pitchFamily="18" charset="0"/>
                <a:cs typeface="Times New Roman" pitchFamily="18" charset="0"/>
              </a:rPr>
              <a:t/>
            </a:r>
            <a:br>
              <a:rPr lang="ru-RU" sz="2800" dirty="0" smtClean="0">
                <a:solidFill>
                  <a:srgbClr val="002060"/>
                </a:solidFill>
                <a:latin typeface="Times New Roman" pitchFamily="18" charset="0"/>
                <a:cs typeface="Times New Roman" pitchFamily="18" charset="0"/>
              </a:rPr>
            </a:br>
            <a:endParaRPr lang="ru-RU" sz="2800" dirty="0">
              <a:solidFill>
                <a:srgbClr val="002060"/>
              </a:solidFill>
              <a:latin typeface="Times New Roman" pitchFamily="18" charset="0"/>
              <a:cs typeface="Times New Roman" pitchFamily="18" charset="0"/>
            </a:endParaRPr>
          </a:p>
        </p:txBody>
      </p:sp>
      <p:graphicFrame>
        <p:nvGraphicFramePr>
          <p:cNvPr id="4" name="Содержимое 3"/>
          <p:cNvGraphicFramePr>
            <a:graphicFrameLocks noGrp="1"/>
          </p:cNvGraphicFramePr>
          <p:nvPr>
            <p:ph idx="1"/>
          </p:nvPr>
        </p:nvGraphicFramePr>
        <p:xfrm>
          <a:off x="243067" y="1319515"/>
          <a:ext cx="11539962" cy="3910268"/>
        </p:xfrm>
        <a:graphic>
          <a:graphicData uri="http://schemas.openxmlformats.org/drawingml/2006/table">
            <a:tbl>
              <a:tblPr firstRow="1" bandRow="1">
                <a:tableStyleId>{5C22544A-7EE6-4342-B048-85BDC9FD1C3A}</a:tableStyleId>
              </a:tblPr>
              <a:tblGrid>
                <a:gridCol w="1648566"/>
                <a:gridCol w="1648566"/>
                <a:gridCol w="1648566"/>
                <a:gridCol w="1648566"/>
                <a:gridCol w="1648566"/>
                <a:gridCol w="1648566"/>
                <a:gridCol w="1648566"/>
              </a:tblGrid>
              <a:tr h="1949620">
                <a:tc>
                  <a:txBody>
                    <a:bodyPr/>
                    <a:lstStyle/>
                    <a:p>
                      <a:pPr algn="just">
                        <a:spcAft>
                          <a:spcPts val="0"/>
                        </a:spcAft>
                      </a:pPr>
                      <a:r>
                        <a:rPr lang="kk-KZ" sz="2800" dirty="0">
                          <a:latin typeface="Times New Roman" pitchFamily="18" charset="0"/>
                          <a:ea typeface="Calibri"/>
                          <a:cs typeface="Times New Roman" pitchFamily="18" charset="0"/>
                        </a:rPr>
                        <a:t>Мезгіл үстеу</a:t>
                      </a:r>
                      <a:endParaRPr lang="ru-RU" sz="2800" dirty="0">
                        <a:latin typeface="Times New Roman" pitchFamily="18" charset="0"/>
                        <a:ea typeface="Calibri"/>
                        <a:cs typeface="Times New Roman" pitchFamily="18" charset="0"/>
                      </a:endParaRPr>
                    </a:p>
                  </a:txBody>
                  <a:tcPr marL="68580" marR="68580" marT="0" marB="0"/>
                </a:tc>
                <a:tc>
                  <a:txBody>
                    <a:bodyPr/>
                    <a:lstStyle/>
                    <a:p>
                      <a:pPr algn="just">
                        <a:spcAft>
                          <a:spcPts val="0"/>
                        </a:spcAft>
                      </a:pPr>
                      <a:r>
                        <a:rPr lang="kk-KZ" sz="2800" dirty="0">
                          <a:latin typeface="Times New Roman" pitchFamily="18" charset="0"/>
                          <a:ea typeface="Calibri"/>
                          <a:cs typeface="Times New Roman" pitchFamily="18" charset="0"/>
                        </a:rPr>
                        <a:t>Мекен үстеу</a:t>
                      </a:r>
                      <a:endParaRPr lang="ru-RU" sz="2800" dirty="0">
                        <a:latin typeface="Times New Roman" pitchFamily="18" charset="0"/>
                        <a:ea typeface="Calibri"/>
                        <a:cs typeface="Times New Roman" pitchFamily="18" charset="0"/>
                      </a:endParaRPr>
                    </a:p>
                  </a:txBody>
                  <a:tcPr marL="68580" marR="68580" marT="0" marB="0"/>
                </a:tc>
                <a:tc>
                  <a:txBody>
                    <a:bodyPr/>
                    <a:lstStyle/>
                    <a:p>
                      <a:pPr algn="just">
                        <a:spcAft>
                          <a:spcPts val="0"/>
                        </a:spcAft>
                      </a:pPr>
                      <a:r>
                        <a:rPr lang="kk-KZ" sz="2800" dirty="0">
                          <a:latin typeface="Times New Roman" pitchFamily="18" charset="0"/>
                          <a:ea typeface="Calibri"/>
                          <a:cs typeface="Times New Roman" pitchFamily="18" charset="0"/>
                        </a:rPr>
                        <a:t>Сын-қимыл үстеуі</a:t>
                      </a:r>
                      <a:endParaRPr lang="ru-RU" sz="2800" dirty="0">
                        <a:latin typeface="Times New Roman" pitchFamily="18" charset="0"/>
                        <a:ea typeface="Calibri"/>
                        <a:cs typeface="Times New Roman" pitchFamily="18" charset="0"/>
                      </a:endParaRPr>
                    </a:p>
                  </a:txBody>
                  <a:tcPr marL="68580" marR="68580" marT="0" marB="0"/>
                </a:tc>
                <a:tc>
                  <a:txBody>
                    <a:bodyPr/>
                    <a:lstStyle/>
                    <a:p>
                      <a:pPr algn="just">
                        <a:spcAft>
                          <a:spcPts val="0"/>
                        </a:spcAft>
                      </a:pPr>
                      <a:r>
                        <a:rPr lang="kk-KZ" sz="2800" dirty="0" smtClean="0">
                          <a:latin typeface="Times New Roman" pitchFamily="18" charset="0"/>
                          <a:ea typeface="Calibri"/>
                          <a:cs typeface="Times New Roman" pitchFamily="18" charset="0"/>
                        </a:rPr>
                        <a:t>Мөлшер </a:t>
                      </a:r>
                      <a:r>
                        <a:rPr lang="kk-KZ" sz="2800" dirty="0">
                          <a:latin typeface="Times New Roman" pitchFamily="18" charset="0"/>
                          <a:ea typeface="Calibri"/>
                          <a:cs typeface="Times New Roman" pitchFamily="18" charset="0"/>
                        </a:rPr>
                        <a:t>үстеуі</a:t>
                      </a:r>
                      <a:endParaRPr lang="ru-RU" sz="2800" dirty="0">
                        <a:latin typeface="Times New Roman" pitchFamily="18" charset="0"/>
                        <a:ea typeface="Calibri"/>
                        <a:cs typeface="Times New Roman" pitchFamily="18" charset="0"/>
                      </a:endParaRPr>
                    </a:p>
                  </a:txBody>
                  <a:tcPr marL="68580" marR="68580" marT="0" marB="0"/>
                </a:tc>
                <a:tc>
                  <a:txBody>
                    <a:bodyPr/>
                    <a:lstStyle/>
                    <a:p>
                      <a:pPr>
                        <a:spcAft>
                          <a:spcPts val="0"/>
                        </a:spcAft>
                      </a:pPr>
                      <a:r>
                        <a:rPr lang="kk-KZ" sz="2800" dirty="0">
                          <a:latin typeface="Times New Roman" pitchFamily="18" charset="0"/>
                          <a:ea typeface="Calibri"/>
                          <a:cs typeface="Times New Roman" pitchFamily="18" charset="0"/>
                        </a:rPr>
                        <a:t>Күшейт-</a:t>
                      </a:r>
                      <a:endParaRPr lang="ru-RU" sz="2800" dirty="0">
                        <a:latin typeface="Times New Roman" pitchFamily="18" charset="0"/>
                        <a:ea typeface="Calibri"/>
                        <a:cs typeface="Times New Roman" pitchFamily="18" charset="0"/>
                      </a:endParaRPr>
                    </a:p>
                    <a:p>
                      <a:pPr>
                        <a:spcAft>
                          <a:spcPts val="0"/>
                        </a:spcAft>
                      </a:pPr>
                      <a:r>
                        <a:rPr lang="kk-KZ" sz="2800" dirty="0">
                          <a:latin typeface="Times New Roman" pitchFamily="18" charset="0"/>
                          <a:ea typeface="Calibri"/>
                          <a:cs typeface="Times New Roman" pitchFamily="18" charset="0"/>
                        </a:rPr>
                        <a:t>кіш үстеу</a:t>
                      </a:r>
                      <a:endParaRPr lang="ru-RU" sz="2800" dirty="0">
                        <a:latin typeface="Times New Roman" pitchFamily="18" charset="0"/>
                        <a:ea typeface="Calibri"/>
                        <a:cs typeface="Times New Roman" pitchFamily="18" charset="0"/>
                      </a:endParaRPr>
                    </a:p>
                  </a:txBody>
                  <a:tcPr marL="68580" marR="68580" marT="0" marB="0"/>
                </a:tc>
                <a:tc>
                  <a:txBody>
                    <a:bodyPr/>
                    <a:lstStyle/>
                    <a:p>
                      <a:pPr algn="just">
                        <a:spcAft>
                          <a:spcPts val="0"/>
                        </a:spcAft>
                      </a:pPr>
                      <a:r>
                        <a:rPr lang="kk-KZ" sz="2800" dirty="0" smtClean="0">
                          <a:latin typeface="Times New Roman" pitchFamily="18" charset="0"/>
                          <a:ea typeface="Calibri"/>
                          <a:cs typeface="Times New Roman" pitchFamily="18" charset="0"/>
                        </a:rPr>
                        <a:t>Мақсат </a:t>
                      </a:r>
                      <a:r>
                        <a:rPr lang="kk-KZ" sz="2800" dirty="0">
                          <a:latin typeface="Times New Roman" pitchFamily="18" charset="0"/>
                          <a:ea typeface="Calibri"/>
                          <a:cs typeface="Times New Roman" pitchFamily="18" charset="0"/>
                        </a:rPr>
                        <a:t>үстеу</a:t>
                      </a:r>
                      <a:endParaRPr lang="ru-RU" sz="2800" dirty="0">
                        <a:latin typeface="Times New Roman" pitchFamily="18" charset="0"/>
                        <a:ea typeface="Calibri"/>
                        <a:cs typeface="Times New Roman" pitchFamily="18" charset="0"/>
                      </a:endParaRPr>
                    </a:p>
                  </a:txBody>
                  <a:tcPr marL="68580" marR="68580" marT="0" marB="0"/>
                </a:tc>
                <a:tc>
                  <a:txBody>
                    <a:bodyPr/>
                    <a:lstStyle/>
                    <a:p>
                      <a:pPr algn="just">
                        <a:spcAft>
                          <a:spcPts val="0"/>
                        </a:spcAft>
                      </a:pPr>
                      <a:r>
                        <a:rPr lang="kk-KZ" sz="2800">
                          <a:latin typeface="Times New Roman" pitchFamily="18" charset="0"/>
                          <a:ea typeface="Calibri"/>
                          <a:cs typeface="Times New Roman" pitchFamily="18" charset="0"/>
                        </a:rPr>
                        <a:t>Себеп-салдар үстеуі</a:t>
                      </a:r>
                      <a:endParaRPr lang="ru-RU" sz="2800">
                        <a:latin typeface="Times New Roman" pitchFamily="18" charset="0"/>
                        <a:ea typeface="Calibri"/>
                        <a:cs typeface="Times New Roman" pitchFamily="18" charset="0"/>
                      </a:endParaRPr>
                    </a:p>
                  </a:txBody>
                  <a:tcPr marL="68580" marR="68580" marT="0" marB="0"/>
                </a:tc>
              </a:tr>
              <a:tr h="1960648">
                <a:tc>
                  <a:txBody>
                    <a:bodyPr/>
                    <a:lstStyle/>
                    <a:p>
                      <a:pPr algn="just">
                        <a:spcAft>
                          <a:spcPts val="0"/>
                        </a:spcAft>
                      </a:pPr>
                      <a:r>
                        <a:rPr lang="kk-KZ" sz="2800">
                          <a:latin typeface="Times New Roman" pitchFamily="18" charset="0"/>
                          <a:ea typeface="Calibri"/>
                          <a:cs typeface="Times New Roman" pitchFamily="18" charset="0"/>
                        </a:rPr>
                        <a:t>кеше, бүгін, ертең</a:t>
                      </a:r>
                      <a:endParaRPr lang="ru-RU" sz="2800">
                        <a:latin typeface="Times New Roman" pitchFamily="18" charset="0"/>
                        <a:ea typeface="Calibri"/>
                        <a:cs typeface="Times New Roman" pitchFamily="18" charset="0"/>
                      </a:endParaRPr>
                    </a:p>
                  </a:txBody>
                  <a:tcPr marL="68580" marR="68580" marT="0" marB="0"/>
                </a:tc>
                <a:tc>
                  <a:txBody>
                    <a:bodyPr/>
                    <a:lstStyle/>
                    <a:p>
                      <a:pPr algn="just">
                        <a:spcAft>
                          <a:spcPts val="0"/>
                        </a:spcAft>
                      </a:pPr>
                      <a:r>
                        <a:rPr lang="kk-KZ" sz="2800" dirty="0" smtClean="0">
                          <a:latin typeface="Times New Roman" pitchFamily="18" charset="0"/>
                          <a:ea typeface="Calibri"/>
                          <a:cs typeface="Times New Roman" pitchFamily="18" charset="0"/>
                        </a:rPr>
                        <a:t>жоғары</a:t>
                      </a:r>
                      <a:r>
                        <a:rPr lang="kk-KZ" sz="2800" dirty="0">
                          <a:latin typeface="Times New Roman" pitchFamily="18" charset="0"/>
                          <a:ea typeface="Calibri"/>
                          <a:cs typeface="Times New Roman" pitchFamily="18" charset="0"/>
                        </a:rPr>
                        <a:t>, төмен, соңын-да</a:t>
                      </a:r>
                      <a:endParaRPr lang="ru-RU" sz="2800" dirty="0">
                        <a:latin typeface="Times New Roman" pitchFamily="18" charset="0"/>
                        <a:ea typeface="Calibri"/>
                        <a:cs typeface="Times New Roman" pitchFamily="18" charset="0"/>
                      </a:endParaRPr>
                    </a:p>
                  </a:txBody>
                  <a:tcPr marL="68580" marR="68580" marT="0" marB="0"/>
                </a:tc>
                <a:tc>
                  <a:txBody>
                    <a:bodyPr/>
                    <a:lstStyle/>
                    <a:p>
                      <a:pPr algn="just">
                        <a:spcAft>
                          <a:spcPts val="0"/>
                        </a:spcAft>
                      </a:pPr>
                      <a:r>
                        <a:rPr lang="kk-KZ" sz="2800">
                          <a:latin typeface="Times New Roman" pitchFamily="18" charset="0"/>
                          <a:ea typeface="Calibri"/>
                          <a:cs typeface="Times New Roman" pitchFamily="18" charset="0"/>
                        </a:rPr>
                        <a:t>әрең, дереу</a:t>
                      </a:r>
                      <a:endParaRPr lang="ru-RU" sz="2800">
                        <a:latin typeface="Times New Roman" pitchFamily="18" charset="0"/>
                        <a:ea typeface="Calibri"/>
                        <a:cs typeface="Times New Roman" pitchFamily="18" charset="0"/>
                      </a:endParaRPr>
                    </a:p>
                  </a:txBody>
                  <a:tcPr marL="68580" marR="68580" marT="0" marB="0"/>
                </a:tc>
                <a:tc>
                  <a:txBody>
                    <a:bodyPr/>
                    <a:lstStyle/>
                    <a:p>
                      <a:pPr algn="just">
                        <a:spcAft>
                          <a:spcPts val="0"/>
                        </a:spcAft>
                      </a:pPr>
                      <a:r>
                        <a:rPr lang="kk-KZ" sz="2800">
                          <a:latin typeface="Times New Roman" pitchFamily="18" charset="0"/>
                          <a:ea typeface="Calibri"/>
                          <a:cs typeface="Times New Roman" pitchFamily="18" charset="0"/>
                        </a:rPr>
                        <a:t>біраз, едәуір</a:t>
                      </a:r>
                      <a:endParaRPr lang="ru-RU" sz="2800">
                        <a:latin typeface="Times New Roman" pitchFamily="18" charset="0"/>
                        <a:ea typeface="Calibri"/>
                        <a:cs typeface="Times New Roman" pitchFamily="18" charset="0"/>
                      </a:endParaRPr>
                    </a:p>
                  </a:txBody>
                  <a:tcPr marL="68580" marR="68580" marT="0" marB="0"/>
                </a:tc>
                <a:tc>
                  <a:txBody>
                    <a:bodyPr/>
                    <a:lstStyle/>
                    <a:p>
                      <a:pPr algn="just">
                        <a:spcAft>
                          <a:spcPts val="0"/>
                        </a:spcAft>
                      </a:pPr>
                      <a:r>
                        <a:rPr lang="kk-KZ" sz="2800" dirty="0">
                          <a:latin typeface="Times New Roman" pitchFamily="18" charset="0"/>
                          <a:ea typeface="Calibri"/>
                          <a:cs typeface="Times New Roman" pitchFamily="18" charset="0"/>
                        </a:rPr>
                        <a:t>әбден, тым, ең, өте, аса</a:t>
                      </a:r>
                      <a:endParaRPr lang="ru-RU" sz="2800" dirty="0">
                        <a:latin typeface="Times New Roman" pitchFamily="18" charset="0"/>
                        <a:ea typeface="Calibri"/>
                        <a:cs typeface="Times New Roman" pitchFamily="18" charset="0"/>
                      </a:endParaRPr>
                    </a:p>
                  </a:txBody>
                  <a:tcPr marL="68580" marR="68580" marT="0" marB="0"/>
                </a:tc>
                <a:tc>
                  <a:txBody>
                    <a:bodyPr/>
                    <a:lstStyle/>
                    <a:p>
                      <a:pPr algn="just">
                        <a:spcAft>
                          <a:spcPts val="0"/>
                        </a:spcAft>
                      </a:pPr>
                      <a:r>
                        <a:rPr lang="kk-KZ" sz="2800" dirty="0">
                          <a:latin typeface="Times New Roman" pitchFamily="18" charset="0"/>
                          <a:ea typeface="Calibri"/>
                          <a:cs typeface="Times New Roman" pitchFamily="18" charset="0"/>
                        </a:rPr>
                        <a:t>әдейі, жорта, </a:t>
                      </a:r>
                      <a:r>
                        <a:rPr lang="kk-KZ" sz="2800" dirty="0" smtClean="0">
                          <a:latin typeface="Times New Roman" pitchFamily="18" charset="0"/>
                          <a:ea typeface="Calibri"/>
                          <a:cs typeface="Times New Roman" pitchFamily="18" charset="0"/>
                        </a:rPr>
                        <a:t>қасақана</a:t>
                      </a:r>
                      <a:endParaRPr lang="ru-RU" sz="2800" dirty="0">
                        <a:latin typeface="Times New Roman" pitchFamily="18" charset="0"/>
                        <a:ea typeface="Calibri"/>
                        <a:cs typeface="Times New Roman" pitchFamily="18" charset="0"/>
                      </a:endParaRPr>
                    </a:p>
                  </a:txBody>
                  <a:tcPr marL="68580" marR="68580" marT="0" marB="0"/>
                </a:tc>
                <a:tc>
                  <a:txBody>
                    <a:bodyPr/>
                    <a:lstStyle/>
                    <a:p>
                      <a:pPr algn="just">
                        <a:spcAft>
                          <a:spcPts val="0"/>
                        </a:spcAft>
                      </a:pPr>
                      <a:r>
                        <a:rPr lang="kk-KZ" sz="2800" dirty="0">
                          <a:latin typeface="Times New Roman" pitchFamily="18" charset="0"/>
                          <a:ea typeface="Calibri"/>
                          <a:cs typeface="Times New Roman" pitchFamily="18" charset="0"/>
                        </a:rPr>
                        <a:t>босқа, </a:t>
                      </a:r>
                      <a:r>
                        <a:rPr lang="kk-KZ" sz="2800" dirty="0" smtClean="0">
                          <a:latin typeface="Times New Roman" pitchFamily="18" charset="0"/>
                          <a:ea typeface="Calibri"/>
                          <a:cs typeface="Times New Roman" pitchFamily="18" charset="0"/>
                        </a:rPr>
                        <a:t>бекерге</a:t>
                      </a:r>
                      <a:r>
                        <a:rPr lang="kk-KZ" sz="2800" dirty="0">
                          <a:latin typeface="Times New Roman" pitchFamily="18" charset="0"/>
                          <a:ea typeface="Calibri"/>
                          <a:cs typeface="Times New Roman" pitchFamily="18" charset="0"/>
                        </a:rPr>
                        <a:t>, </a:t>
                      </a:r>
                      <a:r>
                        <a:rPr lang="kk-KZ" sz="2800" dirty="0" smtClean="0">
                          <a:latin typeface="Times New Roman" pitchFamily="18" charset="0"/>
                          <a:ea typeface="Calibri"/>
                          <a:cs typeface="Times New Roman" pitchFamily="18" charset="0"/>
                        </a:rPr>
                        <a:t>амалсыз -</a:t>
                      </a:r>
                    </a:p>
                    <a:p>
                      <a:pPr algn="just">
                        <a:spcAft>
                          <a:spcPts val="0"/>
                        </a:spcAft>
                      </a:pPr>
                      <a:r>
                        <a:rPr lang="kk-KZ" sz="2800" dirty="0" smtClean="0">
                          <a:latin typeface="Times New Roman" pitchFamily="18" charset="0"/>
                          <a:ea typeface="Calibri"/>
                          <a:cs typeface="Times New Roman" pitchFamily="18" charset="0"/>
                        </a:rPr>
                        <a:t>дан</a:t>
                      </a:r>
                      <a:endParaRPr lang="ru-RU" sz="2800" dirty="0">
                        <a:latin typeface="Times New Roman" pitchFamily="18" charset="0"/>
                        <a:ea typeface="Calibri"/>
                        <a:cs typeface="Times New Roman" pitchFamily="18" charset="0"/>
                      </a:endParaRPr>
                    </a:p>
                  </a:txBody>
                  <a:tcPr marL="68580" marR="68580" marT="0" marB="0"/>
                </a:tc>
              </a:tr>
            </a:tbl>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kk-KZ" sz="3600" b="1" dirty="0" smtClean="0">
                <a:solidFill>
                  <a:srgbClr val="002060"/>
                </a:solidFill>
                <a:latin typeface="Times New Roman" pitchFamily="18" charset="0"/>
                <a:cs typeface="Times New Roman" pitchFamily="18" charset="0"/>
              </a:rPr>
              <a:t>3-тапсырма. Мәтіннен үстеу сөздерді табыңыз және синонимдік қатарын анықтаңыз.</a:t>
            </a:r>
            <a:r>
              <a:rPr lang="ru-RU" dirty="0" smtClean="0"/>
              <a:t/>
            </a:r>
            <a:br>
              <a:rPr lang="ru-RU" dirty="0" smtClean="0"/>
            </a:br>
            <a:endParaRPr lang="ru-RU" dirty="0"/>
          </a:p>
        </p:txBody>
      </p:sp>
      <p:sp>
        <p:nvSpPr>
          <p:cNvPr id="3" name="Содержимое 2"/>
          <p:cNvSpPr>
            <a:spLocks noGrp="1"/>
          </p:cNvSpPr>
          <p:nvPr>
            <p:ph idx="1"/>
          </p:nvPr>
        </p:nvSpPr>
        <p:spPr>
          <a:xfrm>
            <a:off x="838200" y="1319514"/>
            <a:ext cx="10515600" cy="4857449"/>
          </a:xfrm>
        </p:spPr>
        <p:txBody>
          <a:bodyPr/>
          <a:lstStyle/>
          <a:p>
            <a:pPr algn="ctr">
              <a:buNone/>
            </a:pPr>
            <a:r>
              <a:rPr lang="kk-KZ" sz="2000" dirty="0" smtClean="0">
                <a:latin typeface="Times New Roman" pitchFamily="18" charset="0"/>
                <a:cs typeface="Times New Roman" pitchFamily="18" charset="0"/>
              </a:rPr>
              <a:t>Көктем жаршысы</a:t>
            </a:r>
            <a:endParaRPr lang="ru-RU" sz="2000" dirty="0" smtClean="0">
              <a:latin typeface="Times New Roman" pitchFamily="18" charset="0"/>
              <a:cs typeface="Times New Roman" pitchFamily="18" charset="0"/>
            </a:endParaRPr>
          </a:p>
          <a:p>
            <a:pPr algn="just">
              <a:buNone/>
            </a:pPr>
            <a:r>
              <a:rPr lang="kk-KZ" sz="2000" dirty="0" smtClean="0">
                <a:latin typeface="Times New Roman" pitchFamily="18" charset="0"/>
                <a:cs typeface="Times New Roman" pitchFamily="18" charset="0"/>
              </a:rPr>
              <a:t>             Көктемнің келгенін жеткізетін табиғат ғажайыптары да жетерлік. Соның бірі – жыл құстары. Өкпек есіп, қар ери бастағанда өзгелердің алды болып ұшып келетін жұдырықтай ғана жыл құсы бар. Оны қазақ наурызкөк, наурызек немесе көкқұс деп атайды. Кей жерлерде оны жылқышы құс немесе бақыт құсы деп те атайды. Құсты бірінші көрген адам жақсылыққа балап, оған жем шашады. Наурызкөкті алғаш көргендер «Наурызкөгім, келдің бе?» немесе «Наурызек, қайтып келдің бе, анаңның көзі жазылды ма?» деп сұрайды. Аңыз бойынша Наурызектің анасы – Жер-Ана. Яғни, Жер-Анаға көктем келді ме, табиғат жаңарды ма деген мағына береді. </a:t>
            </a:r>
            <a:endParaRPr lang="ru-RU" sz="2000" dirty="0" smtClean="0">
              <a:latin typeface="Times New Roman" pitchFamily="18" charset="0"/>
              <a:cs typeface="Times New Roman" pitchFamily="18" charset="0"/>
            </a:endParaRPr>
          </a:p>
          <a:p>
            <a:pPr algn="just">
              <a:buNone/>
            </a:pPr>
            <a:r>
              <a:rPr lang="kk-KZ" sz="2000" dirty="0" smtClean="0">
                <a:latin typeface="Times New Roman" pitchFamily="18" charset="0"/>
                <a:cs typeface="Times New Roman" pitchFamily="18" charset="0"/>
              </a:rPr>
              <a:t>          Жеп-жеңіл, ұшқалақтап тұратын кішкентай құс – наурызкөктің құйрығы ұзын, түсі көк болады. Наным бойынша наурызкөк келгеннен кейін күннің қатуы сынып, айтарлықтай боран, суық болмайды.</a:t>
            </a:r>
            <a:endParaRPr lang="ru-RU" sz="2000" dirty="0" smtClean="0">
              <a:latin typeface="Times New Roman" pitchFamily="18" charset="0"/>
              <a:cs typeface="Times New Roman" pitchFamily="18" charset="0"/>
            </a:endParaRPr>
          </a:p>
          <a:p>
            <a:pPr>
              <a:buNone/>
            </a:pPr>
            <a:r>
              <a:rPr lang="kk-KZ" sz="2000" b="1" i="1" dirty="0" smtClean="0">
                <a:latin typeface="Times New Roman" pitchFamily="18" charset="0"/>
                <a:cs typeface="Times New Roman" pitchFamily="18" charset="0"/>
              </a:rPr>
              <a:t>Дескриптор:</a:t>
            </a:r>
            <a:endParaRPr lang="ru-RU" sz="2000" dirty="0" smtClean="0">
              <a:latin typeface="Times New Roman" pitchFamily="18" charset="0"/>
              <a:cs typeface="Times New Roman" pitchFamily="18" charset="0"/>
            </a:endParaRPr>
          </a:p>
          <a:p>
            <a:pPr>
              <a:buNone/>
            </a:pPr>
            <a:r>
              <a:rPr lang="kk-KZ" sz="2000" dirty="0" smtClean="0">
                <a:latin typeface="Times New Roman" pitchFamily="18" charset="0"/>
                <a:cs typeface="Times New Roman" pitchFamily="18" charset="0"/>
              </a:rPr>
              <a:t>- мәтіннен үстеу сөздерді табады;</a:t>
            </a:r>
            <a:endParaRPr lang="ru-RU" sz="2000" dirty="0" smtClean="0">
              <a:latin typeface="Times New Roman" pitchFamily="18" charset="0"/>
              <a:cs typeface="Times New Roman" pitchFamily="18" charset="0"/>
            </a:endParaRPr>
          </a:p>
          <a:p>
            <a:pPr>
              <a:buNone/>
            </a:pPr>
            <a:r>
              <a:rPr lang="kk-KZ" sz="2000" dirty="0" smtClean="0">
                <a:latin typeface="Times New Roman" pitchFamily="18" charset="0"/>
                <a:cs typeface="Times New Roman" pitchFamily="18" charset="0"/>
              </a:rPr>
              <a:t>- үстеу сөздердің синонимдік қатарларын құрады.</a:t>
            </a:r>
            <a:endParaRPr lang="ru-RU" sz="2000" dirty="0" smtClean="0">
              <a:latin typeface="Times New Roman" pitchFamily="18" charset="0"/>
              <a:cs typeface="Times New Roman" pitchFamily="18" charset="0"/>
            </a:endParaRPr>
          </a:p>
          <a:p>
            <a:endParaRPr lang="ru-RU" dirty="0">
              <a:latin typeface="Times New Roman" pitchFamily="18" charset="0"/>
              <a:cs typeface="Times New Roman" pitchFamily="18"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kk-KZ" dirty="0" smtClean="0">
                <a:solidFill>
                  <a:srgbClr val="C00000"/>
                </a:solidFill>
                <a:latin typeface="Times New Roman" pitchFamily="18" charset="0"/>
                <a:cs typeface="Times New Roman" pitchFamily="18" charset="0"/>
              </a:rPr>
              <a:t>Өзіңді тексер! </a:t>
            </a:r>
            <a:r>
              <a:rPr lang="ru-RU" dirty="0" smtClean="0">
                <a:solidFill>
                  <a:srgbClr val="C00000"/>
                </a:solidFill>
                <a:latin typeface="Times New Roman" pitchFamily="18" charset="0"/>
                <a:cs typeface="Times New Roman" pitchFamily="18" charset="0"/>
              </a:rPr>
              <a:t/>
            </a:r>
            <a:br>
              <a:rPr lang="ru-RU" dirty="0" smtClean="0">
                <a:solidFill>
                  <a:srgbClr val="C00000"/>
                </a:solidFill>
                <a:latin typeface="Times New Roman" pitchFamily="18" charset="0"/>
                <a:cs typeface="Times New Roman" pitchFamily="18" charset="0"/>
              </a:rPr>
            </a:br>
            <a:endParaRPr lang="ru-RU" dirty="0"/>
          </a:p>
        </p:txBody>
      </p:sp>
      <p:sp>
        <p:nvSpPr>
          <p:cNvPr id="3" name="Содержимое 2"/>
          <p:cNvSpPr>
            <a:spLocks noGrp="1"/>
          </p:cNvSpPr>
          <p:nvPr>
            <p:ph idx="1"/>
          </p:nvPr>
        </p:nvSpPr>
        <p:spPr/>
        <p:txBody>
          <a:bodyPr>
            <a:normAutofit/>
          </a:bodyPr>
          <a:lstStyle/>
          <a:p>
            <a:pPr>
              <a:buNone/>
            </a:pPr>
            <a:r>
              <a:rPr lang="kk-KZ" b="1" dirty="0" smtClean="0">
                <a:latin typeface="Times New Roman" pitchFamily="18" charset="0"/>
                <a:cs typeface="Times New Roman" pitchFamily="18" charset="0"/>
              </a:rPr>
              <a:t>Үстеу сөздер: </a:t>
            </a:r>
            <a:endParaRPr lang="ru-RU" dirty="0" smtClean="0">
              <a:latin typeface="Times New Roman" pitchFamily="18" charset="0"/>
              <a:cs typeface="Times New Roman" pitchFamily="18" charset="0"/>
            </a:endParaRPr>
          </a:p>
          <a:p>
            <a:pPr>
              <a:buNone/>
            </a:pPr>
            <a:r>
              <a:rPr lang="kk-KZ" dirty="0" smtClean="0">
                <a:latin typeface="Times New Roman" pitchFamily="18" charset="0"/>
                <a:cs typeface="Times New Roman" pitchFamily="18" charset="0"/>
              </a:rPr>
              <a:t>Қашан? – алғаш көргендер (мезгіл үстеуі);</a:t>
            </a:r>
          </a:p>
          <a:p>
            <a:pPr>
              <a:buNone/>
            </a:pPr>
            <a:endParaRPr lang="ru-RU" dirty="0" smtClean="0">
              <a:latin typeface="Times New Roman" pitchFamily="18" charset="0"/>
              <a:cs typeface="Times New Roman" pitchFamily="18" charset="0"/>
            </a:endParaRPr>
          </a:p>
          <a:p>
            <a:pPr>
              <a:buNone/>
            </a:pPr>
            <a:r>
              <a:rPr lang="kk-KZ" b="1" dirty="0" smtClean="0">
                <a:latin typeface="Times New Roman" pitchFamily="18" charset="0"/>
                <a:cs typeface="Times New Roman" pitchFamily="18" charset="0"/>
              </a:rPr>
              <a:t>Синонимдік қатар:</a:t>
            </a:r>
            <a:endParaRPr lang="ru-RU" dirty="0" smtClean="0">
              <a:latin typeface="Times New Roman" pitchFamily="18" charset="0"/>
              <a:cs typeface="Times New Roman" pitchFamily="18" charset="0"/>
            </a:endParaRPr>
          </a:p>
          <a:p>
            <a:pPr>
              <a:buNone/>
            </a:pPr>
            <a:r>
              <a:rPr lang="kk-KZ" dirty="0" smtClean="0">
                <a:latin typeface="Times New Roman" pitchFamily="18" charset="0"/>
                <a:cs typeface="Times New Roman" pitchFamily="18" charset="0"/>
              </a:rPr>
              <a:t>Алғаш – бастапқы, әуелгі, әдепкі.</a:t>
            </a:r>
            <a:endParaRPr lang="ru-RU" dirty="0" smtClean="0">
              <a:latin typeface="Times New Roman" pitchFamily="18" charset="0"/>
              <a:cs typeface="Times New Roman" pitchFamily="18" charset="0"/>
            </a:endParaRPr>
          </a:p>
          <a:p>
            <a:endParaRPr lang="ru-RU" dirty="0">
              <a:latin typeface="Times New Roman" pitchFamily="18" charset="0"/>
              <a:cs typeface="Times New Roman" pitchFamily="18"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6"/>
            <a:ext cx="10515600" cy="769194"/>
          </a:xfrm>
        </p:spPr>
        <p:txBody>
          <a:bodyPr>
            <a:noAutofit/>
          </a:bodyPr>
          <a:lstStyle/>
          <a:p>
            <a:pPr algn="ctr"/>
            <a:r>
              <a:rPr lang="kk-KZ" sz="2800" b="1" dirty="0" smtClean="0">
                <a:latin typeface="Times New Roman" pitchFamily="18" charset="0"/>
                <a:cs typeface="Times New Roman" pitchFamily="18" charset="0"/>
              </a:rPr>
              <a:t>4-тапсырма.</a:t>
            </a:r>
            <a:r>
              <a:rPr lang="kk-KZ" sz="2800" dirty="0" smtClean="0">
                <a:latin typeface="Times New Roman" pitchFamily="18" charset="0"/>
                <a:cs typeface="Times New Roman" pitchFamily="18" charset="0"/>
              </a:rPr>
              <a:t> </a:t>
            </a:r>
            <a:r>
              <a:rPr lang="ru-RU" sz="2800" dirty="0" smtClean="0">
                <a:latin typeface="Times New Roman" pitchFamily="18" charset="0"/>
                <a:cs typeface="Times New Roman" pitchFamily="18" charset="0"/>
              </a:rPr>
              <a:t/>
            </a:r>
            <a:br>
              <a:rPr lang="ru-RU" sz="2800" dirty="0" smtClean="0">
                <a:latin typeface="Times New Roman" pitchFamily="18" charset="0"/>
                <a:cs typeface="Times New Roman" pitchFamily="18" charset="0"/>
              </a:rPr>
            </a:br>
            <a:r>
              <a:rPr lang="kk-KZ" sz="2800" b="1" dirty="0" smtClean="0">
                <a:latin typeface="Times New Roman" pitchFamily="18" charset="0"/>
                <a:cs typeface="Times New Roman" pitchFamily="18" charset="0"/>
              </a:rPr>
              <a:t>Үстеу түрлерін сәйкестендіріңіз.</a:t>
            </a:r>
            <a:r>
              <a:rPr lang="ru-RU" sz="2800" dirty="0" smtClean="0">
                <a:latin typeface="Times New Roman" pitchFamily="18" charset="0"/>
                <a:cs typeface="Times New Roman" pitchFamily="18" charset="0"/>
              </a:rPr>
              <a:t/>
            </a:r>
            <a:br>
              <a:rPr lang="ru-RU" sz="2800" dirty="0" smtClean="0">
                <a:latin typeface="Times New Roman" pitchFamily="18" charset="0"/>
                <a:cs typeface="Times New Roman" pitchFamily="18" charset="0"/>
              </a:rPr>
            </a:br>
            <a:r>
              <a:rPr lang="kk-KZ" sz="2800" b="1" dirty="0" smtClean="0">
                <a:latin typeface="Times New Roman" pitchFamily="18" charset="0"/>
                <a:cs typeface="Times New Roman" pitchFamily="18" charset="0"/>
              </a:rPr>
              <a:t> </a:t>
            </a:r>
            <a:r>
              <a:rPr lang="ru-RU" sz="2800" dirty="0" smtClean="0">
                <a:latin typeface="Times New Roman" pitchFamily="18" charset="0"/>
                <a:cs typeface="Times New Roman" pitchFamily="18" charset="0"/>
              </a:rPr>
              <a:t/>
            </a:r>
            <a:br>
              <a:rPr lang="ru-RU" sz="2800" dirty="0" smtClean="0">
                <a:latin typeface="Times New Roman" pitchFamily="18" charset="0"/>
                <a:cs typeface="Times New Roman" pitchFamily="18" charset="0"/>
              </a:rPr>
            </a:br>
            <a:endParaRPr lang="ru-RU" sz="2800" dirty="0">
              <a:latin typeface="Times New Roman" pitchFamily="18" charset="0"/>
              <a:cs typeface="Times New Roman" pitchFamily="18" charset="0"/>
            </a:endParaRPr>
          </a:p>
        </p:txBody>
      </p:sp>
      <p:graphicFrame>
        <p:nvGraphicFramePr>
          <p:cNvPr id="4" name="Содержимое 3"/>
          <p:cNvGraphicFramePr>
            <a:graphicFrameLocks noGrp="1"/>
          </p:cNvGraphicFramePr>
          <p:nvPr>
            <p:ph idx="1"/>
          </p:nvPr>
        </p:nvGraphicFramePr>
        <p:xfrm>
          <a:off x="838200" y="1192195"/>
          <a:ext cx="10515600" cy="4937760"/>
        </p:xfrm>
        <a:graphic>
          <a:graphicData uri="http://schemas.openxmlformats.org/drawingml/2006/table">
            <a:tbl>
              <a:tblPr firstRow="1" bandRow="1">
                <a:tableStyleId>{5C22544A-7EE6-4342-B048-85BDC9FD1C3A}</a:tableStyleId>
              </a:tblPr>
              <a:tblGrid>
                <a:gridCol w="3505200"/>
                <a:gridCol w="3505200"/>
                <a:gridCol w="3505200"/>
              </a:tblGrid>
              <a:tr h="461330">
                <a:tc>
                  <a:txBody>
                    <a:bodyPr/>
                    <a:lstStyle/>
                    <a:p>
                      <a:pPr>
                        <a:spcAft>
                          <a:spcPts val="0"/>
                        </a:spcAft>
                      </a:pPr>
                      <a:r>
                        <a:rPr lang="kk-KZ" sz="1800" dirty="0">
                          <a:latin typeface="Times New Roman" pitchFamily="18" charset="0"/>
                          <a:ea typeface="Calibri"/>
                          <a:cs typeface="Times New Roman" pitchFamily="18" charset="0"/>
                        </a:rPr>
                        <a:t>Қимылдың, іс-әрекеттің өту орнын, бағытын білдіреді</a:t>
                      </a:r>
                      <a:endParaRPr lang="ru-RU" sz="1800" dirty="0">
                        <a:latin typeface="Times New Roman" pitchFamily="18" charset="0"/>
                        <a:ea typeface="Calibri"/>
                        <a:cs typeface="Times New Roman" pitchFamily="18" charset="0"/>
                      </a:endParaRPr>
                    </a:p>
                  </a:txBody>
                  <a:tcPr marL="68580" marR="68580" marT="0" marB="0"/>
                </a:tc>
                <a:tc>
                  <a:txBody>
                    <a:bodyPr/>
                    <a:lstStyle/>
                    <a:p>
                      <a:endParaRPr lang="ru-RU" sz="1800" dirty="0">
                        <a:latin typeface="Times New Roman" pitchFamily="18" charset="0"/>
                        <a:cs typeface="Times New Roman" pitchFamily="18" charset="0"/>
                      </a:endParaRPr>
                    </a:p>
                  </a:txBody>
                  <a:tcPr/>
                </a:tc>
                <a:tc>
                  <a:txBody>
                    <a:bodyPr/>
                    <a:lstStyle/>
                    <a:p>
                      <a:pPr>
                        <a:spcAft>
                          <a:spcPts val="0"/>
                        </a:spcAft>
                      </a:pPr>
                      <a:r>
                        <a:rPr lang="kk-KZ" sz="1800" dirty="0">
                          <a:latin typeface="Times New Roman" pitchFamily="18" charset="0"/>
                          <a:ea typeface="Calibri"/>
                          <a:cs typeface="Times New Roman" pitchFamily="18" charset="0"/>
                        </a:rPr>
                        <a:t>Мезгіл үстеу</a:t>
                      </a:r>
                      <a:endParaRPr lang="ru-RU" sz="1800" dirty="0">
                        <a:latin typeface="Times New Roman" pitchFamily="18" charset="0"/>
                        <a:ea typeface="Calibri"/>
                        <a:cs typeface="Times New Roman" pitchFamily="18" charset="0"/>
                      </a:endParaRPr>
                    </a:p>
                  </a:txBody>
                  <a:tcPr marL="68580" marR="68580" marT="0" marB="0"/>
                </a:tc>
              </a:tr>
              <a:tr h="461330">
                <a:tc>
                  <a:txBody>
                    <a:bodyPr/>
                    <a:lstStyle/>
                    <a:p>
                      <a:pPr>
                        <a:spcAft>
                          <a:spcPts val="0"/>
                        </a:spcAft>
                      </a:pPr>
                      <a:r>
                        <a:rPr lang="kk-KZ" sz="1800" dirty="0">
                          <a:latin typeface="Times New Roman" pitchFamily="18" charset="0"/>
                          <a:ea typeface="Calibri"/>
                          <a:cs typeface="Times New Roman" pitchFamily="18" charset="0"/>
                        </a:rPr>
                        <a:t>Іс-әрекеттің, қимылдың өту мерзімін білдіреді</a:t>
                      </a:r>
                      <a:endParaRPr lang="ru-RU" sz="1800" dirty="0">
                        <a:latin typeface="Times New Roman" pitchFamily="18" charset="0"/>
                        <a:ea typeface="Calibri"/>
                        <a:cs typeface="Times New Roman" pitchFamily="18" charset="0"/>
                      </a:endParaRPr>
                    </a:p>
                  </a:txBody>
                  <a:tcPr marL="68580" marR="68580" marT="0" marB="0"/>
                </a:tc>
                <a:tc>
                  <a:txBody>
                    <a:bodyPr/>
                    <a:lstStyle/>
                    <a:p>
                      <a:endParaRPr lang="ru-RU" sz="1800" dirty="0">
                        <a:latin typeface="Times New Roman" pitchFamily="18" charset="0"/>
                        <a:cs typeface="Times New Roman" pitchFamily="18" charset="0"/>
                      </a:endParaRPr>
                    </a:p>
                  </a:txBody>
                  <a:tcPr/>
                </a:tc>
                <a:tc>
                  <a:txBody>
                    <a:bodyPr/>
                    <a:lstStyle/>
                    <a:p>
                      <a:pPr>
                        <a:spcAft>
                          <a:spcPts val="0"/>
                        </a:spcAft>
                      </a:pPr>
                      <a:r>
                        <a:rPr lang="kk-KZ" sz="1800" dirty="0">
                          <a:latin typeface="Times New Roman" pitchFamily="18" charset="0"/>
                          <a:ea typeface="Calibri"/>
                          <a:cs typeface="Times New Roman" pitchFamily="18" charset="0"/>
                        </a:rPr>
                        <a:t>Мекен үстеу</a:t>
                      </a:r>
                      <a:endParaRPr lang="ru-RU" sz="1800" dirty="0">
                        <a:latin typeface="Times New Roman" pitchFamily="18" charset="0"/>
                        <a:ea typeface="Calibri"/>
                        <a:cs typeface="Times New Roman" pitchFamily="18" charset="0"/>
                      </a:endParaRPr>
                    </a:p>
                  </a:txBody>
                  <a:tcPr marL="68580" marR="68580" marT="0" marB="0"/>
                </a:tc>
              </a:tr>
              <a:tr h="461330">
                <a:tc>
                  <a:txBody>
                    <a:bodyPr/>
                    <a:lstStyle/>
                    <a:p>
                      <a:pPr>
                        <a:spcAft>
                          <a:spcPts val="0"/>
                        </a:spcAft>
                      </a:pPr>
                      <a:r>
                        <a:rPr lang="kk-KZ" sz="1800" dirty="0">
                          <a:latin typeface="Times New Roman" pitchFamily="18" charset="0"/>
                          <a:ea typeface="Calibri"/>
                          <a:cs typeface="Times New Roman" pitchFamily="18" charset="0"/>
                        </a:rPr>
                        <a:t>Қимылдың немесе сынның мөлшері мен шама-шарқын, көлемдік дәрежесін білдіреді</a:t>
                      </a:r>
                      <a:endParaRPr lang="ru-RU" sz="1800" dirty="0">
                        <a:latin typeface="Times New Roman" pitchFamily="18" charset="0"/>
                        <a:ea typeface="Calibri"/>
                        <a:cs typeface="Times New Roman" pitchFamily="18" charset="0"/>
                      </a:endParaRPr>
                    </a:p>
                  </a:txBody>
                  <a:tcPr marL="68580" marR="68580" marT="0" marB="0"/>
                </a:tc>
                <a:tc>
                  <a:txBody>
                    <a:bodyPr/>
                    <a:lstStyle/>
                    <a:p>
                      <a:endParaRPr lang="ru-RU" sz="1800">
                        <a:latin typeface="Times New Roman" pitchFamily="18" charset="0"/>
                        <a:cs typeface="Times New Roman" pitchFamily="18" charset="0"/>
                      </a:endParaRPr>
                    </a:p>
                  </a:txBody>
                  <a:tcPr/>
                </a:tc>
                <a:tc>
                  <a:txBody>
                    <a:bodyPr/>
                    <a:lstStyle/>
                    <a:p>
                      <a:pPr>
                        <a:spcAft>
                          <a:spcPts val="0"/>
                        </a:spcAft>
                      </a:pPr>
                      <a:r>
                        <a:rPr lang="kk-KZ" sz="1800" dirty="0">
                          <a:latin typeface="Times New Roman" pitchFamily="18" charset="0"/>
                          <a:ea typeface="Calibri"/>
                          <a:cs typeface="Times New Roman" pitchFamily="18" charset="0"/>
                        </a:rPr>
                        <a:t>Сын-қимыл үстеуі</a:t>
                      </a:r>
                      <a:endParaRPr lang="ru-RU" sz="1800" dirty="0">
                        <a:latin typeface="Times New Roman" pitchFamily="18" charset="0"/>
                        <a:ea typeface="Calibri"/>
                        <a:cs typeface="Times New Roman" pitchFamily="18" charset="0"/>
                      </a:endParaRPr>
                    </a:p>
                  </a:txBody>
                  <a:tcPr marL="68580" marR="68580" marT="0" marB="0"/>
                </a:tc>
              </a:tr>
              <a:tr h="461330">
                <a:tc>
                  <a:txBody>
                    <a:bodyPr/>
                    <a:lstStyle/>
                    <a:p>
                      <a:pPr>
                        <a:spcAft>
                          <a:spcPts val="0"/>
                        </a:spcAft>
                      </a:pPr>
                      <a:r>
                        <a:rPr lang="kk-KZ" sz="1800">
                          <a:latin typeface="Times New Roman" pitchFamily="18" charset="0"/>
                          <a:ea typeface="Calibri"/>
                          <a:cs typeface="Times New Roman" pitchFamily="18" charset="0"/>
                        </a:rPr>
                        <a:t>Қимылдың, іс-әрекеттің өту амалын,сынын, тәсілін білдіреді</a:t>
                      </a:r>
                      <a:endParaRPr lang="ru-RU" sz="1800">
                        <a:latin typeface="Times New Roman" pitchFamily="18" charset="0"/>
                        <a:ea typeface="Calibri"/>
                        <a:cs typeface="Times New Roman" pitchFamily="18" charset="0"/>
                      </a:endParaRPr>
                    </a:p>
                  </a:txBody>
                  <a:tcPr marL="68580" marR="68580" marT="0" marB="0"/>
                </a:tc>
                <a:tc>
                  <a:txBody>
                    <a:bodyPr/>
                    <a:lstStyle/>
                    <a:p>
                      <a:endParaRPr lang="ru-RU" sz="1800">
                        <a:latin typeface="Times New Roman" pitchFamily="18" charset="0"/>
                        <a:cs typeface="Times New Roman" pitchFamily="18" charset="0"/>
                      </a:endParaRPr>
                    </a:p>
                  </a:txBody>
                  <a:tcPr/>
                </a:tc>
                <a:tc>
                  <a:txBody>
                    <a:bodyPr/>
                    <a:lstStyle/>
                    <a:p>
                      <a:pPr>
                        <a:spcAft>
                          <a:spcPts val="0"/>
                        </a:spcAft>
                      </a:pPr>
                      <a:r>
                        <a:rPr lang="kk-KZ" sz="1800" dirty="0">
                          <a:latin typeface="Times New Roman" pitchFamily="18" charset="0"/>
                          <a:ea typeface="Calibri"/>
                          <a:cs typeface="Times New Roman" pitchFamily="18" charset="0"/>
                        </a:rPr>
                        <a:t>Мөлшер үстеу</a:t>
                      </a:r>
                      <a:endParaRPr lang="ru-RU" sz="1800" dirty="0">
                        <a:latin typeface="Times New Roman" pitchFamily="18" charset="0"/>
                        <a:ea typeface="Calibri"/>
                        <a:cs typeface="Times New Roman" pitchFamily="18" charset="0"/>
                      </a:endParaRPr>
                    </a:p>
                  </a:txBody>
                  <a:tcPr marL="68580" marR="68580" marT="0" marB="0"/>
                </a:tc>
              </a:tr>
              <a:tr h="461330">
                <a:tc>
                  <a:txBody>
                    <a:bodyPr/>
                    <a:lstStyle/>
                    <a:p>
                      <a:pPr>
                        <a:spcAft>
                          <a:spcPts val="0"/>
                        </a:spcAft>
                      </a:pPr>
                      <a:r>
                        <a:rPr lang="kk-KZ" sz="1800">
                          <a:latin typeface="Times New Roman" pitchFamily="18" charset="0"/>
                          <a:ea typeface="Calibri"/>
                          <a:cs typeface="Times New Roman" pitchFamily="18" charset="0"/>
                        </a:rPr>
                        <a:t>Қимылдың, іс-әрекеттің болу  себебін немесе салдарын білдіреді</a:t>
                      </a:r>
                      <a:endParaRPr lang="ru-RU" sz="1800">
                        <a:latin typeface="Times New Roman" pitchFamily="18" charset="0"/>
                        <a:ea typeface="Calibri"/>
                        <a:cs typeface="Times New Roman" pitchFamily="18" charset="0"/>
                      </a:endParaRPr>
                    </a:p>
                  </a:txBody>
                  <a:tcPr marL="68580" marR="68580" marT="0" marB="0"/>
                </a:tc>
                <a:tc>
                  <a:txBody>
                    <a:bodyPr/>
                    <a:lstStyle/>
                    <a:p>
                      <a:endParaRPr lang="ru-RU" sz="1800">
                        <a:latin typeface="Times New Roman" pitchFamily="18" charset="0"/>
                        <a:cs typeface="Times New Roman" pitchFamily="18" charset="0"/>
                      </a:endParaRPr>
                    </a:p>
                  </a:txBody>
                  <a:tcPr/>
                </a:tc>
                <a:tc>
                  <a:txBody>
                    <a:bodyPr/>
                    <a:lstStyle/>
                    <a:p>
                      <a:pPr>
                        <a:spcAft>
                          <a:spcPts val="0"/>
                        </a:spcAft>
                      </a:pPr>
                      <a:r>
                        <a:rPr lang="kk-KZ" sz="1800" dirty="0">
                          <a:latin typeface="Times New Roman" pitchFamily="18" charset="0"/>
                          <a:ea typeface="Calibri"/>
                          <a:cs typeface="Times New Roman" pitchFamily="18" charset="0"/>
                        </a:rPr>
                        <a:t>Күшейткіш үстеу</a:t>
                      </a:r>
                      <a:endParaRPr lang="ru-RU" sz="1800" dirty="0">
                        <a:latin typeface="Times New Roman" pitchFamily="18" charset="0"/>
                        <a:ea typeface="Calibri"/>
                        <a:cs typeface="Times New Roman" pitchFamily="18" charset="0"/>
                      </a:endParaRPr>
                    </a:p>
                  </a:txBody>
                  <a:tcPr marL="68580" marR="68580" marT="0" marB="0"/>
                </a:tc>
              </a:tr>
              <a:tr h="461330">
                <a:tc>
                  <a:txBody>
                    <a:bodyPr/>
                    <a:lstStyle/>
                    <a:p>
                      <a:pPr>
                        <a:spcAft>
                          <a:spcPts val="0"/>
                        </a:spcAft>
                      </a:pPr>
                      <a:r>
                        <a:rPr lang="kk-KZ" sz="1800">
                          <a:latin typeface="Times New Roman" pitchFamily="18" charset="0"/>
                          <a:ea typeface="Calibri"/>
                          <a:cs typeface="Times New Roman" pitchFamily="18" charset="0"/>
                        </a:rPr>
                        <a:t>Қимылдың, іс-әрекеттің болу мақсатын білдіреді</a:t>
                      </a:r>
                      <a:endParaRPr lang="ru-RU" sz="1800">
                        <a:latin typeface="Times New Roman" pitchFamily="18" charset="0"/>
                        <a:ea typeface="Calibri"/>
                        <a:cs typeface="Times New Roman" pitchFamily="18" charset="0"/>
                      </a:endParaRPr>
                    </a:p>
                  </a:txBody>
                  <a:tcPr marL="68580" marR="68580" marT="0" marB="0"/>
                </a:tc>
                <a:tc>
                  <a:txBody>
                    <a:bodyPr/>
                    <a:lstStyle/>
                    <a:p>
                      <a:endParaRPr lang="ru-RU" sz="1800">
                        <a:latin typeface="Times New Roman" pitchFamily="18" charset="0"/>
                        <a:cs typeface="Times New Roman" pitchFamily="18" charset="0"/>
                      </a:endParaRPr>
                    </a:p>
                  </a:txBody>
                  <a:tcPr/>
                </a:tc>
                <a:tc>
                  <a:txBody>
                    <a:bodyPr/>
                    <a:lstStyle/>
                    <a:p>
                      <a:pPr>
                        <a:spcAft>
                          <a:spcPts val="0"/>
                        </a:spcAft>
                      </a:pPr>
                      <a:r>
                        <a:rPr lang="kk-KZ" sz="1800" dirty="0">
                          <a:latin typeface="Times New Roman" pitchFamily="18" charset="0"/>
                          <a:ea typeface="Calibri"/>
                          <a:cs typeface="Times New Roman" pitchFamily="18" charset="0"/>
                        </a:rPr>
                        <a:t>Себеп-салдар үстеуі</a:t>
                      </a:r>
                      <a:endParaRPr lang="ru-RU" sz="1800" dirty="0">
                        <a:latin typeface="Times New Roman" pitchFamily="18" charset="0"/>
                        <a:ea typeface="Calibri"/>
                        <a:cs typeface="Times New Roman" pitchFamily="18" charset="0"/>
                      </a:endParaRPr>
                    </a:p>
                  </a:txBody>
                  <a:tcPr marL="68580" marR="68580" marT="0" marB="0"/>
                </a:tc>
              </a:tr>
              <a:tr h="461330">
                <a:tc>
                  <a:txBody>
                    <a:bodyPr/>
                    <a:lstStyle/>
                    <a:p>
                      <a:pPr>
                        <a:spcAft>
                          <a:spcPts val="0"/>
                        </a:spcAft>
                      </a:pPr>
                      <a:r>
                        <a:rPr lang="kk-KZ" sz="1800" dirty="0">
                          <a:latin typeface="Times New Roman" pitchFamily="18" charset="0"/>
                          <a:ea typeface="Calibri"/>
                          <a:cs typeface="Times New Roman" pitchFamily="18" charset="0"/>
                        </a:rPr>
                        <a:t>Заттың сынын немесе қимылдың, іс-әрекеттің белгісін, сапасын күшейтіп не солғындатып көрсетеді</a:t>
                      </a:r>
                      <a:endParaRPr lang="ru-RU" sz="1800" dirty="0">
                        <a:latin typeface="Times New Roman" pitchFamily="18" charset="0"/>
                        <a:ea typeface="Calibri"/>
                        <a:cs typeface="Times New Roman" pitchFamily="18" charset="0"/>
                      </a:endParaRPr>
                    </a:p>
                  </a:txBody>
                  <a:tcPr marL="68580" marR="68580" marT="0" marB="0"/>
                </a:tc>
                <a:tc>
                  <a:txBody>
                    <a:bodyPr/>
                    <a:lstStyle/>
                    <a:p>
                      <a:endParaRPr lang="ru-RU" sz="1800">
                        <a:latin typeface="Times New Roman" pitchFamily="18" charset="0"/>
                        <a:cs typeface="Times New Roman" pitchFamily="18" charset="0"/>
                      </a:endParaRPr>
                    </a:p>
                  </a:txBody>
                  <a:tcPr/>
                </a:tc>
                <a:tc>
                  <a:txBody>
                    <a:bodyPr/>
                    <a:lstStyle/>
                    <a:p>
                      <a:pPr>
                        <a:spcAft>
                          <a:spcPts val="0"/>
                        </a:spcAft>
                      </a:pPr>
                      <a:r>
                        <a:rPr lang="kk-KZ" sz="1800" dirty="0">
                          <a:latin typeface="Times New Roman" pitchFamily="18" charset="0"/>
                          <a:ea typeface="Calibri"/>
                          <a:cs typeface="Times New Roman" pitchFamily="18" charset="0"/>
                        </a:rPr>
                        <a:t>Мақсат үстеу</a:t>
                      </a:r>
                      <a:endParaRPr lang="ru-RU" sz="1800" dirty="0">
                        <a:latin typeface="Times New Roman" pitchFamily="18" charset="0"/>
                        <a:ea typeface="Calibri"/>
                        <a:cs typeface="Times New Roman" pitchFamily="18" charset="0"/>
                      </a:endParaRPr>
                    </a:p>
                  </a:txBody>
                  <a:tcPr marL="68580" marR="68580" marT="0" marB="0"/>
                </a:tc>
              </a:tr>
            </a:tbl>
          </a:graphicData>
        </a:graphic>
      </p:graphicFrame>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884941"/>
          </a:xfrm>
        </p:spPr>
        <p:txBody>
          <a:bodyPr>
            <a:normAutofit fontScale="90000"/>
          </a:bodyPr>
          <a:lstStyle/>
          <a:p>
            <a:pPr algn="ctr"/>
            <a:r>
              <a:rPr lang="kk-KZ" sz="3600" dirty="0" smtClean="0">
                <a:solidFill>
                  <a:srgbClr val="C00000"/>
                </a:solidFill>
                <a:latin typeface="Times New Roman" pitchFamily="18" charset="0"/>
                <a:cs typeface="Times New Roman" pitchFamily="18" charset="0"/>
              </a:rPr>
              <a:t>Өзіңді тексер! </a:t>
            </a:r>
            <a:r>
              <a:rPr lang="ru-RU" sz="3600" dirty="0" smtClean="0">
                <a:solidFill>
                  <a:srgbClr val="C00000"/>
                </a:solidFill>
                <a:latin typeface="Times New Roman" pitchFamily="18" charset="0"/>
                <a:cs typeface="Times New Roman" pitchFamily="18" charset="0"/>
              </a:rPr>
              <a:t/>
            </a:r>
            <a:br>
              <a:rPr lang="ru-RU" sz="3600" dirty="0" smtClean="0">
                <a:solidFill>
                  <a:srgbClr val="C00000"/>
                </a:solidFill>
                <a:latin typeface="Times New Roman" pitchFamily="18" charset="0"/>
                <a:cs typeface="Times New Roman" pitchFamily="18" charset="0"/>
              </a:rPr>
            </a:br>
            <a:endParaRPr lang="ru-RU" sz="3600" dirty="0"/>
          </a:p>
        </p:txBody>
      </p:sp>
      <p:graphicFrame>
        <p:nvGraphicFramePr>
          <p:cNvPr id="4" name="Содержимое 3"/>
          <p:cNvGraphicFramePr>
            <a:graphicFrameLocks noGrp="1"/>
          </p:cNvGraphicFramePr>
          <p:nvPr>
            <p:ph idx="1"/>
          </p:nvPr>
        </p:nvGraphicFramePr>
        <p:xfrm>
          <a:off x="838200" y="960699"/>
          <a:ext cx="10515600" cy="5416953"/>
        </p:xfrm>
        <a:graphic>
          <a:graphicData uri="http://schemas.openxmlformats.org/drawingml/2006/table">
            <a:tbl>
              <a:tblPr firstRow="1" bandRow="1">
                <a:solidFill>
                  <a:schemeClr val="accent1">
                    <a:lumMod val="40000"/>
                    <a:lumOff val="60000"/>
                  </a:schemeClr>
                </a:solidFill>
                <a:tableStyleId>{5C22544A-7EE6-4342-B048-85BDC9FD1C3A}</a:tableStyleId>
              </a:tblPr>
              <a:tblGrid>
                <a:gridCol w="3505200"/>
                <a:gridCol w="3505200"/>
                <a:gridCol w="3505200"/>
              </a:tblGrid>
              <a:tr h="601884">
                <a:tc>
                  <a:txBody>
                    <a:bodyPr/>
                    <a:lstStyle/>
                    <a:p>
                      <a:pPr>
                        <a:spcAft>
                          <a:spcPts val="0"/>
                        </a:spcAft>
                      </a:pPr>
                      <a:r>
                        <a:rPr lang="kk-KZ" sz="1800" dirty="0">
                          <a:solidFill>
                            <a:schemeClr val="tx2"/>
                          </a:solidFill>
                          <a:latin typeface="Times New Roman" pitchFamily="18" charset="0"/>
                          <a:ea typeface="Calibri"/>
                          <a:cs typeface="Times New Roman" pitchFamily="18" charset="0"/>
                        </a:rPr>
                        <a:t>Қимылдың, іс-әрекеттің өту орнын, бағытын білдіреді</a:t>
                      </a:r>
                      <a:endParaRPr lang="ru-RU" sz="1800" dirty="0">
                        <a:solidFill>
                          <a:schemeClr val="tx2"/>
                        </a:solidFill>
                        <a:latin typeface="Times New Roman" pitchFamily="18" charset="0"/>
                        <a:ea typeface="Calibri"/>
                        <a:cs typeface="Times New Roman" pitchFamily="18" charset="0"/>
                      </a:endParaRPr>
                    </a:p>
                  </a:txBody>
                  <a:tcPr marL="68580" marR="68580" marT="0" marB="0">
                    <a:solidFill>
                      <a:schemeClr val="accent1">
                        <a:lumMod val="40000"/>
                        <a:lumOff val="60000"/>
                      </a:schemeClr>
                    </a:solidFill>
                  </a:tcPr>
                </a:tc>
                <a:tc>
                  <a:txBody>
                    <a:bodyPr/>
                    <a:lstStyle/>
                    <a:p>
                      <a:endParaRPr lang="ru-RU" dirty="0"/>
                    </a:p>
                  </a:txBody>
                  <a:tcPr>
                    <a:solidFill>
                      <a:schemeClr val="accent1">
                        <a:lumMod val="40000"/>
                        <a:lumOff val="60000"/>
                      </a:schemeClr>
                    </a:solidFill>
                  </a:tcPr>
                </a:tc>
                <a:tc>
                  <a:txBody>
                    <a:bodyPr/>
                    <a:lstStyle/>
                    <a:p>
                      <a:pPr>
                        <a:spcAft>
                          <a:spcPts val="0"/>
                        </a:spcAft>
                      </a:pPr>
                      <a:r>
                        <a:rPr lang="kk-KZ" sz="1800" dirty="0">
                          <a:solidFill>
                            <a:schemeClr val="tx2"/>
                          </a:solidFill>
                          <a:latin typeface="Times New Roman" pitchFamily="18" charset="0"/>
                          <a:ea typeface="Calibri"/>
                          <a:cs typeface="Times New Roman" pitchFamily="18" charset="0"/>
                        </a:rPr>
                        <a:t>Мезгіл үстеу</a:t>
                      </a:r>
                      <a:endParaRPr lang="ru-RU" sz="1800" dirty="0">
                        <a:solidFill>
                          <a:schemeClr val="tx2"/>
                        </a:solidFill>
                        <a:latin typeface="Times New Roman" pitchFamily="18" charset="0"/>
                        <a:ea typeface="Calibri"/>
                        <a:cs typeface="Times New Roman" pitchFamily="18" charset="0"/>
                      </a:endParaRPr>
                    </a:p>
                  </a:txBody>
                  <a:tcPr marL="68580" marR="68580" marT="0" marB="0">
                    <a:solidFill>
                      <a:schemeClr val="accent1">
                        <a:lumMod val="40000"/>
                        <a:lumOff val="60000"/>
                      </a:schemeClr>
                    </a:solidFill>
                  </a:tcPr>
                </a:tc>
              </a:tr>
              <a:tr h="601884">
                <a:tc>
                  <a:txBody>
                    <a:bodyPr/>
                    <a:lstStyle/>
                    <a:p>
                      <a:pPr>
                        <a:spcAft>
                          <a:spcPts val="0"/>
                        </a:spcAft>
                      </a:pPr>
                      <a:r>
                        <a:rPr lang="kk-KZ" sz="1800" dirty="0">
                          <a:latin typeface="Times New Roman" pitchFamily="18" charset="0"/>
                          <a:ea typeface="Calibri"/>
                          <a:cs typeface="Times New Roman" pitchFamily="18" charset="0"/>
                        </a:rPr>
                        <a:t>Іс-әрекеттің, қимылдың өту мерзімін білдіреді</a:t>
                      </a:r>
                      <a:endParaRPr lang="ru-RU" sz="1800" dirty="0">
                        <a:latin typeface="Times New Roman" pitchFamily="18" charset="0"/>
                        <a:ea typeface="Calibri"/>
                        <a:cs typeface="Times New Roman" pitchFamily="18" charset="0"/>
                      </a:endParaRPr>
                    </a:p>
                  </a:txBody>
                  <a:tcPr marL="68580" marR="68580" marT="0" marB="0"/>
                </a:tc>
                <a:tc>
                  <a:txBody>
                    <a:bodyPr/>
                    <a:lstStyle/>
                    <a:p>
                      <a:endParaRPr lang="ru-RU" dirty="0"/>
                    </a:p>
                  </a:txBody>
                  <a:tcPr/>
                </a:tc>
                <a:tc>
                  <a:txBody>
                    <a:bodyPr/>
                    <a:lstStyle/>
                    <a:p>
                      <a:pPr>
                        <a:spcAft>
                          <a:spcPts val="0"/>
                        </a:spcAft>
                      </a:pPr>
                      <a:r>
                        <a:rPr lang="kk-KZ" sz="1800" dirty="0">
                          <a:latin typeface="Times New Roman" pitchFamily="18" charset="0"/>
                          <a:ea typeface="Calibri"/>
                          <a:cs typeface="Times New Roman" pitchFamily="18" charset="0"/>
                        </a:rPr>
                        <a:t>Мекен үстеу</a:t>
                      </a:r>
                      <a:endParaRPr lang="ru-RU" sz="1800" dirty="0">
                        <a:latin typeface="Times New Roman" pitchFamily="18" charset="0"/>
                        <a:ea typeface="Calibri"/>
                        <a:cs typeface="Times New Roman" pitchFamily="18" charset="0"/>
                      </a:endParaRPr>
                    </a:p>
                  </a:txBody>
                  <a:tcPr marL="68580" marR="68580" marT="0" marB="0"/>
                </a:tc>
              </a:tr>
              <a:tr h="902825">
                <a:tc>
                  <a:txBody>
                    <a:bodyPr/>
                    <a:lstStyle/>
                    <a:p>
                      <a:pPr>
                        <a:spcAft>
                          <a:spcPts val="0"/>
                        </a:spcAft>
                      </a:pPr>
                      <a:r>
                        <a:rPr lang="kk-KZ" sz="1800" dirty="0">
                          <a:latin typeface="Times New Roman" pitchFamily="18" charset="0"/>
                          <a:ea typeface="Calibri"/>
                          <a:cs typeface="Times New Roman" pitchFamily="18" charset="0"/>
                        </a:rPr>
                        <a:t>Қимылдың немесе сынның мөлшері мен шама-шарқын, көлемдік дәрежесін білдіреді</a:t>
                      </a:r>
                      <a:endParaRPr lang="ru-RU" sz="1800" dirty="0">
                        <a:latin typeface="Times New Roman" pitchFamily="18" charset="0"/>
                        <a:ea typeface="Calibri"/>
                        <a:cs typeface="Times New Roman" pitchFamily="18" charset="0"/>
                      </a:endParaRPr>
                    </a:p>
                  </a:txBody>
                  <a:tcPr marL="68580" marR="68580" marT="0" marB="0"/>
                </a:tc>
                <a:tc>
                  <a:txBody>
                    <a:bodyPr/>
                    <a:lstStyle/>
                    <a:p>
                      <a:endParaRPr lang="ru-RU"/>
                    </a:p>
                  </a:txBody>
                  <a:tcPr/>
                </a:tc>
                <a:tc>
                  <a:txBody>
                    <a:bodyPr/>
                    <a:lstStyle/>
                    <a:p>
                      <a:pPr>
                        <a:spcAft>
                          <a:spcPts val="0"/>
                        </a:spcAft>
                      </a:pPr>
                      <a:r>
                        <a:rPr lang="kk-KZ" sz="1800" dirty="0">
                          <a:latin typeface="Times New Roman" pitchFamily="18" charset="0"/>
                          <a:ea typeface="Calibri"/>
                          <a:cs typeface="Times New Roman" pitchFamily="18" charset="0"/>
                        </a:rPr>
                        <a:t>Сын-қимыл үстеуі</a:t>
                      </a:r>
                      <a:endParaRPr lang="ru-RU" sz="1800" dirty="0">
                        <a:latin typeface="Times New Roman" pitchFamily="18" charset="0"/>
                        <a:ea typeface="Calibri"/>
                        <a:cs typeface="Times New Roman" pitchFamily="18" charset="0"/>
                      </a:endParaRPr>
                    </a:p>
                  </a:txBody>
                  <a:tcPr marL="68580" marR="68580" marT="0" marB="0"/>
                </a:tc>
              </a:tr>
              <a:tr h="601884">
                <a:tc>
                  <a:txBody>
                    <a:bodyPr/>
                    <a:lstStyle/>
                    <a:p>
                      <a:pPr>
                        <a:spcAft>
                          <a:spcPts val="0"/>
                        </a:spcAft>
                      </a:pPr>
                      <a:r>
                        <a:rPr lang="kk-KZ" sz="1800" dirty="0">
                          <a:latin typeface="Times New Roman" pitchFamily="18" charset="0"/>
                          <a:ea typeface="Calibri"/>
                          <a:cs typeface="Times New Roman" pitchFamily="18" charset="0"/>
                        </a:rPr>
                        <a:t>Қимылдың, іс-әрекеттің өту амалын,сынын, тәсілін білдіреді</a:t>
                      </a:r>
                      <a:endParaRPr lang="ru-RU" sz="1800" dirty="0">
                        <a:latin typeface="Times New Roman" pitchFamily="18" charset="0"/>
                        <a:ea typeface="Calibri"/>
                        <a:cs typeface="Times New Roman" pitchFamily="18" charset="0"/>
                      </a:endParaRPr>
                    </a:p>
                  </a:txBody>
                  <a:tcPr marL="68580" marR="68580" marT="0" marB="0"/>
                </a:tc>
                <a:tc>
                  <a:txBody>
                    <a:bodyPr/>
                    <a:lstStyle/>
                    <a:p>
                      <a:endParaRPr lang="ru-RU"/>
                    </a:p>
                  </a:txBody>
                  <a:tcPr/>
                </a:tc>
                <a:tc>
                  <a:txBody>
                    <a:bodyPr/>
                    <a:lstStyle/>
                    <a:p>
                      <a:pPr>
                        <a:spcAft>
                          <a:spcPts val="0"/>
                        </a:spcAft>
                      </a:pPr>
                      <a:r>
                        <a:rPr lang="kk-KZ" sz="1800" dirty="0">
                          <a:latin typeface="Times New Roman" pitchFamily="18" charset="0"/>
                          <a:ea typeface="Calibri"/>
                          <a:cs typeface="Times New Roman" pitchFamily="18" charset="0"/>
                        </a:rPr>
                        <a:t>Мөлшер үстеу</a:t>
                      </a:r>
                      <a:endParaRPr lang="ru-RU" sz="1800" dirty="0">
                        <a:latin typeface="Times New Roman" pitchFamily="18" charset="0"/>
                        <a:ea typeface="Calibri"/>
                        <a:cs typeface="Times New Roman" pitchFamily="18" charset="0"/>
                      </a:endParaRPr>
                    </a:p>
                  </a:txBody>
                  <a:tcPr marL="68580" marR="68580" marT="0" marB="0"/>
                </a:tc>
              </a:tr>
              <a:tr h="902825">
                <a:tc>
                  <a:txBody>
                    <a:bodyPr/>
                    <a:lstStyle/>
                    <a:p>
                      <a:pPr>
                        <a:spcAft>
                          <a:spcPts val="0"/>
                        </a:spcAft>
                      </a:pPr>
                      <a:r>
                        <a:rPr lang="kk-KZ" sz="1800" dirty="0">
                          <a:latin typeface="Times New Roman" pitchFamily="18" charset="0"/>
                          <a:ea typeface="Calibri"/>
                          <a:cs typeface="Times New Roman" pitchFamily="18" charset="0"/>
                        </a:rPr>
                        <a:t>Қимылдың, іс-әрекеттің болу  себебін немесе салдарын білдіреді</a:t>
                      </a:r>
                      <a:endParaRPr lang="ru-RU" sz="1800" dirty="0">
                        <a:latin typeface="Times New Roman" pitchFamily="18" charset="0"/>
                        <a:ea typeface="Calibri"/>
                        <a:cs typeface="Times New Roman" pitchFamily="18" charset="0"/>
                      </a:endParaRPr>
                    </a:p>
                  </a:txBody>
                  <a:tcPr marL="68580" marR="68580" marT="0" marB="0"/>
                </a:tc>
                <a:tc>
                  <a:txBody>
                    <a:bodyPr/>
                    <a:lstStyle/>
                    <a:p>
                      <a:endParaRPr lang="ru-RU"/>
                    </a:p>
                  </a:txBody>
                  <a:tcPr/>
                </a:tc>
                <a:tc>
                  <a:txBody>
                    <a:bodyPr/>
                    <a:lstStyle/>
                    <a:p>
                      <a:pPr>
                        <a:spcAft>
                          <a:spcPts val="0"/>
                        </a:spcAft>
                      </a:pPr>
                      <a:r>
                        <a:rPr lang="kk-KZ" sz="1800" dirty="0">
                          <a:latin typeface="Times New Roman" pitchFamily="18" charset="0"/>
                          <a:ea typeface="Calibri"/>
                          <a:cs typeface="Times New Roman" pitchFamily="18" charset="0"/>
                        </a:rPr>
                        <a:t>Күшейткіш үстеу</a:t>
                      </a:r>
                      <a:endParaRPr lang="ru-RU" sz="1800" dirty="0">
                        <a:latin typeface="Times New Roman" pitchFamily="18" charset="0"/>
                        <a:ea typeface="Calibri"/>
                        <a:cs typeface="Times New Roman" pitchFamily="18" charset="0"/>
                      </a:endParaRPr>
                    </a:p>
                  </a:txBody>
                  <a:tcPr marL="68580" marR="68580" marT="0" marB="0"/>
                </a:tc>
              </a:tr>
              <a:tr h="601884">
                <a:tc>
                  <a:txBody>
                    <a:bodyPr/>
                    <a:lstStyle/>
                    <a:p>
                      <a:pPr>
                        <a:spcAft>
                          <a:spcPts val="0"/>
                        </a:spcAft>
                      </a:pPr>
                      <a:r>
                        <a:rPr lang="kk-KZ" sz="1800" dirty="0">
                          <a:latin typeface="Times New Roman" pitchFamily="18" charset="0"/>
                          <a:ea typeface="Calibri"/>
                          <a:cs typeface="Times New Roman" pitchFamily="18" charset="0"/>
                        </a:rPr>
                        <a:t>Қимылдың, іс-әрекеттің болу мақсатын білдіреді</a:t>
                      </a:r>
                      <a:endParaRPr lang="ru-RU" sz="1800" dirty="0">
                        <a:latin typeface="Times New Roman" pitchFamily="18" charset="0"/>
                        <a:ea typeface="Calibri"/>
                        <a:cs typeface="Times New Roman" pitchFamily="18" charset="0"/>
                      </a:endParaRPr>
                    </a:p>
                  </a:txBody>
                  <a:tcPr marL="68580" marR="68580" marT="0" marB="0"/>
                </a:tc>
                <a:tc>
                  <a:txBody>
                    <a:bodyPr/>
                    <a:lstStyle/>
                    <a:p>
                      <a:endParaRPr lang="ru-RU" dirty="0"/>
                    </a:p>
                  </a:txBody>
                  <a:tcPr/>
                </a:tc>
                <a:tc>
                  <a:txBody>
                    <a:bodyPr/>
                    <a:lstStyle/>
                    <a:p>
                      <a:pPr>
                        <a:spcAft>
                          <a:spcPts val="0"/>
                        </a:spcAft>
                      </a:pPr>
                      <a:r>
                        <a:rPr lang="kk-KZ" sz="1800" dirty="0">
                          <a:latin typeface="Times New Roman" pitchFamily="18" charset="0"/>
                          <a:ea typeface="Calibri"/>
                          <a:cs typeface="Times New Roman" pitchFamily="18" charset="0"/>
                        </a:rPr>
                        <a:t>Себеп-салдар үстеуі</a:t>
                      </a:r>
                      <a:endParaRPr lang="ru-RU" sz="1800" dirty="0">
                        <a:latin typeface="Times New Roman" pitchFamily="18" charset="0"/>
                        <a:ea typeface="Calibri"/>
                        <a:cs typeface="Times New Roman" pitchFamily="18" charset="0"/>
                      </a:endParaRPr>
                    </a:p>
                  </a:txBody>
                  <a:tcPr marL="68580" marR="68580" marT="0" marB="0"/>
                </a:tc>
              </a:tr>
              <a:tr h="1203767">
                <a:tc>
                  <a:txBody>
                    <a:bodyPr/>
                    <a:lstStyle/>
                    <a:p>
                      <a:pPr>
                        <a:spcAft>
                          <a:spcPts val="0"/>
                        </a:spcAft>
                      </a:pPr>
                      <a:r>
                        <a:rPr lang="kk-KZ" sz="1800" dirty="0">
                          <a:latin typeface="Times New Roman" pitchFamily="18" charset="0"/>
                          <a:ea typeface="Calibri"/>
                          <a:cs typeface="Times New Roman" pitchFamily="18" charset="0"/>
                        </a:rPr>
                        <a:t>Заттың сынын немесе қимылдың, іс-әрекеттің белгісін, сапасын күшейтіп не солғындатып көрсетеді</a:t>
                      </a:r>
                      <a:endParaRPr lang="ru-RU" sz="1800" dirty="0">
                        <a:latin typeface="Times New Roman" pitchFamily="18" charset="0"/>
                        <a:ea typeface="Calibri"/>
                        <a:cs typeface="Times New Roman" pitchFamily="18" charset="0"/>
                      </a:endParaRPr>
                    </a:p>
                  </a:txBody>
                  <a:tcPr marL="68580" marR="68580" marT="0" marB="0"/>
                </a:tc>
                <a:tc>
                  <a:txBody>
                    <a:bodyPr/>
                    <a:lstStyle/>
                    <a:p>
                      <a:endParaRPr lang="ru-RU" dirty="0"/>
                    </a:p>
                  </a:txBody>
                  <a:tcPr/>
                </a:tc>
                <a:tc>
                  <a:txBody>
                    <a:bodyPr/>
                    <a:lstStyle/>
                    <a:p>
                      <a:pPr>
                        <a:spcAft>
                          <a:spcPts val="0"/>
                        </a:spcAft>
                      </a:pPr>
                      <a:r>
                        <a:rPr lang="kk-KZ" sz="1800" dirty="0">
                          <a:latin typeface="Times New Roman" pitchFamily="18" charset="0"/>
                          <a:ea typeface="Calibri"/>
                          <a:cs typeface="Times New Roman" pitchFamily="18" charset="0"/>
                        </a:rPr>
                        <a:t>Мақсат үстеу</a:t>
                      </a:r>
                      <a:endParaRPr lang="ru-RU" sz="1800" dirty="0">
                        <a:latin typeface="Times New Roman" pitchFamily="18" charset="0"/>
                        <a:ea typeface="Calibri"/>
                        <a:cs typeface="Times New Roman" pitchFamily="18" charset="0"/>
                      </a:endParaRPr>
                    </a:p>
                  </a:txBody>
                  <a:tcPr marL="68580" marR="68580" marT="0" marB="0"/>
                </a:tc>
              </a:tr>
            </a:tbl>
          </a:graphicData>
        </a:graphic>
      </p:graphicFrame>
      <p:cxnSp>
        <p:nvCxnSpPr>
          <p:cNvPr id="6" name="Прямая со стрелкой 5"/>
          <p:cNvCxnSpPr/>
          <p:nvPr/>
        </p:nvCxnSpPr>
        <p:spPr>
          <a:xfrm>
            <a:off x="4606724" y="1180618"/>
            <a:ext cx="3206187" cy="763929"/>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8" name="Прямая со стрелкой 7"/>
          <p:cNvCxnSpPr/>
          <p:nvPr/>
        </p:nvCxnSpPr>
        <p:spPr>
          <a:xfrm flipV="1">
            <a:off x="4525701" y="1169043"/>
            <a:ext cx="3298785" cy="868101"/>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0" name="Прямая со стрелкой 9"/>
          <p:cNvCxnSpPr/>
          <p:nvPr/>
        </p:nvCxnSpPr>
        <p:spPr>
          <a:xfrm>
            <a:off x="4502552" y="2338086"/>
            <a:ext cx="3275635" cy="104172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2" name="Прямая со стрелкой 11"/>
          <p:cNvCxnSpPr/>
          <p:nvPr/>
        </p:nvCxnSpPr>
        <p:spPr>
          <a:xfrm flipV="1">
            <a:off x="4606724" y="2453833"/>
            <a:ext cx="3159889" cy="103014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4" name="Прямая со стрелкой 13"/>
          <p:cNvCxnSpPr/>
          <p:nvPr/>
        </p:nvCxnSpPr>
        <p:spPr>
          <a:xfrm flipV="1">
            <a:off x="4409954" y="3935392"/>
            <a:ext cx="3426107" cy="212974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6" name="Прямая со стрелкой 15"/>
          <p:cNvCxnSpPr/>
          <p:nvPr/>
        </p:nvCxnSpPr>
        <p:spPr>
          <a:xfrm>
            <a:off x="4490977" y="3773347"/>
            <a:ext cx="3264061" cy="107644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8" name="Прямая со стрелкой 17"/>
          <p:cNvCxnSpPr/>
          <p:nvPr/>
        </p:nvCxnSpPr>
        <p:spPr>
          <a:xfrm>
            <a:off x="4537276" y="4745620"/>
            <a:ext cx="3264061" cy="891251"/>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6"/>
            <a:ext cx="10515600" cy="908090"/>
          </a:xfrm>
        </p:spPr>
        <p:txBody>
          <a:bodyPr>
            <a:normAutofit/>
          </a:bodyPr>
          <a:lstStyle/>
          <a:p>
            <a:pPr algn="ctr"/>
            <a:r>
              <a:rPr lang="kk-KZ" sz="2800" b="1" dirty="0" smtClean="0">
                <a:solidFill>
                  <a:srgbClr val="C00000"/>
                </a:solidFill>
                <a:latin typeface="Times New Roman" pitchFamily="18" charset="0"/>
                <a:cs typeface="Times New Roman" pitchFamily="18" charset="0"/>
              </a:rPr>
              <a:t>Қорытынды</a:t>
            </a:r>
            <a:endParaRPr lang="ru-RU" sz="2800" b="1" dirty="0">
              <a:solidFill>
                <a:srgbClr val="C00000"/>
              </a:solidFill>
              <a:latin typeface="Times New Roman" pitchFamily="18" charset="0"/>
              <a:cs typeface="Times New Roman" pitchFamily="18" charset="0"/>
            </a:endParaRPr>
          </a:p>
        </p:txBody>
      </p:sp>
      <p:pic>
        <p:nvPicPr>
          <p:cNvPr id="5" name="Содержимое 4" descr="Картинки по запросу смайлики"/>
          <p:cNvPicPr>
            <a:picLocks noGrp="1"/>
          </p:cNvPicPr>
          <p:nvPr>
            <p:ph idx="1"/>
          </p:nvPr>
        </p:nvPicPr>
        <p:blipFill>
          <a:blip r:embed="rId2" cstate="print">
            <a:extLst>
              <a:ext uri="{28A0092B-C50C-407E-A947-70E740481C1C}">
                <a14:useLocalDpi xmlns:lc="http://schemas.openxmlformats.org/drawingml/2006/lockedCanvas" xmlns:pic="http://schemas.openxmlformats.org/drawingml/2006/picture" xmlns:a14="http://schemas.microsoft.com/office/drawing/2010/main" xmlns:wps="http://schemas.microsoft.com/office/word/2010/wordprocessingShape" xmlns:wpi="http://schemas.microsoft.com/office/word/2010/wordprocessingInk" xmlns:wpg="http://schemas.microsoft.com/office/word/2010/wordprocessingGroup" xmlns:w14="http://schemas.microsoft.com/office/word/2010/wordml" xmlns:w="http://schemas.openxmlformats.org/wordprocessingml/2006/main" xmlns:w10="urn:schemas-microsoft-com:office:word" xmlns:wp14="http://schemas.microsoft.com/office/word/2010/wordprocessingDrawing" xmlns:v="urn:schemas-microsoft-com:vml" xmlns:o="urn:schemas-microsoft-com:office:office" xmlns:mc="http://schemas.openxmlformats.org/markup-compatibility/2006" xmlns:wpc="http://schemas.microsoft.com/office/word/2010/wordprocessingCanvas" xmlns="" xmlns:wne="http://schemas.microsoft.com/office/word/2006/wordml" xmlns:wp="http://schemas.openxmlformats.org/drawingml/2006/wordprocessingDrawing" xmlns:m="http://schemas.openxmlformats.org/officeDocument/2006/math" xmlns:ve="http://schemas.openxmlformats.org/markup-compatibility/2006" val="0"/>
              </a:ext>
            </a:extLst>
          </a:blip>
          <a:srcRect/>
          <a:stretch>
            <a:fillRect/>
          </a:stretch>
        </p:blipFill>
        <p:spPr bwMode="auto">
          <a:xfrm>
            <a:off x="2537340" y="1250067"/>
            <a:ext cx="1005888" cy="844952"/>
          </a:xfrm>
          <a:prstGeom prst="rect">
            <a:avLst/>
          </a:prstGeom>
          <a:noFill/>
          <a:ln>
            <a:noFill/>
          </a:ln>
        </p:spPr>
      </p:pic>
      <p:sp>
        <p:nvSpPr>
          <p:cNvPr id="45057" name="Rectangle 1"/>
          <p:cNvSpPr>
            <a:spLocks noChangeArrowheads="1"/>
          </p:cNvSpPr>
          <p:nvPr/>
        </p:nvSpPr>
        <p:spPr bwMode="auto">
          <a:xfrm>
            <a:off x="0" y="1740216"/>
            <a:ext cx="12192000" cy="40011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kk-KZ"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өте жақсы</a:t>
            </a:r>
            <a:endParaRPr kumimoji="0" lang="kk-KZ" sz="2000" b="0" i="0" u="none" strike="noStrike" cap="none" normalizeH="0" baseline="0" dirty="0" smtClean="0">
              <a:ln>
                <a:noFill/>
              </a:ln>
              <a:solidFill>
                <a:schemeClr val="tx1"/>
              </a:solidFill>
              <a:effectLst/>
              <a:latin typeface="Arial" pitchFamily="34" charset="0"/>
              <a:cs typeface="Arial" pitchFamily="34" charset="0"/>
            </a:endParaRPr>
          </a:p>
        </p:txBody>
      </p:sp>
      <p:sp>
        <p:nvSpPr>
          <p:cNvPr id="45058" name="Rectangle 2"/>
          <p:cNvSpPr>
            <a:spLocks noChangeArrowheads="1"/>
          </p:cNvSpPr>
          <p:nvPr/>
        </p:nvSpPr>
        <p:spPr bwMode="auto">
          <a:xfrm>
            <a:off x="4618299" y="2203273"/>
            <a:ext cx="7573701" cy="193899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defTabSz="914400" rtl="0" eaLnBrk="1" fontAlgn="base" latinLnBrk="0" hangingPunct="1">
              <a:lnSpc>
                <a:spcPct val="100000"/>
              </a:lnSpc>
              <a:spcBef>
                <a:spcPct val="0"/>
              </a:spcBef>
              <a:spcAft>
                <a:spcPct val="0"/>
              </a:spcAft>
              <a:buClrTx/>
              <a:buSzTx/>
              <a:buFontTx/>
              <a:buNone/>
              <a:tabLst/>
            </a:pPr>
            <a:r>
              <a:rPr kumimoji="0" lang="kk-KZ"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мәтіннің негізгі мазмұнын түсіндім;</a:t>
            </a:r>
            <a:endParaRPr kumimoji="0" lang="ru-RU" sz="2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defTabSz="914400" rtl="0" eaLnBrk="0" fontAlgn="base" latinLnBrk="0" hangingPunct="0">
              <a:lnSpc>
                <a:spcPct val="100000"/>
              </a:lnSpc>
              <a:spcBef>
                <a:spcPct val="0"/>
              </a:spcBef>
              <a:spcAft>
                <a:spcPct val="0"/>
              </a:spcAft>
              <a:buClrTx/>
              <a:buSzTx/>
              <a:buFontTx/>
              <a:buNone/>
              <a:tabLst/>
            </a:pPr>
            <a:r>
              <a:rPr kumimoji="0" lang="kk-KZ"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негізгі және қосымша ақпараттарды анықтай алдым;</a:t>
            </a:r>
            <a:endParaRPr kumimoji="0" lang="ru-RU" sz="2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defTabSz="914400" rtl="0" eaLnBrk="0" fontAlgn="base" latinLnBrk="0" hangingPunct="0">
              <a:lnSpc>
                <a:spcPct val="100000"/>
              </a:lnSpc>
              <a:spcBef>
                <a:spcPct val="0"/>
              </a:spcBef>
              <a:spcAft>
                <a:spcPct val="0"/>
              </a:spcAft>
              <a:buClrTx/>
              <a:buSzTx/>
              <a:buFontTx/>
              <a:buNone/>
              <a:tabLst/>
            </a:pPr>
            <a:r>
              <a:rPr kumimoji="0" lang="kk-KZ"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диалогтік қарым-қатынасқа түстім;</a:t>
            </a:r>
          </a:p>
          <a:p>
            <a:pPr marL="0" marR="0" lvl="0" indent="0" defTabSz="914400" rtl="0" eaLnBrk="0" fontAlgn="base" latinLnBrk="0" hangingPunct="0">
              <a:lnSpc>
                <a:spcPct val="100000"/>
              </a:lnSpc>
              <a:spcBef>
                <a:spcPct val="0"/>
              </a:spcBef>
              <a:spcAft>
                <a:spcPct val="0"/>
              </a:spcAft>
              <a:buClrTx/>
              <a:buSzTx/>
              <a:buFontTx/>
              <a:buNone/>
              <a:tabLst/>
            </a:pPr>
            <a:r>
              <a:rPr kumimoji="0" lang="kk-KZ"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үстеу сөздерді таптым және сәйкестендірдім, синонимдік қатарларын құрдым.</a:t>
            </a:r>
            <a:r>
              <a:rPr kumimoji="0" lang="ru-RU" sz="2400" b="0" i="0" u="none" strike="noStrike" cap="none" normalizeH="0" baseline="0" dirty="0" smtClean="0">
                <a:ln>
                  <a:noFill/>
                </a:ln>
                <a:solidFill>
                  <a:schemeClr val="tx1"/>
                </a:solidFill>
                <a:effectLst/>
                <a:latin typeface="Times New Roman" pitchFamily="18" charset="0"/>
                <a:cs typeface="Times New Roman" pitchFamily="18" charset="0"/>
              </a:rPr>
              <a:t> </a:t>
            </a:r>
          </a:p>
        </p:txBody>
      </p:sp>
      <p:sp>
        <p:nvSpPr>
          <p:cNvPr id="45060" name="Rectangle 4"/>
          <p:cNvSpPr>
            <a:spLocks noChangeArrowheads="1"/>
          </p:cNvSpPr>
          <p:nvPr/>
        </p:nvSpPr>
        <p:spPr bwMode="auto">
          <a:xfrm>
            <a:off x="0" y="0"/>
            <a:ext cx="12192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a:p>
        </p:txBody>
      </p:sp>
      <p:pic>
        <p:nvPicPr>
          <p:cNvPr id="45059" name="Рисунок 19" descr="Картинки по запросу смайлики"/>
          <p:cNvPicPr>
            <a:picLocks noChangeAspect="1" noChangeArrowheads="1"/>
          </p:cNvPicPr>
          <p:nvPr/>
        </p:nvPicPr>
        <p:blipFill>
          <a:blip r:embed="rId3" cstate="print"/>
          <a:srcRect/>
          <a:stretch>
            <a:fillRect/>
          </a:stretch>
        </p:blipFill>
        <p:spPr bwMode="auto">
          <a:xfrm>
            <a:off x="2685326" y="2696900"/>
            <a:ext cx="1133475" cy="891252"/>
          </a:xfrm>
          <a:prstGeom prst="rect">
            <a:avLst/>
          </a:prstGeom>
          <a:noFill/>
        </p:spPr>
      </p:pic>
      <p:sp>
        <p:nvSpPr>
          <p:cNvPr id="45061" name="Rectangle 5"/>
          <p:cNvSpPr>
            <a:spLocks noChangeArrowheads="1"/>
          </p:cNvSpPr>
          <p:nvPr/>
        </p:nvSpPr>
        <p:spPr bwMode="auto">
          <a:xfrm>
            <a:off x="0" y="3222988"/>
            <a:ext cx="12192000" cy="40011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lang="kk-KZ" sz="2000" dirty="0" smtClean="0">
                <a:latin typeface="Times New Roman" pitchFamily="18" charset="0"/>
                <a:ea typeface="Calibri" pitchFamily="34" charset="0"/>
                <a:cs typeface="Times New Roman" pitchFamily="18" charset="0"/>
              </a:rPr>
              <a:t>             </a:t>
            </a:r>
            <a:r>
              <a:rPr kumimoji="0" lang="kk-KZ"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орташа</a:t>
            </a:r>
            <a:endParaRPr kumimoji="0" lang="kk-KZ" sz="2000" b="0" i="0" u="none" strike="noStrike" cap="none" normalizeH="0" baseline="0" dirty="0" smtClean="0">
              <a:ln>
                <a:noFill/>
              </a:ln>
              <a:solidFill>
                <a:schemeClr val="tx1"/>
              </a:solidFill>
              <a:effectLst/>
              <a:latin typeface="Arial" pitchFamily="34" charset="0"/>
              <a:cs typeface="Arial" pitchFamily="34" charset="0"/>
            </a:endParaRPr>
          </a:p>
        </p:txBody>
      </p:sp>
      <p:pic>
        <p:nvPicPr>
          <p:cNvPr id="12" name="Рисунок 11" descr="Картинки по запросу смайлики"/>
          <p:cNvPicPr/>
          <p:nvPr/>
        </p:nvPicPr>
        <p:blipFill>
          <a:blip r:embed="rId4" cstate="print">
            <a:extLst>
              <a:ext uri="{28A0092B-C50C-407E-A947-70E740481C1C}">
                <a14:useLocalDpi xmlns:lc="http://schemas.openxmlformats.org/drawingml/2006/lockedCanvas" xmlns:pic="http://schemas.openxmlformats.org/drawingml/2006/picture" xmlns:a14="http://schemas.microsoft.com/office/drawing/2010/main" xmlns:wps="http://schemas.microsoft.com/office/word/2010/wordprocessingShape" xmlns:wpi="http://schemas.microsoft.com/office/word/2010/wordprocessingInk" xmlns:wpg="http://schemas.microsoft.com/office/word/2010/wordprocessingGroup" xmlns:w14="http://schemas.microsoft.com/office/word/2010/wordml" xmlns:w="http://schemas.openxmlformats.org/wordprocessingml/2006/main" xmlns:w10="urn:schemas-microsoft-com:office:word" xmlns:wp14="http://schemas.microsoft.com/office/word/2010/wordprocessingDrawing" xmlns:v="urn:schemas-microsoft-com:vml" xmlns:o="urn:schemas-microsoft-com:office:office" xmlns:mc="http://schemas.openxmlformats.org/markup-compatibility/2006" xmlns:wpc="http://schemas.microsoft.com/office/word/2010/wordprocessingCanvas" xmlns="" xmlns:wne="http://schemas.microsoft.com/office/word/2006/wordml" xmlns:wp="http://schemas.openxmlformats.org/drawingml/2006/wordprocessingDrawing" xmlns:m="http://schemas.openxmlformats.org/officeDocument/2006/math" xmlns:ve="http://schemas.openxmlformats.org/markup-compatibility/2006" val="0"/>
              </a:ext>
            </a:extLst>
          </a:blip>
          <a:srcRect/>
          <a:stretch>
            <a:fillRect/>
          </a:stretch>
        </p:blipFill>
        <p:spPr bwMode="auto">
          <a:xfrm>
            <a:off x="2849300" y="4577185"/>
            <a:ext cx="914400" cy="666750"/>
          </a:xfrm>
          <a:prstGeom prst="rect">
            <a:avLst/>
          </a:prstGeom>
          <a:noFill/>
          <a:ln>
            <a:noFill/>
          </a:ln>
        </p:spPr>
      </p:pic>
      <p:sp>
        <p:nvSpPr>
          <p:cNvPr id="13" name="Прямоугольник 12"/>
          <p:cNvSpPr/>
          <p:nvPr/>
        </p:nvSpPr>
        <p:spPr>
          <a:xfrm>
            <a:off x="590309" y="4721658"/>
            <a:ext cx="2986269" cy="400110"/>
          </a:xfrm>
          <a:prstGeom prst="rect">
            <a:avLst/>
          </a:prstGeom>
        </p:spPr>
        <p:txBody>
          <a:bodyPr wrap="square">
            <a:spAutoFit/>
          </a:bodyPr>
          <a:lstStyle/>
          <a:p>
            <a:r>
              <a:rPr lang="kk-KZ" sz="2000" dirty="0" smtClean="0">
                <a:latin typeface="Times New Roman" pitchFamily="18" charset="0"/>
                <a:cs typeface="Times New Roman" pitchFamily="18" charset="0"/>
              </a:rPr>
              <a:t>қанағаттанарлық</a:t>
            </a:r>
            <a:endParaRPr lang="ru-RU" sz="2000" dirty="0">
              <a:latin typeface="Times New Roman" pitchFamily="18" charset="0"/>
              <a:cs typeface="Times New Roman" pitchFamily="18"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1"/>
            <a:ext cx="12192000" cy="1188719"/>
          </a:xfrm>
          <a:solidFill>
            <a:schemeClr val="bg2"/>
          </a:solidFill>
        </p:spPr>
        <p:txBody>
          <a:bodyPr>
            <a:normAutofit/>
          </a:bodyPr>
          <a:lstStyle/>
          <a:p>
            <a:r>
              <a:rPr lang="ru-RU" sz="2800" b="1" dirty="0" smtClean="0">
                <a:solidFill>
                  <a:srgbClr val="002060"/>
                </a:solidFill>
                <a:latin typeface="Times New Roman" panose="02020603050405020304" pitchFamily="18" charset="0"/>
                <a:cs typeface="Times New Roman" panose="02020603050405020304" pitchFamily="18" charset="0"/>
              </a:rPr>
              <a:t>                                                                                                                                </a:t>
            </a:r>
            <a:r>
              <a:rPr lang="ru-RU" b="1" dirty="0">
                <a:latin typeface="Times New Roman" panose="02020603050405020304" pitchFamily="18" charset="0"/>
                <a:cs typeface="Times New Roman" panose="02020603050405020304" pitchFamily="18" charset="0"/>
              </a:rPr>
              <a:t/>
            </a:r>
            <a:br>
              <a:rPr lang="ru-RU" b="1" dirty="0">
                <a:latin typeface="Times New Roman" panose="02020603050405020304" pitchFamily="18" charset="0"/>
                <a:cs typeface="Times New Roman" panose="02020603050405020304" pitchFamily="18" charset="0"/>
              </a:rPr>
            </a:br>
            <a:r>
              <a:rPr lang="en-US" b="1" dirty="0" smtClean="0">
                <a:latin typeface="Times New Roman" panose="02020603050405020304" pitchFamily="18" charset="0"/>
                <a:cs typeface="Times New Roman" panose="02020603050405020304" pitchFamily="18" charset="0"/>
              </a:rPr>
              <a:t>           </a:t>
            </a:r>
            <a:r>
              <a:rPr lang="kk-KZ" b="1" dirty="0" smtClean="0">
                <a:latin typeface="Times New Roman" panose="02020603050405020304" pitchFamily="18" charset="0"/>
                <a:cs typeface="Times New Roman" panose="02020603050405020304" pitchFamily="18" charset="0"/>
              </a:rPr>
              <a:t>                </a:t>
            </a:r>
            <a:r>
              <a:rPr lang="ru-RU" sz="3200" b="1" dirty="0" err="1" smtClean="0">
                <a:solidFill>
                  <a:srgbClr val="FF0000"/>
                </a:solidFill>
                <a:latin typeface="Times New Roman" panose="02020603050405020304" pitchFamily="18" charset="0"/>
                <a:cs typeface="Times New Roman" panose="02020603050405020304" pitchFamily="18" charset="0"/>
              </a:rPr>
              <a:t>Үйге</a:t>
            </a:r>
            <a:r>
              <a:rPr lang="ru-RU" sz="3200" b="1" dirty="0" smtClean="0">
                <a:solidFill>
                  <a:srgbClr val="FF0000"/>
                </a:solidFill>
                <a:latin typeface="Times New Roman" panose="02020603050405020304" pitchFamily="18" charset="0"/>
                <a:cs typeface="Times New Roman" panose="02020603050405020304" pitchFamily="18" charset="0"/>
              </a:rPr>
              <a:t> </a:t>
            </a:r>
            <a:r>
              <a:rPr lang="ru-RU" sz="3200" b="1" dirty="0" err="1" smtClean="0">
                <a:solidFill>
                  <a:srgbClr val="FF0000"/>
                </a:solidFill>
                <a:latin typeface="Times New Roman" panose="02020603050405020304" pitchFamily="18" charset="0"/>
                <a:cs typeface="Times New Roman" panose="02020603050405020304" pitchFamily="18" charset="0"/>
              </a:rPr>
              <a:t>тапсырма</a:t>
            </a:r>
            <a:endParaRPr lang="ru-RU" sz="4000" b="1" dirty="0">
              <a:solidFill>
                <a:srgbClr val="FF0000"/>
              </a:solidFill>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0" y="1188720"/>
            <a:ext cx="12192000" cy="5669279"/>
          </a:xfrm>
          <a:solidFill>
            <a:schemeClr val="accent3">
              <a:lumMod val="20000"/>
              <a:lumOff val="80000"/>
            </a:schemeClr>
          </a:solidFill>
        </p:spPr>
        <p:txBody>
          <a:bodyPr>
            <a:normAutofit/>
          </a:bodyPr>
          <a:lstStyle/>
          <a:p>
            <a:pPr marL="0" lvl="0" indent="0" algn="just">
              <a:lnSpc>
                <a:spcPct val="97000"/>
              </a:lnSpc>
              <a:spcAft>
                <a:spcPts val="0"/>
              </a:spcAft>
              <a:buNone/>
              <a:tabLst>
                <a:tab pos="647700" algn="l"/>
              </a:tabLst>
            </a:pPr>
            <a:r>
              <a:rPr lang="ru-RU" sz="2000" dirty="0" smtClean="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ru-RU" sz="2400" b="1" dirty="0" smtClean="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endParaRPr lang="ru-RU" sz="2400" b="1" dirty="0">
              <a:solidFill>
                <a:srgbClr val="002060"/>
              </a:solidFill>
              <a:latin typeface="Times New Roman" panose="02020603050405020304" pitchFamily="18" charset="0"/>
              <a:ea typeface="Calibri" panose="020F0502020204030204" pitchFamily="34" charset="0"/>
              <a:cs typeface="Times New Roman" panose="02020603050405020304" pitchFamily="18" charset="0"/>
            </a:endParaRPr>
          </a:p>
          <a:p>
            <a:pPr marL="1828800" lvl="4" indent="0" algn="just">
              <a:lnSpc>
                <a:spcPct val="97000"/>
              </a:lnSpc>
              <a:buNone/>
              <a:tabLst>
                <a:tab pos="647700" algn="l"/>
              </a:tabLst>
            </a:pPr>
            <a:r>
              <a:rPr lang="ru-RU" sz="1400" b="1"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endParaRPr lang="ru-RU" sz="2400" b="1" dirty="0" smtClean="0">
              <a:solidFill>
                <a:srgbClr val="002060"/>
              </a:solidFill>
              <a:latin typeface="Times New Roman" panose="02020603050405020304" pitchFamily="18" charset="0"/>
              <a:ea typeface="Calibri" panose="020F0502020204030204" pitchFamily="34" charset="0"/>
              <a:cs typeface="Times New Roman" panose="02020603050405020304" pitchFamily="18" charset="0"/>
            </a:endParaRPr>
          </a:p>
          <a:p>
            <a:pPr marL="1828800" lvl="4" indent="0" algn="just">
              <a:lnSpc>
                <a:spcPct val="97000"/>
              </a:lnSpc>
              <a:buNone/>
              <a:tabLst>
                <a:tab pos="647700" algn="l"/>
              </a:tabLst>
            </a:pPr>
            <a:endParaRPr lang="ru-RU" sz="2400" b="1" dirty="0">
              <a:solidFill>
                <a:srgbClr val="002060"/>
              </a:solidFill>
              <a:latin typeface="Times New Roman" panose="02020603050405020304" pitchFamily="18" charset="0"/>
              <a:ea typeface="Calibri" panose="020F0502020204030204" pitchFamily="34" charset="0"/>
              <a:cs typeface="Times New Roman" panose="02020603050405020304" pitchFamily="18" charset="0"/>
            </a:endParaRPr>
          </a:p>
          <a:p>
            <a:pPr marL="1828800" lvl="4" indent="0" algn="just">
              <a:lnSpc>
                <a:spcPct val="97000"/>
              </a:lnSpc>
              <a:buNone/>
              <a:tabLst>
                <a:tab pos="647700" algn="l"/>
              </a:tabLst>
            </a:pPr>
            <a:r>
              <a:rPr lang="ru-RU" sz="2400" b="1" dirty="0" err="1" smtClean="0">
                <a:solidFill>
                  <a:srgbClr val="002060"/>
                </a:solidFill>
                <a:latin typeface="Times New Roman" panose="02020603050405020304" pitchFamily="18" charset="0"/>
                <a:ea typeface="Calibri" panose="020F0502020204030204" pitchFamily="34" charset="0"/>
                <a:cs typeface="Times New Roman" panose="02020603050405020304" pitchFamily="18" charset="0"/>
              </a:rPr>
              <a:t>Мәтіндегі</a:t>
            </a:r>
            <a:r>
              <a:rPr lang="ru-RU" sz="2400" b="1" dirty="0" smtClean="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ru-RU" sz="2400" b="1"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үстеулер</a:t>
            </a:r>
            <a:r>
              <a:rPr lang="ru-RU" sz="2400" b="1"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ru-RU" sz="2400" b="1"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ерте</a:t>
            </a:r>
            <a:r>
              <a:rPr lang="ru-RU" sz="2400" b="1"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ru-RU" sz="2400" b="1"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заманнан</a:t>
            </a:r>
            <a:r>
              <a:rPr lang="ru-RU" sz="2400" b="1"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ru-RU" sz="2400" b="1"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бері</a:t>
            </a:r>
            <a:r>
              <a:rPr lang="ru-RU" sz="2400" b="1"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ru-RU" sz="2400" b="1"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кеңінен</a:t>
            </a:r>
            <a:r>
              <a:rPr lang="ru-RU" sz="2400" b="1"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ru-RU" sz="2400" b="1"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бүгінгі</a:t>
            </a:r>
            <a:r>
              <a:rPr lang="ru-RU" sz="2400" b="1"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ru-RU" sz="2400" b="1"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күнге</a:t>
            </a:r>
            <a:r>
              <a:rPr lang="ru-RU" sz="2400" b="1"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ru-RU" sz="2400" b="1"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дейін</a:t>
            </a:r>
            <a:r>
              <a:rPr lang="ru-RU" sz="2400" b="1"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 </a:t>
            </a:r>
            <a:endParaRPr lang="ru-RU" sz="2400" b="1" dirty="0" smtClean="0">
              <a:solidFill>
                <a:srgbClr val="002060"/>
              </a:solidFill>
              <a:latin typeface="Times New Roman" panose="02020603050405020304" pitchFamily="18" charset="0"/>
              <a:ea typeface="Calibri" panose="020F0502020204030204" pitchFamily="34" charset="0"/>
              <a:cs typeface="Times New Roman" panose="02020603050405020304" pitchFamily="18" charset="0"/>
            </a:endParaRPr>
          </a:p>
          <a:p>
            <a:pPr marL="1828800" lvl="4" indent="0" algn="just">
              <a:lnSpc>
                <a:spcPct val="97000"/>
              </a:lnSpc>
              <a:buNone/>
              <a:tabLst>
                <a:tab pos="647700" algn="l"/>
              </a:tabLst>
            </a:pPr>
            <a:r>
              <a:rPr lang="ru-RU" sz="2400" b="1"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ru-RU" sz="2400" b="1" dirty="0" smtClean="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сан </a:t>
            </a:r>
            <a:r>
              <a:rPr lang="ru-RU" sz="2400" b="1"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түрлі</a:t>
            </a:r>
            <a:r>
              <a:rPr lang="ru-RU" sz="2400" b="1"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ru-RU" sz="2400" b="1" dirty="0" err="1">
                <a:solidFill>
                  <a:srgbClr val="002060"/>
                </a:solidFill>
                <a:latin typeface="Times New Roman" panose="02020603050405020304" pitchFamily="18" charset="0"/>
                <a:ea typeface="Calibri" panose="020F0502020204030204" pitchFamily="34" charset="0"/>
                <a:cs typeface="Times New Roman" panose="02020603050405020304" pitchFamily="18" charset="0"/>
              </a:rPr>
              <a:t>көне</a:t>
            </a:r>
            <a:r>
              <a:rPr lang="ru-RU" sz="2400" b="1"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ru-RU" sz="2400" b="1" dirty="0" err="1" smtClean="0">
                <a:solidFill>
                  <a:srgbClr val="002060"/>
                </a:solidFill>
                <a:latin typeface="Times New Roman" panose="02020603050405020304" pitchFamily="18" charset="0"/>
                <a:ea typeface="Calibri" panose="020F0502020204030204" pitchFamily="34" charset="0"/>
                <a:cs typeface="Times New Roman" panose="02020603050405020304" pitchFamily="18" charset="0"/>
              </a:rPr>
              <a:t>ортақ</a:t>
            </a:r>
            <a:r>
              <a:rPr lang="ru-RU" sz="2400" b="1" dirty="0" smtClean="0">
                <a:solidFill>
                  <a:srgbClr val="002060"/>
                </a:solidFill>
                <a:latin typeface="Times New Roman" panose="02020603050405020304" pitchFamily="18" charset="0"/>
                <a:ea typeface="Calibri" panose="020F0502020204030204" pitchFamily="34" charset="0"/>
                <a:cs typeface="Times New Roman" panose="02020603050405020304" pitchFamily="18" charset="0"/>
              </a:rPr>
              <a:t>.</a:t>
            </a:r>
            <a:endParaRPr lang="en-US" sz="2400" b="1" dirty="0" smtClean="0">
              <a:solidFill>
                <a:srgbClr val="002060"/>
              </a:solidFill>
              <a:latin typeface="Times New Roman" panose="02020603050405020304" pitchFamily="18" charset="0"/>
              <a:ea typeface="Calibri" panose="020F0502020204030204" pitchFamily="34" charset="0"/>
              <a:cs typeface="Times New Roman" panose="02020603050405020304" pitchFamily="18" charset="0"/>
            </a:endParaRPr>
          </a:p>
          <a:p>
            <a:pPr marL="1828800" lvl="4" indent="0" algn="just">
              <a:lnSpc>
                <a:spcPct val="97000"/>
              </a:lnSpc>
              <a:buNone/>
              <a:tabLst>
                <a:tab pos="647700" algn="l"/>
              </a:tabLst>
            </a:pPr>
            <a:endParaRPr lang="en-US" sz="2400" b="1" dirty="0" smtClean="0">
              <a:solidFill>
                <a:srgbClr val="002060"/>
              </a:solidFill>
              <a:latin typeface="Times New Roman" panose="02020603050405020304" pitchFamily="18" charset="0"/>
              <a:ea typeface="Calibri" panose="020F0502020204030204" pitchFamily="34" charset="0"/>
              <a:cs typeface="Times New Roman" panose="02020603050405020304" pitchFamily="18" charset="0"/>
            </a:endParaRPr>
          </a:p>
          <a:p>
            <a:pPr marL="1828800" lvl="4" indent="0" algn="just">
              <a:lnSpc>
                <a:spcPct val="97000"/>
              </a:lnSpc>
              <a:buNone/>
              <a:tabLst>
                <a:tab pos="647700" algn="l"/>
              </a:tabLst>
            </a:pPr>
            <a:r>
              <a:rPr lang="en-US" sz="2400" b="1" dirty="0" smtClean="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ru-RU" sz="2400" b="1" dirty="0" smtClean="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endParaRPr lang="ru-RU" sz="2400" b="1" dirty="0">
              <a:solidFill>
                <a:srgbClr val="002060"/>
              </a:solidFill>
              <a:latin typeface="Times New Roman" panose="02020603050405020304" pitchFamily="18" charset="0"/>
              <a:ea typeface="Calibri" panose="020F0502020204030204" pitchFamily="34" charset="0"/>
              <a:cs typeface="Times New Roman" panose="02020603050405020304" pitchFamily="18" charset="0"/>
            </a:endParaRPr>
          </a:p>
        </p:txBody>
      </p:sp>
      <p:sp>
        <p:nvSpPr>
          <p:cNvPr id="4" name="Объект 2"/>
          <p:cNvSpPr txBox="1">
            <a:spLocks/>
          </p:cNvSpPr>
          <p:nvPr/>
        </p:nvSpPr>
        <p:spPr>
          <a:xfrm>
            <a:off x="0" y="1188721"/>
            <a:ext cx="12192000" cy="5669279"/>
          </a:xfrm>
          <a:prstGeom prst="rect">
            <a:avLst/>
          </a:prstGeom>
          <a:solidFill>
            <a:schemeClr val="accent3">
              <a:lumMod val="20000"/>
              <a:lumOff val="80000"/>
            </a:schemeClr>
          </a:solidFill>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lnSpc>
                <a:spcPct val="97000"/>
              </a:lnSpc>
              <a:buNone/>
              <a:tabLst>
                <a:tab pos="647700" algn="l"/>
              </a:tabLst>
            </a:pPr>
            <a:r>
              <a:rPr lang="ru-RU" sz="2000" dirty="0" smtClean="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p>
          <a:p>
            <a:pPr marL="0" indent="0" algn="just">
              <a:lnSpc>
                <a:spcPct val="97000"/>
              </a:lnSpc>
              <a:buNone/>
              <a:tabLst>
                <a:tab pos="647700" algn="l"/>
              </a:tabLst>
            </a:pPr>
            <a:endParaRPr lang="ru-RU" sz="20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endParaRPr>
          </a:p>
          <a:p>
            <a:pPr marL="0" indent="0" algn="just">
              <a:lnSpc>
                <a:spcPct val="97000"/>
              </a:lnSpc>
              <a:buNone/>
              <a:tabLst>
                <a:tab pos="647700" algn="l"/>
              </a:tabLst>
            </a:pPr>
            <a:endParaRPr lang="ru-RU" sz="2000" dirty="0" smtClean="0">
              <a:solidFill>
                <a:srgbClr val="002060"/>
              </a:solidFill>
              <a:latin typeface="Times New Roman" panose="02020603050405020304" pitchFamily="18" charset="0"/>
              <a:ea typeface="Calibri" panose="020F0502020204030204" pitchFamily="34" charset="0"/>
              <a:cs typeface="Times New Roman" panose="02020603050405020304" pitchFamily="18" charset="0"/>
            </a:endParaRPr>
          </a:p>
          <a:p>
            <a:pPr marL="0" indent="0" algn="just">
              <a:lnSpc>
                <a:spcPct val="97000"/>
              </a:lnSpc>
              <a:buNone/>
              <a:tabLst>
                <a:tab pos="647700" algn="l"/>
              </a:tabLst>
            </a:pPr>
            <a:endParaRPr lang="ru-RU" sz="20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endParaRPr>
          </a:p>
          <a:p>
            <a:pPr marL="0" indent="0" algn="just">
              <a:lnSpc>
                <a:spcPct val="97000"/>
              </a:lnSpc>
              <a:buNone/>
              <a:tabLst>
                <a:tab pos="647700" algn="l"/>
              </a:tabLst>
            </a:pPr>
            <a:endParaRPr lang="ru-RU"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endParaRPr>
          </a:p>
        </p:txBody>
      </p:sp>
      <p:sp>
        <p:nvSpPr>
          <p:cNvPr id="9217" name="Rectangle 1"/>
          <p:cNvSpPr>
            <a:spLocks noChangeArrowheads="1"/>
          </p:cNvSpPr>
          <p:nvPr/>
        </p:nvSpPr>
        <p:spPr bwMode="auto">
          <a:xfrm>
            <a:off x="613458" y="2268842"/>
            <a:ext cx="11578542" cy="138499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kk-KZ"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Наурыз мерекесіне байланысты қалыптасқан ұғымдар мен дәстүрлер туралы қандай ақпараттарды білесіздер? </a:t>
            </a:r>
          </a:p>
          <a:p>
            <a:pPr marL="0" marR="0" lvl="0" indent="0" algn="l" defTabSz="914400" rtl="0" eaLnBrk="0" fontAlgn="base" latinLnBrk="0" hangingPunct="0">
              <a:lnSpc>
                <a:spcPct val="100000"/>
              </a:lnSpc>
              <a:spcBef>
                <a:spcPct val="0"/>
              </a:spcBef>
              <a:spcAft>
                <a:spcPct val="0"/>
              </a:spcAft>
              <a:buClrTx/>
              <a:buSzTx/>
              <a:buFontTx/>
              <a:buNone/>
              <a:tabLst/>
            </a:pPr>
            <a:r>
              <a:rPr kumimoji="0" lang="kk-KZ"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Зерттеу жасап көріңіз.</a:t>
            </a:r>
            <a:r>
              <a:rPr kumimoji="0" lang="ru-RU" sz="2800" b="0" i="0" u="none" strike="noStrike" cap="none" normalizeH="0" baseline="0" dirty="0" smtClean="0">
                <a:ln>
                  <a:noFill/>
                </a:ln>
                <a:solidFill>
                  <a:schemeClr val="tx1"/>
                </a:solidFill>
                <a:effectLst/>
                <a:latin typeface="Times New Roman" pitchFamily="18" charset="0"/>
                <a:cs typeface="Times New Roman" pitchFamily="18" charset="0"/>
              </a:rPr>
              <a:t> </a:t>
            </a:r>
          </a:p>
        </p:txBody>
      </p:sp>
    </p:spTree>
    <p:extLst>
      <p:ext uri="{BB962C8B-B14F-4D97-AF65-F5344CB8AC3E}">
        <p14:creationId xmlns="" xmlns:p14="http://schemas.microsoft.com/office/powerpoint/2010/main" val="360879469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1"/>
            <a:ext cx="12192000" cy="980660"/>
          </a:xfrm>
          <a:solidFill>
            <a:schemeClr val="bg2"/>
          </a:solidFill>
        </p:spPr>
        <p:txBody>
          <a:bodyPr>
            <a:normAutofit fontScale="90000"/>
          </a:bodyPr>
          <a:lstStyle/>
          <a:p>
            <a:r>
              <a:rPr lang="ru-RU" b="1" dirty="0">
                <a:latin typeface="Times New Roman" panose="02020603050405020304" pitchFamily="18" charset="0"/>
                <a:cs typeface="Times New Roman" panose="02020603050405020304" pitchFamily="18" charset="0"/>
              </a:rPr>
              <a:t/>
            </a:r>
            <a:br>
              <a:rPr lang="ru-RU" b="1" dirty="0">
                <a:latin typeface="Times New Roman" panose="02020603050405020304" pitchFamily="18" charset="0"/>
                <a:cs typeface="Times New Roman" panose="02020603050405020304" pitchFamily="18" charset="0"/>
              </a:rPr>
            </a:br>
            <a:r>
              <a:rPr lang="ru-RU" b="1" dirty="0" smtClean="0">
                <a:latin typeface="Times New Roman" panose="02020603050405020304" pitchFamily="18" charset="0"/>
                <a:cs typeface="Times New Roman" panose="02020603050405020304" pitchFamily="18" charset="0"/>
              </a:rPr>
              <a:t/>
            </a:r>
            <a:br>
              <a:rPr lang="ru-RU" b="1" dirty="0" smtClean="0">
                <a:latin typeface="Times New Roman" panose="02020603050405020304" pitchFamily="18" charset="0"/>
                <a:cs typeface="Times New Roman" panose="02020603050405020304" pitchFamily="18" charset="0"/>
              </a:rPr>
            </a:br>
            <a:r>
              <a:rPr lang="ru-RU" b="1" dirty="0" smtClean="0">
                <a:latin typeface="Times New Roman" panose="02020603050405020304" pitchFamily="18" charset="0"/>
                <a:cs typeface="Times New Roman" panose="02020603050405020304" pitchFamily="18" charset="0"/>
              </a:rPr>
              <a:t/>
            </a:r>
            <a:br>
              <a:rPr lang="ru-RU" b="1" dirty="0" smtClean="0">
                <a:latin typeface="Times New Roman" panose="02020603050405020304" pitchFamily="18" charset="0"/>
                <a:cs typeface="Times New Roman" panose="02020603050405020304" pitchFamily="18" charset="0"/>
              </a:rPr>
            </a:br>
            <a:r>
              <a:rPr lang="ru-RU" b="1" dirty="0" smtClean="0">
                <a:latin typeface="Times New Roman" panose="02020603050405020304" pitchFamily="18" charset="0"/>
                <a:cs typeface="Times New Roman" panose="02020603050405020304" pitchFamily="18" charset="0"/>
              </a:rPr>
              <a:t/>
            </a:r>
            <a:br>
              <a:rPr lang="ru-RU" b="1" dirty="0" smtClean="0">
                <a:latin typeface="Times New Roman" panose="02020603050405020304" pitchFamily="18" charset="0"/>
                <a:cs typeface="Times New Roman" panose="02020603050405020304" pitchFamily="18" charset="0"/>
              </a:rPr>
            </a:br>
            <a:r>
              <a:rPr lang="ru-RU" b="1" dirty="0">
                <a:latin typeface="Times New Roman" panose="02020603050405020304" pitchFamily="18" charset="0"/>
                <a:cs typeface="Times New Roman" panose="02020603050405020304" pitchFamily="18" charset="0"/>
              </a:rPr>
              <a:t/>
            </a:r>
            <a:br>
              <a:rPr lang="ru-RU" b="1" dirty="0">
                <a:latin typeface="Times New Roman" panose="02020603050405020304" pitchFamily="18" charset="0"/>
                <a:cs typeface="Times New Roman" panose="02020603050405020304" pitchFamily="18" charset="0"/>
              </a:rPr>
            </a:br>
            <a:r>
              <a:rPr lang="ru-RU" b="1" dirty="0" smtClean="0">
                <a:latin typeface="Times New Roman" panose="02020603050405020304" pitchFamily="18" charset="0"/>
                <a:cs typeface="Times New Roman" panose="02020603050405020304" pitchFamily="18" charset="0"/>
              </a:rPr>
              <a:t/>
            </a:r>
            <a:br>
              <a:rPr lang="ru-RU" b="1" dirty="0" smtClean="0">
                <a:latin typeface="Times New Roman" panose="02020603050405020304" pitchFamily="18" charset="0"/>
                <a:cs typeface="Times New Roman" panose="02020603050405020304" pitchFamily="18" charset="0"/>
              </a:rPr>
            </a:br>
            <a:r>
              <a:rPr lang="ru-RU" b="1" dirty="0" smtClean="0">
                <a:latin typeface="Times New Roman" panose="02020603050405020304" pitchFamily="18" charset="0"/>
                <a:cs typeface="Times New Roman" panose="02020603050405020304" pitchFamily="18" charset="0"/>
              </a:rPr>
              <a:t/>
            </a:r>
            <a:br>
              <a:rPr lang="ru-RU" b="1" dirty="0" smtClean="0">
                <a:latin typeface="Times New Roman" panose="02020603050405020304" pitchFamily="18" charset="0"/>
                <a:cs typeface="Times New Roman" panose="02020603050405020304" pitchFamily="18" charset="0"/>
              </a:rPr>
            </a:br>
            <a:r>
              <a:rPr lang="ru-RU" sz="4000" b="1" dirty="0" smtClean="0">
                <a:latin typeface="Times New Roman" panose="02020603050405020304" pitchFamily="18" charset="0"/>
                <a:cs typeface="Times New Roman" panose="02020603050405020304" pitchFamily="18" charset="0"/>
              </a:rPr>
              <a:t>      </a:t>
            </a:r>
            <a:r>
              <a:rPr lang="kk-KZ" sz="3100" b="1" dirty="0" smtClean="0">
                <a:solidFill>
                  <a:srgbClr val="002060"/>
                </a:solidFill>
                <a:latin typeface="Times New Roman" panose="02020603050405020304" pitchFamily="18" charset="0"/>
                <a:cs typeface="Times New Roman" panose="02020603050405020304" pitchFamily="18" charset="0"/>
              </a:rPr>
              <a:t>Оқу мақсаттары:</a:t>
            </a:r>
            <a:r>
              <a:rPr lang="kk-KZ" sz="3600" b="1" dirty="0">
                <a:solidFill>
                  <a:srgbClr val="002060"/>
                </a:solidFill>
                <a:latin typeface="Times New Roman" panose="02020603050405020304" pitchFamily="18" charset="0"/>
                <a:cs typeface="Times New Roman" panose="02020603050405020304" pitchFamily="18" charset="0"/>
              </a:rPr>
              <a:t/>
            </a:r>
            <a:br>
              <a:rPr lang="kk-KZ" sz="3600" b="1" dirty="0">
                <a:solidFill>
                  <a:srgbClr val="002060"/>
                </a:solidFill>
                <a:latin typeface="Times New Roman" panose="02020603050405020304" pitchFamily="18" charset="0"/>
                <a:cs typeface="Times New Roman" panose="02020603050405020304" pitchFamily="18" charset="0"/>
              </a:rPr>
            </a:br>
            <a:r>
              <a:rPr lang="ru-RU" sz="3600" b="1" dirty="0">
                <a:solidFill>
                  <a:srgbClr val="002060"/>
                </a:solidFill>
                <a:latin typeface="Times New Roman" panose="02020603050405020304" pitchFamily="18" charset="0"/>
                <a:cs typeface="Times New Roman" panose="02020603050405020304" pitchFamily="18" charset="0"/>
              </a:rPr>
              <a:t/>
            </a:r>
            <a:br>
              <a:rPr lang="ru-RU" sz="3600" b="1" dirty="0">
                <a:solidFill>
                  <a:srgbClr val="002060"/>
                </a:solidFill>
                <a:latin typeface="Times New Roman" panose="02020603050405020304" pitchFamily="18" charset="0"/>
                <a:cs typeface="Times New Roman" panose="02020603050405020304" pitchFamily="18" charset="0"/>
              </a:rPr>
            </a:br>
            <a:r>
              <a:rPr lang="ru-RU" b="1" dirty="0" smtClean="0">
                <a:solidFill>
                  <a:srgbClr val="002060"/>
                </a:solidFill>
                <a:latin typeface="Times New Roman" panose="02020603050405020304" pitchFamily="18" charset="0"/>
                <a:cs typeface="Times New Roman" panose="02020603050405020304" pitchFamily="18" charset="0"/>
              </a:rPr>
              <a:t>                                                                </a:t>
            </a:r>
            <a:r>
              <a:rPr lang="ru-RU" b="1" dirty="0">
                <a:solidFill>
                  <a:srgbClr val="002060"/>
                </a:solidFill>
                <a:latin typeface="Times New Roman" panose="02020603050405020304" pitchFamily="18" charset="0"/>
                <a:cs typeface="Times New Roman" panose="02020603050405020304" pitchFamily="18" charset="0"/>
              </a:rPr>
              <a:t/>
            </a:r>
            <a:br>
              <a:rPr lang="ru-RU" b="1" dirty="0">
                <a:solidFill>
                  <a:srgbClr val="002060"/>
                </a:solidFill>
                <a:latin typeface="Times New Roman" panose="02020603050405020304" pitchFamily="18" charset="0"/>
                <a:cs typeface="Times New Roman" panose="02020603050405020304" pitchFamily="18" charset="0"/>
              </a:rPr>
            </a:br>
            <a:r>
              <a:rPr lang="ru-RU" b="1" dirty="0">
                <a:solidFill>
                  <a:srgbClr val="002060"/>
                </a:solidFill>
                <a:latin typeface="Times New Roman" panose="02020603050405020304" pitchFamily="18" charset="0"/>
                <a:cs typeface="Times New Roman" panose="02020603050405020304" pitchFamily="18" charset="0"/>
              </a:rPr>
              <a:t/>
            </a:r>
            <a:br>
              <a:rPr lang="ru-RU" b="1" dirty="0">
                <a:solidFill>
                  <a:srgbClr val="002060"/>
                </a:solidFill>
                <a:latin typeface="Times New Roman" panose="02020603050405020304" pitchFamily="18" charset="0"/>
                <a:cs typeface="Times New Roman" panose="02020603050405020304" pitchFamily="18" charset="0"/>
              </a:rPr>
            </a:br>
            <a:r>
              <a:rPr lang="ru-RU" sz="8900" b="1" dirty="0">
                <a:solidFill>
                  <a:srgbClr val="002060"/>
                </a:solidFill>
                <a:latin typeface="Times New Roman" panose="02020603050405020304" pitchFamily="18" charset="0"/>
                <a:cs typeface="Times New Roman" panose="02020603050405020304" pitchFamily="18" charset="0"/>
              </a:rPr>
              <a:t/>
            </a:r>
            <a:br>
              <a:rPr lang="ru-RU" sz="8900" b="1" dirty="0">
                <a:solidFill>
                  <a:srgbClr val="002060"/>
                </a:solidFill>
                <a:latin typeface="Times New Roman" panose="02020603050405020304" pitchFamily="18" charset="0"/>
                <a:cs typeface="Times New Roman" panose="02020603050405020304" pitchFamily="18" charset="0"/>
              </a:rPr>
            </a:br>
            <a:r>
              <a:rPr lang="ru-RU" b="1" dirty="0">
                <a:latin typeface="Times New Roman" panose="02020603050405020304" pitchFamily="18" charset="0"/>
                <a:cs typeface="Times New Roman" panose="02020603050405020304" pitchFamily="18" charset="0"/>
              </a:rPr>
              <a:t/>
            </a:r>
            <a:br>
              <a:rPr lang="ru-RU" b="1" dirty="0">
                <a:latin typeface="Times New Roman" panose="02020603050405020304" pitchFamily="18" charset="0"/>
                <a:cs typeface="Times New Roman" panose="02020603050405020304" pitchFamily="18" charset="0"/>
              </a:rPr>
            </a:br>
            <a:endParaRPr lang="ru-RU" b="1" dirty="0">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0" y="980661"/>
            <a:ext cx="12192000" cy="5877339"/>
          </a:xfrm>
          <a:solidFill>
            <a:schemeClr val="accent3">
              <a:lumMod val="20000"/>
              <a:lumOff val="80000"/>
            </a:schemeClr>
          </a:solidFill>
        </p:spPr>
        <p:txBody>
          <a:bodyPr>
            <a:normAutofit/>
          </a:bodyPr>
          <a:lstStyle/>
          <a:p>
            <a:pPr algn="just"/>
            <a:endParaRPr lang="kk-KZ" dirty="0" smtClean="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endParaRPr>
          </a:p>
          <a:p>
            <a:pPr marL="0" indent="0" algn="just">
              <a:lnSpc>
                <a:spcPct val="107000"/>
              </a:lnSpc>
              <a:spcAft>
                <a:spcPts val="0"/>
              </a:spcAft>
              <a:buNone/>
            </a:pPr>
            <a:r>
              <a:rPr lang="ru-RU" sz="2400" dirty="0">
                <a:solidFill>
                  <a:srgbClr val="002060"/>
                </a:solidFill>
                <a:latin typeface="Times New Roman" panose="02020603050405020304" pitchFamily="18" charset="0"/>
                <a:cs typeface="Times New Roman" panose="02020603050405020304" pitchFamily="18" charset="0"/>
              </a:rPr>
              <a:t>Т/А2. </a:t>
            </a:r>
            <a:r>
              <a:rPr lang="ru-RU" sz="2400" dirty="0" err="1">
                <a:solidFill>
                  <a:srgbClr val="002060"/>
                </a:solidFill>
                <a:latin typeface="Times New Roman" panose="02020603050405020304" pitchFamily="18" charset="0"/>
                <a:cs typeface="Times New Roman" panose="02020603050405020304" pitchFamily="18" charset="0"/>
              </a:rPr>
              <a:t>Әлеуметтік</a:t>
            </a:r>
            <a:r>
              <a:rPr lang="ru-RU" sz="2400" dirty="0">
                <a:solidFill>
                  <a:srgbClr val="002060"/>
                </a:solidFill>
                <a:latin typeface="Times New Roman" panose="02020603050405020304" pitchFamily="18" charset="0"/>
                <a:cs typeface="Times New Roman" panose="02020603050405020304" pitchFamily="18" charset="0"/>
              </a:rPr>
              <a:t>- </a:t>
            </a:r>
            <a:r>
              <a:rPr lang="ru-RU" sz="2400" dirty="0" err="1">
                <a:solidFill>
                  <a:srgbClr val="002060"/>
                </a:solidFill>
                <a:latin typeface="Times New Roman" panose="02020603050405020304" pitchFamily="18" charset="0"/>
                <a:cs typeface="Times New Roman" panose="02020603050405020304" pitchFamily="18" charset="0"/>
              </a:rPr>
              <a:t>мәдени</a:t>
            </a:r>
            <a:r>
              <a:rPr lang="ru-RU" sz="2400" dirty="0">
                <a:solidFill>
                  <a:srgbClr val="002060"/>
                </a:solidFill>
                <a:latin typeface="Times New Roman" panose="02020603050405020304" pitchFamily="18" charset="0"/>
                <a:cs typeface="Times New Roman" panose="02020603050405020304" pitchFamily="18" charset="0"/>
              </a:rPr>
              <a:t>, </a:t>
            </a:r>
            <a:r>
              <a:rPr lang="ru-RU" sz="2400" dirty="0" err="1">
                <a:solidFill>
                  <a:srgbClr val="002060"/>
                </a:solidFill>
                <a:latin typeface="Times New Roman" panose="02020603050405020304" pitchFamily="18" charset="0"/>
                <a:cs typeface="Times New Roman" panose="02020603050405020304" pitchFamily="18" charset="0"/>
              </a:rPr>
              <a:t>ресми-іскери</a:t>
            </a:r>
            <a:r>
              <a:rPr lang="ru-RU" sz="2400" dirty="0">
                <a:solidFill>
                  <a:srgbClr val="002060"/>
                </a:solidFill>
                <a:latin typeface="Times New Roman" panose="02020603050405020304" pitchFamily="18" charset="0"/>
                <a:cs typeface="Times New Roman" panose="02020603050405020304" pitchFamily="18" charset="0"/>
              </a:rPr>
              <a:t> </a:t>
            </a:r>
            <a:r>
              <a:rPr lang="ru-RU" sz="2400" dirty="0" err="1">
                <a:solidFill>
                  <a:srgbClr val="002060"/>
                </a:solidFill>
                <a:latin typeface="Times New Roman" panose="02020603050405020304" pitchFamily="18" charset="0"/>
                <a:cs typeface="Times New Roman" panose="02020603050405020304" pitchFamily="18" charset="0"/>
              </a:rPr>
              <a:t>тақырыптарға</a:t>
            </a:r>
            <a:r>
              <a:rPr lang="ru-RU" sz="2400" dirty="0">
                <a:solidFill>
                  <a:srgbClr val="002060"/>
                </a:solidFill>
                <a:latin typeface="Times New Roman" panose="02020603050405020304" pitchFamily="18" charset="0"/>
                <a:cs typeface="Times New Roman" panose="02020603050405020304" pitchFamily="18" charset="0"/>
              </a:rPr>
              <a:t> </a:t>
            </a:r>
            <a:r>
              <a:rPr lang="ru-RU" sz="2400" dirty="0" err="1">
                <a:solidFill>
                  <a:srgbClr val="002060"/>
                </a:solidFill>
                <a:latin typeface="Times New Roman" panose="02020603050405020304" pitchFamily="18" charset="0"/>
                <a:cs typeface="Times New Roman" panose="02020603050405020304" pitchFamily="18" charset="0"/>
              </a:rPr>
              <a:t>байланысты</a:t>
            </a:r>
            <a:r>
              <a:rPr lang="ru-RU" sz="2400" dirty="0">
                <a:solidFill>
                  <a:srgbClr val="002060"/>
                </a:solidFill>
                <a:latin typeface="Times New Roman" panose="02020603050405020304" pitchFamily="18" charset="0"/>
                <a:cs typeface="Times New Roman" panose="02020603050405020304" pitchFamily="18" charset="0"/>
              </a:rPr>
              <a:t> диалог, </a:t>
            </a:r>
            <a:r>
              <a:rPr lang="ru-RU" sz="2400" dirty="0" err="1">
                <a:solidFill>
                  <a:srgbClr val="002060"/>
                </a:solidFill>
                <a:latin typeface="Times New Roman" panose="02020603050405020304" pitchFamily="18" charset="0"/>
                <a:cs typeface="Times New Roman" panose="02020603050405020304" pitchFamily="18" charset="0"/>
              </a:rPr>
              <a:t>монологтердегі</a:t>
            </a:r>
            <a:r>
              <a:rPr lang="ru-RU" sz="2400" dirty="0">
                <a:solidFill>
                  <a:srgbClr val="002060"/>
                </a:solidFill>
                <a:latin typeface="Times New Roman" panose="02020603050405020304" pitchFamily="18" charset="0"/>
                <a:cs typeface="Times New Roman" panose="02020603050405020304" pitchFamily="18" charset="0"/>
              </a:rPr>
              <a:t> (</a:t>
            </a:r>
            <a:r>
              <a:rPr lang="ru-RU" sz="2400" dirty="0" err="1">
                <a:solidFill>
                  <a:srgbClr val="002060"/>
                </a:solidFill>
                <a:latin typeface="Times New Roman" panose="02020603050405020304" pitchFamily="18" charset="0"/>
                <a:cs typeface="Times New Roman" panose="02020603050405020304" pitchFamily="18" charset="0"/>
              </a:rPr>
              <a:t>жаңалық</a:t>
            </a:r>
            <a:r>
              <a:rPr lang="ru-RU" sz="2400" dirty="0">
                <a:solidFill>
                  <a:srgbClr val="002060"/>
                </a:solidFill>
                <a:latin typeface="Times New Roman" panose="02020603050405020304" pitchFamily="18" charset="0"/>
                <a:cs typeface="Times New Roman" panose="02020603050405020304" pitchFamily="18" charset="0"/>
              </a:rPr>
              <a:t>, </a:t>
            </a:r>
            <a:r>
              <a:rPr lang="ru-RU" sz="2400" dirty="0" err="1">
                <a:solidFill>
                  <a:srgbClr val="002060"/>
                </a:solidFill>
                <a:latin typeface="Times New Roman" panose="02020603050405020304" pitchFamily="18" charset="0"/>
                <a:cs typeface="Times New Roman" panose="02020603050405020304" pitchFamily="18" charset="0"/>
              </a:rPr>
              <a:t>құттықтау</a:t>
            </a:r>
            <a:r>
              <a:rPr lang="ru-RU" sz="2400" dirty="0">
                <a:solidFill>
                  <a:srgbClr val="002060"/>
                </a:solidFill>
                <a:latin typeface="Times New Roman" panose="02020603050405020304" pitchFamily="18" charset="0"/>
                <a:cs typeface="Times New Roman" panose="02020603050405020304" pitchFamily="18" charset="0"/>
              </a:rPr>
              <a:t>) </a:t>
            </a:r>
            <a:r>
              <a:rPr lang="ru-RU" sz="2400" dirty="0" err="1">
                <a:solidFill>
                  <a:srgbClr val="002060"/>
                </a:solidFill>
                <a:latin typeface="Times New Roman" panose="02020603050405020304" pitchFamily="18" charset="0"/>
                <a:cs typeface="Times New Roman" panose="02020603050405020304" pitchFamily="18" charset="0"/>
              </a:rPr>
              <a:t>көтерілген</a:t>
            </a:r>
            <a:r>
              <a:rPr lang="ru-RU" sz="2400" dirty="0">
                <a:solidFill>
                  <a:srgbClr val="002060"/>
                </a:solidFill>
                <a:latin typeface="Times New Roman" panose="02020603050405020304" pitchFamily="18" charset="0"/>
                <a:cs typeface="Times New Roman" panose="02020603050405020304" pitchFamily="18" charset="0"/>
              </a:rPr>
              <a:t> </a:t>
            </a:r>
            <a:r>
              <a:rPr lang="ru-RU" sz="2400" dirty="0" err="1">
                <a:solidFill>
                  <a:srgbClr val="002060"/>
                </a:solidFill>
                <a:latin typeface="Times New Roman" panose="02020603050405020304" pitchFamily="18" charset="0"/>
                <a:cs typeface="Times New Roman" panose="02020603050405020304" pitchFamily="18" charset="0"/>
              </a:rPr>
              <a:t>мәселені</a:t>
            </a:r>
            <a:r>
              <a:rPr lang="ru-RU" sz="2400" dirty="0">
                <a:solidFill>
                  <a:srgbClr val="002060"/>
                </a:solidFill>
                <a:latin typeface="Times New Roman" panose="02020603050405020304" pitchFamily="18" charset="0"/>
                <a:cs typeface="Times New Roman" panose="02020603050405020304" pitchFamily="18" charset="0"/>
              </a:rPr>
              <a:t> </a:t>
            </a:r>
            <a:r>
              <a:rPr lang="ru-RU" sz="2400" dirty="0" err="1">
                <a:solidFill>
                  <a:srgbClr val="002060"/>
                </a:solidFill>
                <a:latin typeface="Times New Roman" panose="02020603050405020304" pitchFamily="18" charset="0"/>
                <a:cs typeface="Times New Roman" panose="02020603050405020304" pitchFamily="18" charset="0"/>
              </a:rPr>
              <a:t>талдау</a:t>
            </a:r>
            <a:r>
              <a:rPr lang="ru-RU" sz="2400" dirty="0">
                <a:solidFill>
                  <a:srgbClr val="002060"/>
                </a:solidFill>
                <a:latin typeface="Times New Roman" panose="02020603050405020304" pitchFamily="18" charset="0"/>
                <a:cs typeface="Times New Roman" panose="02020603050405020304" pitchFamily="18" charset="0"/>
              </a:rPr>
              <a:t>;</a:t>
            </a:r>
          </a:p>
          <a:p>
            <a:pPr marL="0" indent="0" algn="just">
              <a:lnSpc>
                <a:spcPct val="107000"/>
              </a:lnSpc>
              <a:spcAft>
                <a:spcPts val="0"/>
              </a:spcAft>
              <a:buNone/>
            </a:pPr>
            <a:r>
              <a:rPr lang="ru-RU" sz="2400" dirty="0">
                <a:solidFill>
                  <a:srgbClr val="002060"/>
                </a:solidFill>
                <a:latin typeface="Times New Roman" panose="02020603050405020304" pitchFamily="18" charset="0"/>
                <a:cs typeface="Times New Roman" panose="02020603050405020304" pitchFamily="18" charset="0"/>
              </a:rPr>
              <a:t>ӘТН4. </a:t>
            </a:r>
            <a:r>
              <a:rPr lang="ru-RU" sz="2400" dirty="0" err="1">
                <a:solidFill>
                  <a:srgbClr val="002060"/>
                </a:solidFill>
                <a:latin typeface="Times New Roman" panose="02020603050405020304" pitchFamily="18" charset="0"/>
                <a:cs typeface="Times New Roman" panose="02020603050405020304" pitchFamily="18" charset="0"/>
              </a:rPr>
              <a:t>Үстеудің</a:t>
            </a:r>
            <a:r>
              <a:rPr lang="ru-RU" sz="2400" dirty="0">
                <a:solidFill>
                  <a:srgbClr val="002060"/>
                </a:solidFill>
                <a:latin typeface="Times New Roman" panose="02020603050405020304" pitchFamily="18" charset="0"/>
                <a:cs typeface="Times New Roman" panose="02020603050405020304" pitchFamily="18" charset="0"/>
              </a:rPr>
              <a:t> </a:t>
            </a:r>
            <a:r>
              <a:rPr lang="ru-RU" sz="2400" dirty="0" err="1">
                <a:solidFill>
                  <a:srgbClr val="002060"/>
                </a:solidFill>
                <a:latin typeface="Times New Roman" panose="02020603050405020304" pitchFamily="18" charset="0"/>
                <a:cs typeface="Times New Roman" panose="02020603050405020304" pitchFamily="18" charset="0"/>
              </a:rPr>
              <a:t>мағыналық</a:t>
            </a:r>
            <a:r>
              <a:rPr lang="ru-RU" sz="2400" dirty="0">
                <a:solidFill>
                  <a:srgbClr val="002060"/>
                </a:solidFill>
                <a:latin typeface="Times New Roman" panose="02020603050405020304" pitchFamily="18" charset="0"/>
                <a:cs typeface="Times New Roman" panose="02020603050405020304" pitchFamily="18" charset="0"/>
              </a:rPr>
              <a:t> </a:t>
            </a:r>
            <a:r>
              <a:rPr lang="ru-RU" sz="2400" dirty="0" err="1">
                <a:solidFill>
                  <a:srgbClr val="002060"/>
                </a:solidFill>
                <a:latin typeface="Times New Roman" panose="02020603050405020304" pitchFamily="18" charset="0"/>
                <a:cs typeface="Times New Roman" panose="02020603050405020304" pitchFamily="18" charset="0"/>
              </a:rPr>
              <a:t>түрлерін</a:t>
            </a:r>
            <a:r>
              <a:rPr lang="ru-RU" sz="2400" dirty="0">
                <a:solidFill>
                  <a:srgbClr val="002060"/>
                </a:solidFill>
                <a:latin typeface="Times New Roman" panose="02020603050405020304" pitchFamily="18" charset="0"/>
                <a:cs typeface="Times New Roman" panose="02020603050405020304" pitchFamily="18" charset="0"/>
              </a:rPr>
              <a:t> </a:t>
            </a:r>
            <a:r>
              <a:rPr lang="ru-RU" sz="2400" dirty="0" err="1">
                <a:solidFill>
                  <a:srgbClr val="002060"/>
                </a:solidFill>
                <a:latin typeface="Times New Roman" panose="02020603050405020304" pitchFamily="18" charset="0"/>
                <a:cs typeface="Times New Roman" panose="02020603050405020304" pitchFamily="18" charset="0"/>
              </a:rPr>
              <a:t>ажырату</a:t>
            </a:r>
            <a:r>
              <a:rPr lang="ru-RU" sz="2400" dirty="0">
                <a:solidFill>
                  <a:srgbClr val="002060"/>
                </a:solidFill>
                <a:latin typeface="Times New Roman" panose="02020603050405020304" pitchFamily="18" charset="0"/>
                <a:cs typeface="Times New Roman" panose="02020603050405020304" pitchFamily="18" charset="0"/>
              </a:rPr>
              <a:t>, </a:t>
            </a:r>
            <a:r>
              <a:rPr lang="ru-RU" sz="2400" dirty="0" err="1">
                <a:solidFill>
                  <a:srgbClr val="002060"/>
                </a:solidFill>
                <a:latin typeface="Times New Roman" panose="02020603050405020304" pitchFamily="18" charset="0"/>
                <a:cs typeface="Times New Roman" panose="02020603050405020304" pitchFamily="18" charset="0"/>
              </a:rPr>
              <a:t>синоинимдік</a:t>
            </a:r>
            <a:r>
              <a:rPr lang="ru-RU" sz="2400" dirty="0">
                <a:solidFill>
                  <a:srgbClr val="002060"/>
                </a:solidFill>
                <a:latin typeface="Times New Roman" panose="02020603050405020304" pitchFamily="18" charset="0"/>
                <a:cs typeface="Times New Roman" panose="02020603050405020304" pitchFamily="18" charset="0"/>
              </a:rPr>
              <a:t> </a:t>
            </a:r>
            <a:r>
              <a:rPr lang="ru-RU" sz="2400" dirty="0" err="1">
                <a:solidFill>
                  <a:srgbClr val="002060"/>
                </a:solidFill>
                <a:latin typeface="Times New Roman" panose="02020603050405020304" pitchFamily="18" charset="0"/>
                <a:cs typeface="Times New Roman" panose="02020603050405020304" pitchFamily="18" charset="0"/>
              </a:rPr>
              <a:t>қатарларын</a:t>
            </a:r>
            <a:r>
              <a:rPr lang="ru-RU" sz="2400" dirty="0">
                <a:solidFill>
                  <a:srgbClr val="002060"/>
                </a:solidFill>
                <a:latin typeface="Times New Roman" panose="02020603050405020304" pitchFamily="18" charset="0"/>
                <a:cs typeface="Times New Roman" panose="02020603050405020304" pitchFamily="18" charset="0"/>
              </a:rPr>
              <a:t> </a:t>
            </a:r>
            <a:r>
              <a:rPr lang="ru-RU" sz="2400" dirty="0" err="1">
                <a:solidFill>
                  <a:srgbClr val="002060"/>
                </a:solidFill>
                <a:latin typeface="Times New Roman" panose="02020603050405020304" pitchFamily="18" charset="0"/>
                <a:cs typeface="Times New Roman" panose="02020603050405020304" pitchFamily="18" charset="0"/>
              </a:rPr>
              <a:t>түрлендіріп</a:t>
            </a:r>
            <a:r>
              <a:rPr lang="ru-RU" sz="2400" dirty="0">
                <a:solidFill>
                  <a:srgbClr val="002060"/>
                </a:solidFill>
                <a:latin typeface="Times New Roman" panose="02020603050405020304" pitchFamily="18" charset="0"/>
                <a:cs typeface="Times New Roman" panose="02020603050405020304" pitchFamily="18" charset="0"/>
              </a:rPr>
              <a:t> </a:t>
            </a:r>
            <a:r>
              <a:rPr lang="ru-RU" sz="2400" dirty="0" err="1">
                <a:solidFill>
                  <a:srgbClr val="002060"/>
                </a:solidFill>
                <a:latin typeface="Times New Roman" panose="02020603050405020304" pitchFamily="18" charset="0"/>
                <a:cs typeface="Times New Roman" panose="02020603050405020304" pitchFamily="18" charset="0"/>
              </a:rPr>
              <a:t>қолдану</a:t>
            </a:r>
            <a:r>
              <a:rPr lang="ru-RU" sz="2400" dirty="0">
                <a:solidFill>
                  <a:srgbClr val="002060"/>
                </a:solidFill>
                <a:latin typeface="Times New Roman" panose="02020603050405020304" pitchFamily="18" charset="0"/>
                <a:cs typeface="Times New Roman" panose="02020603050405020304" pitchFamily="18" charset="0"/>
              </a:rPr>
              <a:t>.</a:t>
            </a:r>
          </a:p>
          <a:p>
            <a:pPr marL="0" indent="0" algn="just">
              <a:lnSpc>
                <a:spcPct val="107000"/>
              </a:lnSpc>
              <a:spcAft>
                <a:spcPts val="0"/>
              </a:spcAft>
              <a:buNone/>
            </a:pPr>
            <a:endParaRPr lang="ru-RU" sz="2400" dirty="0">
              <a:solidFill>
                <a:srgbClr val="002060"/>
              </a:solidFill>
              <a:latin typeface="Times New Roman" panose="02020603050405020304" pitchFamily="18" charset="0"/>
              <a:cs typeface="Times New Roman" panose="02020603050405020304" pitchFamily="18" charset="0"/>
            </a:endParaRPr>
          </a:p>
        </p:txBody>
      </p:sp>
    </p:spTree>
    <p:extLst>
      <p:ext uri="{BB962C8B-B14F-4D97-AF65-F5344CB8AC3E}">
        <p14:creationId xmlns="" xmlns:p14="http://schemas.microsoft.com/office/powerpoint/2010/main" val="139684951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1"/>
            <a:ext cx="12192000" cy="1351128"/>
          </a:xfrm>
          <a:solidFill>
            <a:schemeClr val="bg2"/>
          </a:solidFill>
        </p:spPr>
        <p:txBody>
          <a:bodyPr>
            <a:normAutofit fontScale="90000"/>
          </a:bodyPr>
          <a:lstStyle/>
          <a:p>
            <a:r>
              <a:rPr lang="ru-RU" b="1" dirty="0">
                <a:latin typeface="Times New Roman" panose="02020603050405020304" pitchFamily="18" charset="0"/>
                <a:cs typeface="Times New Roman" panose="02020603050405020304" pitchFamily="18" charset="0"/>
              </a:rPr>
              <a:t/>
            </a:r>
            <a:br>
              <a:rPr lang="ru-RU" b="1" dirty="0">
                <a:latin typeface="Times New Roman" panose="02020603050405020304" pitchFamily="18" charset="0"/>
                <a:cs typeface="Times New Roman" panose="02020603050405020304" pitchFamily="18" charset="0"/>
              </a:rPr>
            </a:br>
            <a:r>
              <a:rPr lang="ru-RU" b="1" dirty="0" smtClean="0">
                <a:latin typeface="Times New Roman" panose="02020603050405020304" pitchFamily="18" charset="0"/>
                <a:cs typeface="Times New Roman" panose="02020603050405020304" pitchFamily="18" charset="0"/>
              </a:rPr>
              <a:t/>
            </a:r>
            <a:br>
              <a:rPr lang="ru-RU" b="1" dirty="0" smtClean="0">
                <a:latin typeface="Times New Roman" panose="02020603050405020304" pitchFamily="18" charset="0"/>
                <a:cs typeface="Times New Roman" panose="02020603050405020304" pitchFamily="18" charset="0"/>
              </a:rPr>
            </a:br>
            <a:r>
              <a:rPr lang="ru-RU" b="1" dirty="0" smtClean="0">
                <a:latin typeface="Times New Roman" panose="02020603050405020304" pitchFamily="18" charset="0"/>
                <a:cs typeface="Times New Roman" panose="02020603050405020304" pitchFamily="18" charset="0"/>
              </a:rPr>
              <a:t/>
            </a:r>
            <a:br>
              <a:rPr lang="ru-RU" b="1" dirty="0" smtClean="0">
                <a:latin typeface="Times New Roman" panose="02020603050405020304" pitchFamily="18" charset="0"/>
                <a:cs typeface="Times New Roman" panose="02020603050405020304" pitchFamily="18" charset="0"/>
              </a:rPr>
            </a:br>
            <a:r>
              <a:rPr lang="ru-RU" b="1" dirty="0" smtClean="0">
                <a:latin typeface="Times New Roman" panose="02020603050405020304" pitchFamily="18" charset="0"/>
                <a:cs typeface="Times New Roman" panose="02020603050405020304" pitchFamily="18" charset="0"/>
              </a:rPr>
              <a:t/>
            </a:r>
            <a:br>
              <a:rPr lang="ru-RU" b="1" dirty="0" smtClean="0">
                <a:latin typeface="Times New Roman" panose="02020603050405020304" pitchFamily="18" charset="0"/>
                <a:cs typeface="Times New Roman" panose="02020603050405020304" pitchFamily="18" charset="0"/>
              </a:rPr>
            </a:br>
            <a:r>
              <a:rPr lang="ru-RU" b="1" dirty="0" smtClean="0">
                <a:latin typeface="Times New Roman" panose="02020603050405020304" pitchFamily="18" charset="0"/>
                <a:cs typeface="Times New Roman" panose="02020603050405020304" pitchFamily="18" charset="0"/>
              </a:rPr>
              <a:t>     </a:t>
            </a:r>
            <a:r>
              <a:rPr lang="kk-KZ" sz="3600" b="1" dirty="0" smtClean="0">
                <a:solidFill>
                  <a:srgbClr val="002060"/>
                </a:solidFill>
                <a:latin typeface="Times New Roman" panose="02020603050405020304" pitchFamily="18" charset="0"/>
                <a:cs typeface="Times New Roman" panose="02020603050405020304" pitchFamily="18" charset="0"/>
              </a:rPr>
              <a:t>Бағалау критерийлері:</a:t>
            </a:r>
            <a:r>
              <a:rPr lang="ru-RU" sz="3600" b="1" dirty="0">
                <a:solidFill>
                  <a:srgbClr val="002060"/>
                </a:solidFill>
                <a:latin typeface="Times New Roman" panose="02020603050405020304" pitchFamily="18" charset="0"/>
                <a:cs typeface="Times New Roman" panose="02020603050405020304" pitchFamily="18" charset="0"/>
              </a:rPr>
              <a:t/>
            </a:r>
            <a:br>
              <a:rPr lang="ru-RU" sz="3600" b="1" dirty="0">
                <a:solidFill>
                  <a:srgbClr val="002060"/>
                </a:solidFill>
                <a:latin typeface="Times New Roman" panose="02020603050405020304" pitchFamily="18" charset="0"/>
                <a:cs typeface="Times New Roman" panose="02020603050405020304" pitchFamily="18" charset="0"/>
              </a:rPr>
            </a:br>
            <a:r>
              <a:rPr lang="ru-RU" sz="7300" b="1" dirty="0">
                <a:solidFill>
                  <a:srgbClr val="002060"/>
                </a:solidFill>
                <a:latin typeface="Times New Roman" panose="02020603050405020304" pitchFamily="18" charset="0"/>
                <a:cs typeface="Times New Roman" panose="02020603050405020304" pitchFamily="18" charset="0"/>
              </a:rPr>
              <a:t/>
            </a:r>
            <a:br>
              <a:rPr lang="ru-RU" sz="7300" b="1" dirty="0">
                <a:solidFill>
                  <a:srgbClr val="002060"/>
                </a:solidFill>
                <a:latin typeface="Times New Roman" panose="02020603050405020304" pitchFamily="18" charset="0"/>
                <a:cs typeface="Times New Roman" panose="02020603050405020304" pitchFamily="18" charset="0"/>
              </a:rPr>
            </a:br>
            <a:r>
              <a:rPr lang="ru-RU" b="1" dirty="0">
                <a:latin typeface="Times New Roman" panose="02020603050405020304" pitchFamily="18" charset="0"/>
                <a:cs typeface="Times New Roman" panose="02020603050405020304" pitchFamily="18" charset="0"/>
              </a:rPr>
              <a:t/>
            </a:r>
            <a:br>
              <a:rPr lang="ru-RU" b="1" dirty="0">
                <a:latin typeface="Times New Roman" panose="02020603050405020304" pitchFamily="18" charset="0"/>
                <a:cs typeface="Times New Roman" panose="02020603050405020304" pitchFamily="18" charset="0"/>
              </a:rPr>
            </a:br>
            <a:endParaRPr lang="ru-RU" b="1" dirty="0">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0" y="1351130"/>
            <a:ext cx="12192000" cy="5506870"/>
          </a:xfrm>
          <a:solidFill>
            <a:schemeClr val="accent3">
              <a:lumMod val="20000"/>
              <a:lumOff val="80000"/>
            </a:schemeClr>
          </a:solidFill>
        </p:spPr>
        <p:txBody>
          <a:bodyPr>
            <a:normAutofit/>
          </a:bodyPr>
          <a:lstStyle/>
          <a:p>
            <a:pPr>
              <a:buNone/>
            </a:pPr>
            <a:endParaRPr lang="kk-KZ" dirty="0" smtClean="0">
              <a:solidFill>
                <a:srgbClr val="002060"/>
              </a:solidFill>
              <a:latin typeface="Times New Roman" pitchFamily="18" charset="0"/>
              <a:cs typeface="Times New Roman" pitchFamily="18" charset="0"/>
            </a:endParaRPr>
          </a:p>
          <a:p>
            <a:pPr>
              <a:buNone/>
            </a:pPr>
            <a:endParaRPr lang="kk-KZ" dirty="0" smtClean="0">
              <a:solidFill>
                <a:srgbClr val="002060"/>
              </a:solidFill>
              <a:latin typeface="Times New Roman" pitchFamily="18" charset="0"/>
              <a:cs typeface="Times New Roman" pitchFamily="18" charset="0"/>
            </a:endParaRPr>
          </a:p>
          <a:p>
            <a:pPr>
              <a:buNone/>
            </a:pPr>
            <a:r>
              <a:rPr lang="kk-KZ" dirty="0" smtClean="0">
                <a:solidFill>
                  <a:srgbClr val="002060"/>
                </a:solidFill>
                <a:latin typeface="Times New Roman" pitchFamily="18" charset="0"/>
                <a:cs typeface="Times New Roman" pitchFamily="18" charset="0"/>
              </a:rPr>
              <a:t>-  мәтіннің негізгі мазмұнын түсінеді;</a:t>
            </a:r>
            <a:endParaRPr lang="ru-RU" dirty="0" smtClean="0">
              <a:solidFill>
                <a:srgbClr val="002060"/>
              </a:solidFill>
              <a:latin typeface="Times New Roman" pitchFamily="18" charset="0"/>
              <a:cs typeface="Times New Roman" pitchFamily="18" charset="0"/>
            </a:endParaRPr>
          </a:p>
          <a:p>
            <a:pPr>
              <a:buNone/>
            </a:pPr>
            <a:r>
              <a:rPr lang="kk-KZ" dirty="0" smtClean="0">
                <a:solidFill>
                  <a:srgbClr val="002060"/>
                </a:solidFill>
                <a:latin typeface="Times New Roman" pitchFamily="18" charset="0"/>
                <a:cs typeface="Times New Roman" pitchFamily="18" charset="0"/>
              </a:rPr>
              <a:t>-  негізгі және қосымша ақпараттарды анықтай алады;</a:t>
            </a:r>
            <a:endParaRPr lang="ru-RU" dirty="0" smtClean="0">
              <a:solidFill>
                <a:srgbClr val="002060"/>
              </a:solidFill>
              <a:latin typeface="Times New Roman" pitchFamily="18" charset="0"/>
              <a:cs typeface="Times New Roman" pitchFamily="18" charset="0"/>
            </a:endParaRPr>
          </a:p>
          <a:p>
            <a:pPr>
              <a:buNone/>
            </a:pPr>
            <a:r>
              <a:rPr lang="kk-KZ" dirty="0" smtClean="0">
                <a:solidFill>
                  <a:srgbClr val="002060"/>
                </a:solidFill>
                <a:latin typeface="Times New Roman" pitchFamily="18" charset="0"/>
                <a:cs typeface="Times New Roman" pitchFamily="18" charset="0"/>
              </a:rPr>
              <a:t>- диалогтік қарым-қатынасқа түсе алады;</a:t>
            </a:r>
            <a:endParaRPr lang="ru-RU" dirty="0" smtClean="0">
              <a:solidFill>
                <a:srgbClr val="002060"/>
              </a:solidFill>
              <a:latin typeface="Times New Roman" pitchFamily="18" charset="0"/>
              <a:cs typeface="Times New Roman" pitchFamily="18" charset="0"/>
            </a:endParaRPr>
          </a:p>
          <a:p>
            <a:pPr>
              <a:buNone/>
            </a:pPr>
            <a:r>
              <a:rPr lang="kk-KZ" dirty="0" smtClean="0">
                <a:solidFill>
                  <a:srgbClr val="002060"/>
                </a:solidFill>
                <a:latin typeface="Times New Roman" pitchFamily="18" charset="0"/>
                <a:cs typeface="Times New Roman" pitchFamily="18" charset="0"/>
              </a:rPr>
              <a:t>- үстеу сөздерді табады, синонимдік қатарларын құрады.</a:t>
            </a:r>
            <a:endParaRPr lang="kk-KZ" dirty="0">
              <a:solidFill>
                <a:srgbClr val="002060"/>
              </a:solidFill>
              <a:latin typeface="Times New Roman" pitchFamily="18" charset="0"/>
              <a:cs typeface="Times New Roman" pitchFamily="18" charset="0"/>
            </a:endParaRPr>
          </a:p>
        </p:txBody>
      </p:sp>
    </p:spTree>
    <p:extLst>
      <p:ext uri="{BB962C8B-B14F-4D97-AF65-F5344CB8AC3E}">
        <p14:creationId xmlns="" xmlns:p14="http://schemas.microsoft.com/office/powerpoint/2010/main" val="294882599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1"/>
            <a:ext cx="12192000" cy="1351128"/>
          </a:xfrm>
          <a:solidFill>
            <a:schemeClr val="bg2"/>
          </a:solidFill>
        </p:spPr>
        <p:txBody>
          <a:bodyPr>
            <a:normAutofit fontScale="90000"/>
          </a:bodyPr>
          <a:lstStyle/>
          <a:p>
            <a:r>
              <a:rPr lang="ru-RU" b="1" dirty="0">
                <a:latin typeface="Times New Roman" panose="02020603050405020304" pitchFamily="18" charset="0"/>
                <a:cs typeface="Times New Roman" panose="02020603050405020304" pitchFamily="18" charset="0"/>
              </a:rPr>
              <a:t/>
            </a:r>
            <a:br>
              <a:rPr lang="ru-RU" b="1" dirty="0">
                <a:latin typeface="Times New Roman" panose="02020603050405020304" pitchFamily="18" charset="0"/>
                <a:cs typeface="Times New Roman" panose="02020603050405020304" pitchFamily="18" charset="0"/>
              </a:rPr>
            </a:br>
            <a:r>
              <a:rPr lang="ru-RU" b="1" dirty="0" smtClean="0">
                <a:latin typeface="Times New Roman" panose="02020603050405020304" pitchFamily="18" charset="0"/>
                <a:cs typeface="Times New Roman" panose="02020603050405020304" pitchFamily="18" charset="0"/>
              </a:rPr>
              <a:t/>
            </a:r>
            <a:br>
              <a:rPr lang="ru-RU" b="1" dirty="0" smtClean="0">
                <a:latin typeface="Times New Roman" panose="02020603050405020304" pitchFamily="18" charset="0"/>
                <a:cs typeface="Times New Roman" panose="02020603050405020304" pitchFamily="18" charset="0"/>
              </a:rPr>
            </a:br>
            <a:r>
              <a:rPr lang="ru-RU" b="1" dirty="0" smtClean="0">
                <a:latin typeface="Times New Roman" panose="02020603050405020304" pitchFamily="18" charset="0"/>
                <a:cs typeface="Times New Roman" panose="02020603050405020304" pitchFamily="18" charset="0"/>
              </a:rPr>
              <a:t/>
            </a:r>
            <a:br>
              <a:rPr lang="ru-RU" b="1" dirty="0" smtClean="0">
                <a:latin typeface="Times New Roman" panose="02020603050405020304" pitchFamily="18" charset="0"/>
                <a:cs typeface="Times New Roman" panose="02020603050405020304" pitchFamily="18" charset="0"/>
              </a:rPr>
            </a:br>
            <a:r>
              <a:rPr lang="ru-RU" b="1" dirty="0" smtClean="0">
                <a:latin typeface="Times New Roman" panose="02020603050405020304" pitchFamily="18" charset="0"/>
                <a:cs typeface="Times New Roman" panose="02020603050405020304" pitchFamily="18" charset="0"/>
              </a:rPr>
              <a:t/>
            </a:r>
            <a:br>
              <a:rPr lang="ru-RU" b="1" dirty="0" smtClean="0">
                <a:latin typeface="Times New Roman" panose="02020603050405020304" pitchFamily="18" charset="0"/>
                <a:cs typeface="Times New Roman" panose="02020603050405020304" pitchFamily="18" charset="0"/>
              </a:rPr>
            </a:br>
            <a:r>
              <a:rPr lang="ru-RU" b="1" dirty="0" smtClean="0">
                <a:latin typeface="Times New Roman" panose="02020603050405020304" pitchFamily="18" charset="0"/>
                <a:cs typeface="Times New Roman" panose="02020603050405020304" pitchFamily="18" charset="0"/>
              </a:rPr>
              <a:t>     </a:t>
            </a:r>
            <a:r>
              <a:rPr lang="ru-RU" sz="3600" b="1" dirty="0">
                <a:solidFill>
                  <a:srgbClr val="002060"/>
                </a:solidFill>
                <a:latin typeface="Times New Roman" panose="02020603050405020304" pitchFamily="18" charset="0"/>
                <a:cs typeface="Times New Roman" panose="02020603050405020304" pitchFamily="18" charset="0"/>
              </a:rPr>
              <a:t/>
            </a:r>
            <a:br>
              <a:rPr lang="ru-RU" sz="3600" b="1" dirty="0">
                <a:solidFill>
                  <a:srgbClr val="002060"/>
                </a:solidFill>
                <a:latin typeface="Times New Roman" panose="02020603050405020304" pitchFamily="18" charset="0"/>
                <a:cs typeface="Times New Roman" panose="02020603050405020304" pitchFamily="18" charset="0"/>
              </a:rPr>
            </a:br>
            <a:r>
              <a:rPr lang="ru-RU" sz="7300" b="1" dirty="0">
                <a:solidFill>
                  <a:srgbClr val="002060"/>
                </a:solidFill>
                <a:latin typeface="Times New Roman" panose="02020603050405020304" pitchFamily="18" charset="0"/>
                <a:cs typeface="Times New Roman" panose="02020603050405020304" pitchFamily="18" charset="0"/>
              </a:rPr>
              <a:t/>
            </a:r>
            <a:br>
              <a:rPr lang="ru-RU" sz="7300" b="1" dirty="0">
                <a:solidFill>
                  <a:srgbClr val="002060"/>
                </a:solidFill>
                <a:latin typeface="Times New Roman" panose="02020603050405020304" pitchFamily="18" charset="0"/>
                <a:cs typeface="Times New Roman" panose="02020603050405020304" pitchFamily="18" charset="0"/>
              </a:rPr>
            </a:br>
            <a:r>
              <a:rPr lang="ru-RU" b="1" dirty="0">
                <a:latin typeface="Times New Roman" panose="02020603050405020304" pitchFamily="18" charset="0"/>
                <a:cs typeface="Times New Roman" panose="02020603050405020304" pitchFamily="18" charset="0"/>
              </a:rPr>
              <a:t/>
            </a:r>
            <a:br>
              <a:rPr lang="ru-RU" b="1" dirty="0">
                <a:latin typeface="Times New Roman" panose="02020603050405020304" pitchFamily="18" charset="0"/>
                <a:cs typeface="Times New Roman" panose="02020603050405020304" pitchFamily="18" charset="0"/>
              </a:rPr>
            </a:br>
            <a:endParaRPr lang="ru-RU" b="1" dirty="0">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0" y="0"/>
            <a:ext cx="12192000" cy="6858000"/>
          </a:xfrm>
          <a:solidFill>
            <a:schemeClr val="accent3">
              <a:lumMod val="20000"/>
              <a:lumOff val="80000"/>
            </a:schemeClr>
          </a:solidFill>
        </p:spPr>
        <p:txBody>
          <a:bodyPr>
            <a:normAutofit/>
          </a:bodyPr>
          <a:lstStyle/>
          <a:p>
            <a:pPr>
              <a:buNone/>
            </a:pPr>
            <a:endParaRPr lang="kk-KZ" dirty="0" smtClean="0">
              <a:solidFill>
                <a:srgbClr val="002060"/>
              </a:solidFill>
              <a:latin typeface="Times New Roman" pitchFamily="18" charset="0"/>
              <a:cs typeface="Times New Roman" pitchFamily="18" charset="0"/>
            </a:endParaRPr>
          </a:p>
          <a:p>
            <a:pPr>
              <a:buNone/>
            </a:pPr>
            <a:endParaRPr lang="kk-KZ" dirty="0" smtClean="0">
              <a:solidFill>
                <a:srgbClr val="002060"/>
              </a:solidFill>
              <a:latin typeface="Times New Roman" pitchFamily="18" charset="0"/>
              <a:cs typeface="Times New Roman" pitchFamily="18" charset="0"/>
            </a:endParaRPr>
          </a:p>
        </p:txBody>
      </p:sp>
      <p:pic>
        <p:nvPicPr>
          <p:cNvPr id="4" name="Көктем әні.mp4">
            <a:hlinkClick r:id="" action="ppaction://media"/>
          </p:cNvPr>
          <p:cNvPicPr>
            <a:picLocks noRot="1" noChangeAspect="1"/>
          </p:cNvPicPr>
          <p:nvPr>
            <a:videoFile r:link="rId1"/>
          </p:nvPr>
        </p:nvPicPr>
        <p:blipFill>
          <a:blip r:embed="rId3" cstate="print"/>
          <a:stretch>
            <a:fillRect/>
          </a:stretch>
        </p:blipFill>
        <p:spPr>
          <a:xfrm>
            <a:off x="532435" y="277791"/>
            <a:ext cx="11354765" cy="6111433"/>
          </a:xfrm>
          <a:prstGeom prst="rect">
            <a:avLst/>
          </a:prstGeom>
        </p:spPr>
      </p:pic>
    </p:spTree>
    <p:extLst>
      <p:ext uri="{BB962C8B-B14F-4D97-AF65-F5344CB8AC3E}">
        <p14:creationId xmlns="" xmlns:p14="http://schemas.microsoft.com/office/powerpoint/2010/main" val="29488259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p:cTn id="7" fill="hold" display="0">
                  <p:stCondLst>
                    <p:cond delay="indefinite"/>
                  </p:stCondLst>
                  <p:endCondLst>
                    <p:cond evt="onNext" delay="0">
                      <p:tgtEl>
                        <p:sldTgt/>
                      </p:tgtEl>
                    </p:cond>
                    <p:cond evt="onPrev" delay="0">
                      <p:tgtEl>
                        <p:sldTgt/>
                      </p:tgtEl>
                    </p:cond>
                  </p:endCondLst>
                </p:cTn>
                <p:tgtEl>
                  <p:spTgt spid="4"/>
                </p:tgtEl>
              </p:cMediaNode>
            </p:video>
            <p:seq concurrent="1" nextAc="seek">
              <p:cTn id="8" restart="whenNotActive" fill="hold" evtFilter="cancelBubble" nodeType="interactiveSeq">
                <p:stCondLst>
                  <p:cond evt="onClick" delay="0">
                    <p:tgtEl>
                      <p:spTgt spid="4"/>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4"/>
                                        </p:tgtEl>
                                      </p:cBhvr>
                                    </p:cmd>
                                  </p:childTnLst>
                                </p:cTn>
                              </p:par>
                            </p:childTnLst>
                          </p:cTn>
                        </p:par>
                      </p:childTnLst>
                    </p:cTn>
                  </p:par>
                </p:childTnLst>
              </p:cTn>
              <p:nextCondLst>
                <p:cond evt="onClick" delay="0">
                  <p:tgtEl>
                    <p:spTgt spid="4"/>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14067"/>
            <a:ext cx="12192000" cy="1097279"/>
          </a:xfrm>
          <a:solidFill>
            <a:schemeClr val="bg2"/>
          </a:solidFill>
        </p:spPr>
        <p:txBody>
          <a:bodyPr>
            <a:normAutofit/>
          </a:bodyPr>
          <a:lstStyle/>
          <a:p>
            <a:pPr>
              <a:spcAft>
                <a:spcPts val="0"/>
              </a:spcAft>
            </a:pPr>
            <a:r>
              <a:rPr lang="kk-KZ" sz="2800" b="1" dirty="0" smtClean="0">
                <a:latin typeface="Times New Roman" panose="02020603050405020304" pitchFamily="18" charset="0"/>
                <a:ea typeface="Times New Roman" panose="02020603050405020304" pitchFamily="18" charset="0"/>
              </a:rPr>
              <a:t>                                       </a:t>
            </a:r>
            <a:r>
              <a:rPr lang="kk-KZ" sz="2800" b="1" dirty="0" smtClean="0">
                <a:solidFill>
                  <a:srgbClr val="002060"/>
                </a:solidFill>
                <a:latin typeface="Times New Roman" panose="02020603050405020304" pitchFamily="18" charset="0"/>
                <a:ea typeface="Times New Roman" panose="02020603050405020304" pitchFamily="18" charset="0"/>
              </a:rPr>
              <a:t>Дамыту </a:t>
            </a:r>
            <a:r>
              <a:rPr lang="kk-KZ" sz="2800" b="1" dirty="0">
                <a:solidFill>
                  <a:srgbClr val="002060"/>
                </a:solidFill>
                <a:latin typeface="Times New Roman" panose="02020603050405020304" pitchFamily="18" charset="0"/>
                <a:ea typeface="Times New Roman" panose="02020603050405020304" pitchFamily="18" charset="0"/>
              </a:rPr>
              <a:t>тапсырмалары. </a:t>
            </a:r>
            <a:r>
              <a:rPr lang="ru-RU" sz="2800" dirty="0">
                <a:solidFill>
                  <a:srgbClr val="002060"/>
                </a:solidFill>
              </a:rPr>
              <a:t/>
            </a:r>
            <a:br>
              <a:rPr lang="ru-RU" sz="2800" dirty="0">
                <a:solidFill>
                  <a:srgbClr val="002060"/>
                </a:solidFill>
              </a:rPr>
            </a:br>
            <a:r>
              <a:rPr lang="ru-RU" sz="2800" dirty="0" smtClean="0">
                <a:solidFill>
                  <a:srgbClr val="002060"/>
                </a:solidFill>
              </a:rPr>
              <a:t>                                               </a:t>
            </a:r>
            <a:r>
              <a:rPr lang="kk-KZ" sz="2800" b="1" dirty="0" smtClean="0">
                <a:solidFill>
                  <a:srgbClr val="002060"/>
                </a:solidFill>
                <a:latin typeface="Times New Roman" panose="02020603050405020304" pitchFamily="18" charset="0"/>
                <a:ea typeface="Calibri" panose="020F0502020204030204" pitchFamily="34" charset="0"/>
              </a:rPr>
              <a:t>Ой </a:t>
            </a:r>
            <a:r>
              <a:rPr lang="kk-KZ" sz="2800" b="1" dirty="0">
                <a:solidFill>
                  <a:srgbClr val="002060"/>
                </a:solidFill>
                <a:latin typeface="Times New Roman" panose="02020603050405020304" pitchFamily="18" charset="0"/>
                <a:ea typeface="Calibri" panose="020F0502020204030204" pitchFamily="34" charset="0"/>
              </a:rPr>
              <a:t>қозғау, </a:t>
            </a:r>
            <a:r>
              <a:rPr lang="kk-KZ" sz="2800" b="1" dirty="0" smtClean="0">
                <a:solidFill>
                  <a:srgbClr val="002060"/>
                </a:solidFill>
                <a:latin typeface="Times New Roman" panose="02020603050405020304" pitchFamily="18" charset="0"/>
                <a:ea typeface="Calibri" panose="020F0502020204030204" pitchFamily="34" charset="0"/>
              </a:rPr>
              <a:t>ойландыру</a:t>
            </a:r>
            <a:endParaRPr lang="ru-RU" sz="2800" b="1" dirty="0">
              <a:solidFill>
                <a:srgbClr val="002060"/>
              </a:solidFill>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0" y="1083212"/>
            <a:ext cx="12192000" cy="5774788"/>
          </a:xfrm>
          <a:solidFill>
            <a:schemeClr val="accent3">
              <a:lumMod val="20000"/>
              <a:lumOff val="80000"/>
            </a:schemeClr>
          </a:solidFill>
        </p:spPr>
        <p:txBody>
          <a:bodyPr>
            <a:normAutofit/>
          </a:bodyPr>
          <a:lstStyle/>
          <a:p>
            <a:endParaRPr lang="kk-KZ" dirty="0" smtClean="0">
              <a:solidFill>
                <a:srgbClr val="002060"/>
              </a:solidFill>
              <a:latin typeface="Times New Roman" panose="02020603050405020304" pitchFamily="18" charset="0"/>
              <a:cs typeface="Times New Roman" panose="02020603050405020304" pitchFamily="18" charset="0"/>
            </a:endParaRPr>
          </a:p>
          <a:p>
            <a:endParaRPr lang="kk-KZ" dirty="0">
              <a:solidFill>
                <a:srgbClr val="002060"/>
              </a:solidFill>
              <a:latin typeface="Times New Roman" panose="02020603050405020304" pitchFamily="18" charset="0"/>
              <a:cs typeface="Times New Roman" panose="02020603050405020304" pitchFamily="18" charset="0"/>
            </a:endParaRPr>
          </a:p>
          <a:p>
            <a:endParaRPr lang="kk-KZ" dirty="0" smtClean="0">
              <a:solidFill>
                <a:srgbClr val="002060"/>
              </a:solidFill>
              <a:latin typeface="Times New Roman" panose="02020603050405020304" pitchFamily="18" charset="0"/>
              <a:cs typeface="Times New Roman" panose="02020603050405020304" pitchFamily="18" charset="0"/>
            </a:endParaRPr>
          </a:p>
          <a:p>
            <a:endParaRPr lang="kk-KZ" dirty="0">
              <a:solidFill>
                <a:srgbClr val="002060"/>
              </a:solidFill>
              <a:latin typeface="Times New Roman" panose="02020603050405020304" pitchFamily="18" charset="0"/>
              <a:cs typeface="Times New Roman" panose="02020603050405020304" pitchFamily="18" charset="0"/>
            </a:endParaRPr>
          </a:p>
          <a:p>
            <a:endParaRPr lang="kk-KZ" dirty="0" smtClean="0">
              <a:solidFill>
                <a:srgbClr val="002060"/>
              </a:solidFill>
              <a:latin typeface="Times New Roman" panose="02020603050405020304" pitchFamily="18" charset="0"/>
              <a:cs typeface="Times New Roman" panose="02020603050405020304" pitchFamily="18" charset="0"/>
            </a:endParaRPr>
          </a:p>
          <a:p>
            <a:pPr>
              <a:buNone/>
            </a:pPr>
            <a:r>
              <a:rPr lang="kk-KZ" b="1" dirty="0" smtClean="0">
                <a:solidFill>
                  <a:srgbClr val="002060"/>
                </a:solidFill>
                <a:latin typeface="Times New Roman" pitchFamily="18" charset="0"/>
                <a:cs typeface="Times New Roman" pitchFamily="18" charset="0"/>
              </a:rPr>
              <a:t>                          Қараторғай                                        Наурызек</a:t>
            </a:r>
            <a:endParaRPr lang="kk-KZ" dirty="0">
              <a:solidFill>
                <a:srgbClr val="002060"/>
              </a:solidFill>
              <a:latin typeface="Times New Roman" pitchFamily="18" charset="0"/>
              <a:cs typeface="Times New Roman" pitchFamily="18" charset="0"/>
            </a:endParaRPr>
          </a:p>
          <a:p>
            <a:endParaRPr lang="kk-KZ" dirty="0" smtClean="0">
              <a:solidFill>
                <a:srgbClr val="002060"/>
              </a:solidFill>
              <a:latin typeface="Times New Roman" panose="02020603050405020304" pitchFamily="18" charset="0"/>
              <a:cs typeface="Times New Roman" panose="02020603050405020304" pitchFamily="18" charset="0"/>
            </a:endParaRPr>
          </a:p>
          <a:p>
            <a:endParaRPr lang="kk-KZ" dirty="0" smtClean="0">
              <a:solidFill>
                <a:srgbClr val="002060"/>
              </a:solidFill>
              <a:latin typeface="Times New Roman" panose="02020603050405020304" pitchFamily="18" charset="0"/>
              <a:cs typeface="Times New Roman" panose="02020603050405020304" pitchFamily="18" charset="0"/>
            </a:endParaRPr>
          </a:p>
          <a:p>
            <a:pPr marL="0" indent="0" algn="ctr">
              <a:buNone/>
            </a:pPr>
            <a:r>
              <a:rPr lang="kk-KZ" dirty="0" smtClean="0">
                <a:solidFill>
                  <a:srgbClr val="FF0000"/>
                </a:solidFill>
                <a:latin typeface="Times New Roman" panose="02020603050405020304" pitchFamily="18" charset="0"/>
                <a:cs typeface="Times New Roman" panose="02020603050405020304" pitchFamily="18" charset="0"/>
              </a:rPr>
              <a:t>Суретке назар аударайық.     </a:t>
            </a:r>
          </a:p>
          <a:p>
            <a:pPr marL="0" indent="0">
              <a:buNone/>
            </a:pPr>
            <a:r>
              <a:rPr lang="kk-KZ" b="1" dirty="0" smtClean="0">
                <a:solidFill>
                  <a:srgbClr val="FF0000"/>
                </a:solidFill>
                <a:latin typeface="Times New Roman" panose="02020603050405020304" pitchFamily="18" charset="0"/>
                <a:cs typeface="Times New Roman" panose="02020603050405020304" pitchFamily="18" charset="0"/>
              </a:rPr>
              <a:t>                                                                         </a:t>
            </a:r>
          </a:p>
          <a:p>
            <a:pPr marL="0" indent="0" algn="ctr">
              <a:buNone/>
            </a:pPr>
            <a:r>
              <a:rPr lang="kk-KZ" b="1" dirty="0" smtClean="0">
                <a:solidFill>
                  <a:srgbClr val="FF0000"/>
                </a:solidFill>
                <a:latin typeface="Times New Roman" panose="02020603050405020304" pitchFamily="18" charset="0"/>
                <a:cs typeface="Times New Roman" panose="02020603050405020304" pitchFamily="18" charset="0"/>
              </a:rPr>
              <a:t>                                             </a:t>
            </a:r>
            <a:endParaRPr lang="ru-RU" b="1" dirty="0">
              <a:solidFill>
                <a:srgbClr val="FF0000"/>
              </a:solidFill>
              <a:latin typeface="Times New Roman" panose="02020603050405020304" pitchFamily="18" charset="0"/>
              <a:cs typeface="Times New Roman" panose="02020603050405020304" pitchFamily="18" charset="0"/>
            </a:endParaRPr>
          </a:p>
        </p:txBody>
      </p:sp>
      <p:pic>
        <p:nvPicPr>
          <p:cNvPr id="5" name="Рисунок 4" descr="Кәдімгі қараторғай (Sturnus vulgaris)">
            <a:hlinkClick r:id="rId2" tooltip="&quot;Кәдімгі қараторғай (Sturnus vulgaris)&quot;"/>
          </p:cNvPr>
          <p:cNvPicPr/>
          <p:nvPr/>
        </p:nvPicPr>
        <p:blipFill rotWithShape="1">
          <a:blip r:embed="rId3" cstate="print">
            <a:extLst>
              <a:ext uri="{28A0092B-C50C-407E-A947-70E740481C1C}">
                <a14:useLocalDpi xmlns:lc="http://schemas.openxmlformats.org/drawingml/2006/lockedCanvas" xmlns:pic="http://schemas.openxmlformats.org/drawingml/2006/picture" xmlns:o="urn:schemas-microsoft-com:office:office" xmlns:v="urn:schemas-microsoft-com:vml" xmlns:w10="urn:schemas-microsoft-com:office:word" xmlns:w="http://schemas.openxmlformats.org/wordprocessingml/2006/main" xmlns:a14="http://schemas.microsoft.com/office/drawing/2010/main" xmlns:mc="http://schemas.openxmlformats.org/markup-compatibility/2006" xmlns="" xmlns:wne="http://schemas.microsoft.com/office/word/2006/wordml" xmlns:wp="http://schemas.openxmlformats.org/drawingml/2006/wordprocessingDrawing" xmlns:m="http://schemas.openxmlformats.org/officeDocument/2006/math" xmlns:ve="http://schemas.openxmlformats.org/markup-compatibility/2006" val="0"/>
              </a:ext>
            </a:extLst>
          </a:blip>
          <a:srcRect t="12419" r="16667" b="13725"/>
          <a:stretch/>
        </p:blipFill>
        <p:spPr bwMode="auto">
          <a:xfrm>
            <a:off x="1685743" y="1628413"/>
            <a:ext cx="3245071" cy="1948163"/>
          </a:xfrm>
          <a:prstGeom prst="rect">
            <a:avLst/>
          </a:prstGeom>
          <a:ln>
            <a:noFill/>
          </a:ln>
          <a:effectLst>
            <a:outerShdw blurRad="292100" dist="139700" dir="2700000" algn="tl" rotWithShape="0">
              <a:srgbClr val="333333">
                <a:alpha val="65000"/>
              </a:srgbClr>
            </a:outerShdw>
          </a:effectLst>
          <a:extLst>
            <a:ext uri="{53640926-AAD7-44D8-BBD7-CCE9431645EC}">
              <a14:shadowObscured xmlns:lc="http://schemas.openxmlformats.org/drawingml/2006/lockedCanvas" xmlns:pic="http://schemas.openxmlformats.org/drawingml/2006/picture" xmlns:o="urn:schemas-microsoft-com:office:office" xmlns:v="urn:schemas-microsoft-com:vml" xmlns:w10="urn:schemas-microsoft-com:office:word" xmlns:w="http://schemas.openxmlformats.org/wordprocessingml/2006/main" xmlns:a14="http://schemas.microsoft.com/office/drawing/2010/main" xmlns:mc="http://schemas.openxmlformats.org/markup-compatibility/2006" xmlns="" xmlns:wne="http://schemas.microsoft.com/office/word/2006/wordml" xmlns:wp="http://schemas.openxmlformats.org/drawingml/2006/wordprocessingDrawing" xmlns:m="http://schemas.openxmlformats.org/officeDocument/2006/math" xmlns:ve="http://schemas.openxmlformats.org/markup-compatibility/2006"/>
            </a:ext>
          </a:extLst>
        </p:spPr>
      </p:pic>
      <p:pic>
        <p:nvPicPr>
          <p:cNvPr id="6" name="Рисунок 5"/>
          <p:cNvPicPr/>
          <p:nvPr/>
        </p:nvPicPr>
        <p:blipFill>
          <a:blip r:embed="rId4" cstate="print">
            <a:extLst>
              <a:ext uri="{28A0092B-C50C-407E-A947-70E740481C1C}">
                <a14:useLocalDpi xmlns:lc="http://schemas.openxmlformats.org/drawingml/2006/lockedCanvas" xmlns:pic="http://schemas.openxmlformats.org/drawingml/2006/picture" xmlns:o="urn:schemas-microsoft-com:office:office" xmlns:v="urn:schemas-microsoft-com:vml" xmlns:w10="urn:schemas-microsoft-com:office:word" xmlns:w="http://schemas.openxmlformats.org/wordprocessingml/2006/main" xmlns:a14="http://schemas.microsoft.com/office/drawing/2010/main" xmlns:mc="http://schemas.openxmlformats.org/markup-compatibility/2006" xmlns="" xmlns:wne="http://schemas.microsoft.com/office/word/2006/wordml" xmlns:wp="http://schemas.openxmlformats.org/drawingml/2006/wordprocessingDrawing" xmlns:m="http://schemas.openxmlformats.org/officeDocument/2006/math" xmlns:ve="http://schemas.openxmlformats.org/markup-compatibility/2006" val="0"/>
              </a:ext>
            </a:extLst>
          </a:blip>
          <a:srcRect/>
          <a:stretch>
            <a:fillRect/>
          </a:stretch>
        </p:blipFill>
        <p:spPr bwMode="auto">
          <a:xfrm>
            <a:off x="6954620" y="1721010"/>
            <a:ext cx="3103780" cy="1901865"/>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 xmlns:p14="http://schemas.microsoft.com/office/powerpoint/2010/main" val="346914671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1"/>
            <a:ext cx="12192000" cy="1351128"/>
          </a:xfrm>
          <a:solidFill>
            <a:schemeClr val="bg2"/>
          </a:solidFill>
        </p:spPr>
        <p:txBody>
          <a:bodyPr>
            <a:normAutofit fontScale="90000"/>
          </a:bodyPr>
          <a:lstStyle/>
          <a:p>
            <a:r>
              <a:rPr lang="ru-RU" b="1" dirty="0">
                <a:latin typeface="Times New Roman" panose="02020603050405020304" pitchFamily="18" charset="0"/>
                <a:cs typeface="Times New Roman" panose="02020603050405020304" pitchFamily="18" charset="0"/>
              </a:rPr>
              <a:t/>
            </a:r>
            <a:br>
              <a:rPr lang="ru-RU" b="1" dirty="0">
                <a:latin typeface="Times New Roman" panose="02020603050405020304" pitchFamily="18" charset="0"/>
                <a:cs typeface="Times New Roman" panose="02020603050405020304" pitchFamily="18" charset="0"/>
              </a:rPr>
            </a:br>
            <a:r>
              <a:rPr lang="ru-RU" b="1" dirty="0" smtClean="0">
                <a:latin typeface="Times New Roman" panose="02020603050405020304" pitchFamily="18" charset="0"/>
                <a:cs typeface="Times New Roman" panose="02020603050405020304" pitchFamily="18" charset="0"/>
              </a:rPr>
              <a:t/>
            </a:r>
            <a:br>
              <a:rPr lang="ru-RU" b="1" dirty="0" smtClean="0">
                <a:latin typeface="Times New Roman" panose="02020603050405020304" pitchFamily="18" charset="0"/>
                <a:cs typeface="Times New Roman" panose="02020603050405020304" pitchFamily="18" charset="0"/>
              </a:rPr>
            </a:br>
            <a:r>
              <a:rPr lang="ru-RU" b="1" dirty="0" smtClean="0">
                <a:latin typeface="Times New Roman" panose="02020603050405020304" pitchFamily="18" charset="0"/>
                <a:cs typeface="Times New Roman" panose="02020603050405020304" pitchFamily="18" charset="0"/>
              </a:rPr>
              <a:t/>
            </a:r>
            <a:br>
              <a:rPr lang="ru-RU" b="1" dirty="0" smtClean="0">
                <a:latin typeface="Times New Roman" panose="02020603050405020304" pitchFamily="18" charset="0"/>
                <a:cs typeface="Times New Roman" panose="02020603050405020304" pitchFamily="18" charset="0"/>
              </a:rPr>
            </a:br>
            <a:r>
              <a:rPr lang="ru-RU" b="1" dirty="0" smtClean="0">
                <a:latin typeface="Times New Roman" panose="02020603050405020304" pitchFamily="18" charset="0"/>
                <a:cs typeface="Times New Roman" panose="02020603050405020304" pitchFamily="18" charset="0"/>
              </a:rPr>
              <a:t/>
            </a:r>
            <a:br>
              <a:rPr lang="ru-RU" b="1" dirty="0" smtClean="0">
                <a:latin typeface="Times New Roman" panose="02020603050405020304" pitchFamily="18" charset="0"/>
                <a:cs typeface="Times New Roman" panose="02020603050405020304" pitchFamily="18" charset="0"/>
              </a:rPr>
            </a:br>
            <a:r>
              <a:rPr lang="ru-RU" b="1" dirty="0" smtClean="0">
                <a:latin typeface="Times New Roman" panose="02020603050405020304" pitchFamily="18" charset="0"/>
                <a:cs typeface="Times New Roman" panose="02020603050405020304" pitchFamily="18" charset="0"/>
              </a:rPr>
              <a:t>     </a:t>
            </a:r>
            <a:r>
              <a:rPr lang="ru-RU" sz="3600" b="1" dirty="0">
                <a:solidFill>
                  <a:srgbClr val="002060"/>
                </a:solidFill>
                <a:latin typeface="Times New Roman" panose="02020603050405020304" pitchFamily="18" charset="0"/>
                <a:cs typeface="Times New Roman" panose="02020603050405020304" pitchFamily="18" charset="0"/>
              </a:rPr>
              <a:t/>
            </a:r>
            <a:br>
              <a:rPr lang="ru-RU" sz="3600" b="1" dirty="0">
                <a:solidFill>
                  <a:srgbClr val="002060"/>
                </a:solidFill>
                <a:latin typeface="Times New Roman" panose="02020603050405020304" pitchFamily="18" charset="0"/>
                <a:cs typeface="Times New Roman" panose="02020603050405020304" pitchFamily="18" charset="0"/>
              </a:rPr>
            </a:br>
            <a:r>
              <a:rPr lang="ru-RU" sz="7300" b="1" dirty="0">
                <a:solidFill>
                  <a:srgbClr val="002060"/>
                </a:solidFill>
                <a:latin typeface="Times New Roman" panose="02020603050405020304" pitchFamily="18" charset="0"/>
                <a:cs typeface="Times New Roman" panose="02020603050405020304" pitchFamily="18" charset="0"/>
              </a:rPr>
              <a:t/>
            </a:r>
            <a:br>
              <a:rPr lang="ru-RU" sz="7300" b="1" dirty="0">
                <a:solidFill>
                  <a:srgbClr val="002060"/>
                </a:solidFill>
                <a:latin typeface="Times New Roman" panose="02020603050405020304" pitchFamily="18" charset="0"/>
                <a:cs typeface="Times New Roman" panose="02020603050405020304" pitchFamily="18" charset="0"/>
              </a:rPr>
            </a:br>
            <a:r>
              <a:rPr lang="ru-RU" b="1" dirty="0">
                <a:latin typeface="Times New Roman" panose="02020603050405020304" pitchFamily="18" charset="0"/>
                <a:cs typeface="Times New Roman" panose="02020603050405020304" pitchFamily="18" charset="0"/>
              </a:rPr>
              <a:t/>
            </a:r>
            <a:br>
              <a:rPr lang="ru-RU" b="1" dirty="0">
                <a:latin typeface="Times New Roman" panose="02020603050405020304" pitchFamily="18" charset="0"/>
                <a:cs typeface="Times New Roman" panose="02020603050405020304" pitchFamily="18" charset="0"/>
              </a:rPr>
            </a:br>
            <a:endParaRPr lang="ru-RU" b="1" dirty="0">
              <a:latin typeface="Times New Roman" panose="02020603050405020304" pitchFamily="18" charset="0"/>
              <a:cs typeface="Times New Roman" panose="02020603050405020304" pitchFamily="18" charset="0"/>
            </a:endParaRPr>
          </a:p>
        </p:txBody>
      </p:sp>
      <p:sp>
        <p:nvSpPr>
          <p:cNvPr id="3075" name="Rectangle 3"/>
          <p:cNvSpPr>
            <a:spLocks noGrp="1" noChangeArrowheads="1"/>
          </p:cNvSpPr>
          <p:nvPr>
            <p:ph idx="1"/>
          </p:nvPr>
        </p:nvSpPr>
        <p:spPr bwMode="auto">
          <a:xfrm>
            <a:off x="775504" y="1998890"/>
            <a:ext cx="11111696" cy="138499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kk-KZ" b="1" i="0" u="none" strike="noStrike" cap="none" normalizeH="0" baseline="0" dirty="0" smtClean="0">
                <a:ln>
                  <a:noFill/>
                </a:ln>
                <a:solidFill>
                  <a:srgbClr val="002060"/>
                </a:solidFill>
                <a:effectLst/>
                <a:latin typeface="Times New Roman" pitchFamily="18" charset="0"/>
                <a:ea typeface="Calibri" pitchFamily="34" charset="0"/>
                <a:cs typeface="Times New Roman" pitchFamily="18" charset="0"/>
              </a:rPr>
              <a:t>Қараторғай - </a:t>
            </a:r>
            <a:r>
              <a:rPr kumimoji="0" lang="kk-KZ" b="0" i="0" u="none" strike="noStrike" cap="none" normalizeH="0" baseline="0" dirty="0" smtClean="0">
                <a:ln>
                  <a:noFill/>
                </a:ln>
                <a:solidFill>
                  <a:srgbClr val="002060"/>
                </a:solidFill>
                <a:effectLst/>
                <a:latin typeface="Times New Roman" pitchFamily="18" charset="0"/>
                <a:ea typeface="Calibri" pitchFamily="34" charset="0"/>
                <a:cs typeface="Times New Roman" pitchFamily="18" charset="0"/>
              </a:rPr>
              <a:t>кәдімгі </a:t>
            </a:r>
            <a:r>
              <a:rPr kumimoji="0" lang="kk-KZ" b="0" i="0" u="none" strike="noStrike" cap="none" normalizeH="0" baseline="0" dirty="0" smtClean="0">
                <a:ln>
                  <a:noFill/>
                </a:ln>
                <a:solidFill>
                  <a:srgbClr val="002060"/>
                </a:solidFill>
                <a:effectLst/>
                <a:latin typeface="Times New Roman" pitchFamily="18" charset="0"/>
                <a:ea typeface="Calibri" pitchFamily="34" charset="0"/>
                <a:cs typeface="Times New Roman" pitchFamily="18" charset="0"/>
                <a:hlinkClick r:id="rId2" tooltip="Жыл"/>
              </a:rPr>
              <a:t>жыл</a:t>
            </a:r>
            <a:r>
              <a:rPr kumimoji="0" lang="kk-KZ" b="0" i="0" u="none" strike="noStrike" cap="none" normalizeH="0" baseline="0" dirty="0" smtClean="0">
                <a:ln>
                  <a:noFill/>
                </a:ln>
                <a:solidFill>
                  <a:srgbClr val="002060"/>
                </a:solidFill>
                <a:effectLst/>
                <a:latin typeface="Times New Roman" pitchFamily="18" charset="0"/>
                <a:ea typeface="Calibri" pitchFamily="34" charset="0"/>
                <a:cs typeface="Times New Roman" pitchFamily="18" charset="0"/>
              </a:rPr>
              <a:t> құсы. </a:t>
            </a:r>
            <a:r>
              <a:rPr kumimoji="0" lang="kk-KZ" b="0" i="0" u="none" strike="noStrike" cap="none" normalizeH="0" baseline="0" dirty="0" smtClean="0">
                <a:ln>
                  <a:noFill/>
                </a:ln>
                <a:solidFill>
                  <a:srgbClr val="002060"/>
                </a:solidFill>
                <a:effectLst/>
                <a:latin typeface="Times New Roman" pitchFamily="18" charset="0"/>
                <a:ea typeface="Calibri" pitchFamily="34" charset="0"/>
                <a:cs typeface="Times New Roman" pitchFamily="18" charset="0"/>
                <a:hlinkClick r:id="rId3" tooltip="Наурыз"/>
              </a:rPr>
              <a:t>Наурыз</a:t>
            </a:r>
            <a:r>
              <a:rPr kumimoji="0" lang="kk-KZ" b="0" i="0" u="none" strike="noStrike" cap="none" normalizeH="0" baseline="0" dirty="0" smtClean="0">
                <a:ln>
                  <a:noFill/>
                </a:ln>
                <a:solidFill>
                  <a:srgbClr val="002060"/>
                </a:solidFill>
                <a:effectLst/>
                <a:latin typeface="Times New Roman" pitchFamily="18" charset="0"/>
                <a:ea typeface="Calibri" pitchFamily="34" charset="0"/>
                <a:cs typeface="Times New Roman" pitchFamily="18" charset="0"/>
              </a:rPr>
              <a:t> айында ұшып келеді. </a:t>
            </a:r>
          </a:p>
          <a:p>
            <a:pPr marL="0" marR="0" lvl="0" indent="0" algn="l" defTabSz="914400" rtl="0" eaLnBrk="1" fontAlgn="base" latinLnBrk="0" hangingPunct="1">
              <a:lnSpc>
                <a:spcPct val="100000"/>
              </a:lnSpc>
              <a:spcBef>
                <a:spcPct val="0"/>
              </a:spcBef>
              <a:spcAft>
                <a:spcPct val="0"/>
              </a:spcAft>
              <a:buClrTx/>
              <a:buSzTx/>
              <a:buFontTx/>
              <a:buNone/>
              <a:tabLst/>
            </a:pPr>
            <a:r>
              <a:rPr kumimoji="0" lang="kk-KZ" b="1" i="0" u="none" strike="noStrike" cap="none" normalizeH="0" baseline="0" dirty="0" smtClean="0">
                <a:ln>
                  <a:noFill/>
                </a:ln>
                <a:solidFill>
                  <a:srgbClr val="002060"/>
                </a:solidFill>
                <a:effectLst/>
                <a:latin typeface="Times New Roman" pitchFamily="18" charset="0"/>
                <a:ea typeface="Calibri" pitchFamily="34" charset="0"/>
                <a:cs typeface="Times New Roman" pitchFamily="18" charset="0"/>
              </a:rPr>
              <a:t>Наурызек - </a:t>
            </a:r>
            <a:r>
              <a:rPr kumimoji="0" lang="kk-KZ" b="0" i="0" u="none" strike="noStrike" cap="none" normalizeH="0" baseline="0" dirty="0" smtClean="0">
                <a:ln>
                  <a:noFill/>
                </a:ln>
                <a:solidFill>
                  <a:srgbClr val="002060"/>
                </a:solidFill>
                <a:effectLst/>
                <a:latin typeface="Times New Roman" pitchFamily="18" charset="0"/>
                <a:ea typeface="Calibri" pitchFamily="34" charset="0"/>
                <a:cs typeface="Times New Roman" pitchFamily="18" charset="0"/>
              </a:rPr>
              <a:t>көктем жаршысы. Наурыз айында келетін торғай. </a:t>
            </a:r>
          </a:p>
          <a:p>
            <a:pPr marL="0" marR="0" lvl="0" indent="0" algn="l" defTabSz="914400" rtl="0" eaLnBrk="1" fontAlgn="base" latinLnBrk="0" hangingPunct="1">
              <a:lnSpc>
                <a:spcPct val="100000"/>
              </a:lnSpc>
              <a:spcBef>
                <a:spcPct val="0"/>
              </a:spcBef>
              <a:spcAft>
                <a:spcPct val="0"/>
              </a:spcAft>
              <a:buClrTx/>
              <a:buSzTx/>
              <a:buFontTx/>
              <a:buNone/>
              <a:tabLst/>
            </a:pPr>
            <a:r>
              <a:rPr kumimoji="0" lang="kk-KZ" b="0" i="0" u="none" strike="noStrike" cap="none" normalizeH="0" baseline="0" dirty="0" smtClean="0">
                <a:ln>
                  <a:noFill/>
                </a:ln>
                <a:solidFill>
                  <a:srgbClr val="002060"/>
                </a:solidFill>
                <a:effectLst/>
                <a:latin typeface="Times New Roman" pitchFamily="18" charset="0"/>
                <a:ea typeface="Calibri" pitchFamily="34" charset="0"/>
                <a:cs typeface="Times New Roman" pitchFamily="18" charset="0"/>
              </a:rPr>
              <a:t>Даладан осы құсты көрсеңіз, нағыз көктемнің келгені.</a:t>
            </a:r>
            <a:endParaRPr kumimoji="0" lang="kk-KZ" b="0" i="0" u="none" strike="noStrike" cap="none" normalizeH="0" baseline="0" dirty="0" smtClean="0">
              <a:ln>
                <a:noFill/>
              </a:ln>
              <a:solidFill>
                <a:srgbClr val="002060"/>
              </a:solidFill>
              <a:effectLst/>
              <a:latin typeface="Times New Roman" pitchFamily="18" charset="0"/>
              <a:cs typeface="Times New Roman" pitchFamily="18" charset="0"/>
            </a:endParaRPr>
          </a:p>
        </p:txBody>
      </p:sp>
    </p:spTree>
    <p:extLst>
      <p:ext uri="{BB962C8B-B14F-4D97-AF65-F5344CB8AC3E}">
        <p14:creationId xmlns="" xmlns:p14="http://schemas.microsoft.com/office/powerpoint/2010/main" val="294882599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Rectangle 3"/>
          <p:cNvSpPr>
            <a:spLocks noGrp="1" noChangeArrowheads="1"/>
          </p:cNvSpPr>
          <p:nvPr>
            <p:ph type="title"/>
          </p:nvPr>
        </p:nvSpPr>
        <p:spPr bwMode="auto">
          <a:xfrm>
            <a:off x="0" y="444649"/>
            <a:ext cx="184731" cy="461665"/>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kk-KZ" sz="2400" b="0" i="0" u="none" strike="noStrike" cap="none" normalizeH="0" baseline="0" dirty="0" smtClean="0">
              <a:ln>
                <a:noFill/>
              </a:ln>
              <a:solidFill>
                <a:srgbClr val="002060"/>
              </a:solidFill>
              <a:effectLst/>
              <a:latin typeface="Arial" pitchFamily="34" charset="0"/>
              <a:cs typeface="Arial" pitchFamily="34" charset="0"/>
            </a:endParaRPr>
          </a:p>
        </p:txBody>
      </p:sp>
      <p:sp>
        <p:nvSpPr>
          <p:cNvPr id="3" name="Объект 2"/>
          <p:cNvSpPr>
            <a:spLocks noGrp="1"/>
          </p:cNvSpPr>
          <p:nvPr>
            <p:ph idx="1"/>
          </p:nvPr>
        </p:nvSpPr>
        <p:spPr>
          <a:xfrm>
            <a:off x="0" y="0"/>
            <a:ext cx="12192000" cy="6858000"/>
          </a:xfrm>
          <a:solidFill>
            <a:schemeClr val="accent3">
              <a:lumMod val="20000"/>
              <a:lumOff val="80000"/>
            </a:schemeClr>
          </a:solidFill>
        </p:spPr>
        <p:txBody>
          <a:bodyPr>
            <a:normAutofit fontScale="92500" lnSpcReduction="10000"/>
          </a:bodyPr>
          <a:lstStyle/>
          <a:p>
            <a:pPr>
              <a:buNone/>
            </a:pPr>
            <a:endParaRPr lang="kk-KZ" dirty="0" smtClean="0">
              <a:solidFill>
                <a:srgbClr val="002060"/>
              </a:solidFill>
              <a:latin typeface="Times New Roman" pitchFamily="18" charset="0"/>
              <a:cs typeface="Times New Roman" pitchFamily="18" charset="0"/>
            </a:endParaRPr>
          </a:p>
          <a:p>
            <a:pPr>
              <a:buNone/>
            </a:pPr>
            <a:r>
              <a:rPr lang="kk-KZ" b="1" dirty="0" smtClean="0">
                <a:latin typeface="Times New Roman" pitchFamily="18" charset="0"/>
                <a:cs typeface="Times New Roman" pitchFamily="18" charset="0"/>
              </a:rPr>
              <a:t>1-тапсырма. Мәтінді оқы. Негізгі және қосымша ақпараттарды анықтаңыз.</a:t>
            </a:r>
            <a:endParaRPr lang="ru-RU" dirty="0" smtClean="0">
              <a:latin typeface="Times New Roman" pitchFamily="18" charset="0"/>
              <a:cs typeface="Times New Roman" pitchFamily="18" charset="0"/>
            </a:endParaRPr>
          </a:p>
          <a:p>
            <a:pPr algn="ctr">
              <a:buNone/>
            </a:pPr>
            <a:r>
              <a:rPr lang="kk-KZ" dirty="0" smtClean="0">
                <a:latin typeface="Times New Roman" pitchFamily="18" charset="0"/>
                <a:cs typeface="Times New Roman" pitchFamily="18" charset="0"/>
              </a:rPr>
              <a:t>Көктем жаршысы</a:t>
            </a:r>
            <a:endParaRPr lang="ru-RU" dirty="0" smtClean="0">
              <a:latin typeface="Times New Roman" pitchFamily="18" charset="0"/>
              <a:cs typeface="Times New Roman" pitchFamily="18" charset="0"/>
            </a:endParaRPr>
          </a:p>
          <a:p>
            <a:pPr algn="just">
              <a:buNone/>
            </a:pPr>
            <a:r>
              <a:rPr lang="kk-KZ" dirty="0" smtClean="0">
                <a:latin typeface="Times New Roman" pitchFamily="18" charset="0"/>
                <a:cs typeface="Times New Roman" pitchFamily="18" charset="0"/>
              </a:rPr>
              <a:t>             Көктемнің келгенін жеткізетін табиғат ғажайыптары да жетерлік. Соның бірі – жыл құстары. Өкпек есіп, қар ери бастағанда өзгелердің алды болып ұшып келетін жұдырықтай ғана жыл құсы бар. Оны қазақ наурызкөк, наурызек немесе көкқұс деп атайды. Кей жерлерде оны жылқышы құс немесе бақыт құсы деп те атайды. Құсты бірінші көрген адам жақсылыққа балап, оған жем шашады. Наурызкөкті алғаш көргендер «Наурызкөгім, келдің бе?» немесе «Наурызек, қайтып келдің бе, анаңның көзі жазылды ма?» деп сұрайды. Аңыз бойынша Наурызектің анасы – Жер-Ана. Яғни, Жер-Анаға көктем келді ме, табиғат жаңарды ма деген мағына береді. </a:t>
            </a:r>
            <a:endParaRPr lang="ru-RU" dirty="0" smtClean="0">
              <a:latin typeface="Times New Roman" pitchFamily="18" charset="0"/>
              <a:cs typeface="Times New Roman" pitchFamily="18" charset="0"/>
            </a:endParaRPr>
          </a:p>
          <a:p>
            <a:pPr algn="just">
              <a:buNone/>
            </a:pPr>
            <a:r>
              <a:rPr lang="kk-KZ" dirty="0" smtClean="0">
                <a:latin typeface="Times New Roman" pitchFamily="18" charset="0"/>
                <a:cs typeface="Times New Roman" pitchFamily="18" charset="0"/>
              </a:rPr>
              <a:t>          Жеп-жеңіл, ұшқалақтап тұратын кішкентай құс – наурызкөктің құйрығы ұзын, түсі көк болады. Наным бойынша наурызкөк келгеннен кейін күннің қатуы сынып, айтарлықтай боран, суық болмайды.</a:t>
            </a:r>
            <a:endParaRPr lang="ru-RU" dirty="0" smtClean="0">
              <a:latin typeface="Times New Roman" pitchFamily="18" charset="0"/>
              <a:cs typeface="Times New Roman" pitchFamily="18" charset="0"/>
            </a:endParaRPr>
          </a:p>
          <a:p>
            <a:pPr>
              <a:buNone/>
            </a:pPr>
            <a:r>
              <a:rPr lang="kk-KZ" b="1" dirty="0" smtClean="0">
                <a:latin typeface="Times New Roman" pitchFamily="18" charset="0"/>
                <a:cs typeface="Times New Roman" pitchFamily="18" charset="0"/>
              </a:rPr>
              <a:t>Дескриптор:</a:t>
            </a:r>
            <a:endParaRPr lang="ru-RU" dirty="0" smtClean="0">
              <a:latin typeface="Times New Roman" pitchFamily="18" charset="0"/>
              <a:cs typeface="Times New Roman" pitchFamily="18" charset="0"/>
            </a:endParaRPr>
          </a:p>
          <a:p>
            <a:pPr>
              <a:buNone/>
            </a:pPr>
            <a:r>
              <a:rPr lang="kk-KZ" dirty="0" smtClean="0">
                <a:latin typeface="Times New Roman" pitchFamily="18" charset="0"/>
                <a:cs typeface="Times New Roman" pitchFamily="18" charset="0"/>
              </a:rPr>
              <a:t>-мәтінді түсініп оқиды;</a:t>
            </a:r>
            <a:endParaRPr lang="ru-RU" dirty="0" smtClean="0">
              <a:latin typeface="Times New Roman" pitchFamily="18" charset="0"/>
              <a:cs typeface="Times New Roman" pitchFamily="18" charset="0"/>
            </a:endParaRPr>
          </a:p>
          <a:p>
            <a:pPr>
              <a:buNone/>
            </a:pPr>
            <a:r>
              <a:rPr lang="kk-KZ" b="1" dirty="0" smtClean="0">
                <a:latin typeface="Times New Roman" pitchFamily="18" charset="0"/>
                <a:cs typeface="Times New Roman" pitchFamily="18" charset="0"/>
              </a:rPr>
              <a:t>- </a:t>
            </a:r>
            <a:r>
              <a:rPr lang="kk-KZ" dirty="0" smtClean="0">
                <a:latin typeface="Times New Roman" pitchFamily="18" charset="0"/>
                <a:cs typeface="Times New Roman" pitchFamily="18" charset="0"/>
              </a:rPr>
              <a:t>мәтіннен негізгі және қосымша ақпаратты іріктеп табады.</a:t>
            </a:r>
            <a:endParaRPr lang="ru-RU" dirty="0" smtClean="0">
              <a:latin typeface="Times New Roman" pitchFamily="18" charset="0"/>
              <a:cs typeface="Times New Roman" pitchFamily="18" charset="0"/>
            </a:endParaRPr>
          </a:p>
          <a:p>
            <a:pPr>
              <a:buNone/>
            </a:pPr>
            <a:endParaRPr lang="kk-KZ" dirty="0" smtClean="0">
              <a:solidFill>
                <a:srgbClr val="002060"/>
              </a:solidFill>
              <a:latin typeface="Times New Roman" pitchFamily="18" charset="0"/>
              <a:cs typeface="Times New Roman" pitchFamily="18" charset="0"/>
            </a:endParaRPr>
          </a:p>
        </p:txBody>
      </p:sp>
    </p:spTree>
    <p:extLst>
      <p:ext uri="{BB962C8B-B14F-4D97-AF65-F5344CB8AC3E}">
        <p14:creationId xmlns="" xmlns:p14="http://schemas.microsoft.com/office/powerpoint/2010/main" val="294882599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graphicFrame>
        <p:nvGraphicFramePr>
          <p:cNvPr id="4" name="Содержимое 3"/>
          <p:cNvGraphicFramePr>
            <a:graphicFrameLocks noGrp="1"/>
          </p:cNvGraphicFramePr>
          <p:nvPr>
            <p:ph idx="1"/>
          </p:nvPr>
        </p:nvGraphicFramePr>
        <p:xfrm>
          <a:off x="838200" y="1825625"/>
          <a:ext cx="10515600" cy="2931160"/>
        </p:xfrm>
        <a:graphic>
          <a:graphicData uri="http://schemas.openxmlformats.org/drawingml/2006/table">
            <a:tbl>
              <a:tblPr firstRow="1" bandRow="1">
                <a:tableStyleId>{5C22544A-7EE6-4342-B048-85BDC9FD1C3A}</a:tableStyleId>
              </a:tblPr>
              <a:tblGrid>
                <a:gridCol w="5257800"/>
                <a:gridCol w="5257800"/>
              </a:tblGrid>
              <a:tr h="370840">
                <a:tc>
                  <a:txBody>
                    <a:bodyPr/>
                    <a:lstStyle/>
                    <a:p>
                      <a:r>
                        <a:rPr lang="kk-KZ" sz="1800" b="1" kern="1200" dirty="0" smtClean="0">
                          <a:solidFill>
                            <a:schemeClr val="lt1"/>
                          </a:solidFill>
                          <a:latin typeface="+mn-lt"/>
                          <a:ea typeface="+mn-ea"/>
                          <a:cs typeface="+mn-cs"/>
                        </a:rPr>
                        <a:t>Негізгі ақпарат</a:t>
                      </a:r>
                      <a:endParaRPr lang="ru-RU" dirty="0"/>
                    </a:p>
                  </a:txBody>
                  <a:tcPr/>
                </a:tc>
                <a:tc>
                  <a:txBody>
                    <a:bodyPr/>
                    <a:lstStyle/>
                    <a:p>
                      <a:r>
                        <a:rPr lang="kk-KZ" sz="1800" b="1" kern="1200" dirty="0" smtClean="0">
                          <a:solidFill>
                            <a:schemeClr val="lt1"/>
                          </a:solidFill>
                          <a:latin typeface="+mn-lt"/>
                          <a:ea typeface="+mn-ea"/>
                          <a:cs typeface="+mn-cs"/>
                        </a:rPr>
                        <a:t>Қосымша ақпарат</a:t>
                      </a:r>
                      <a:endParaRPr lang="ru-RU" dirty="0"/>
                    </a:p>
                  </a:txBody>
                  <a:tcPr/>
                </a:tc>
              </a:tr>
              <a:tr h="370840">
                <a:tc>
                  <a:txBody>
                    <a:bodyPr/>
                    <a:lstStyle/>
                    <a:p>
                      <a:endParaRPr lang="ru-RU"/>
                    </a:p>
                  </a:txBody>
                  <a:tcPr/>
                </a:tc>
                <a:tc>
                  <a:txBody>
                    <a:bodyPr/>
                    <a:lstStyle/>
                    <a:p>
                      <a:endParaRPr lang="kk-KZ" dirty="0" smtClean="0"/>
                    </a:p>
                    <a:p>
                      <a:endParaRPr lang="kk-KZ" dirty="0" smtClean="0"/>
                    </a:p>
                    <a:p>
                      <a:endParaRPr lang="kk-KZ" dirty="0" smtClean="0"/>
                    </a:p>
                    <a:p>
                      <a:endParaRPr lang="kk-KZ" dirty="0" smtClean="0"/>
                    </a:p>
                    <a:p>
                      <a:endParaRPr lang="kk-KZ" dirty="0" smtClean="0"/>
                    </a:p>
                    <a:p>
                      <a:endParaRPr lang="kk-KZ" dirty="0" smtClean="0"/>
                    </a:p>
                    <a:p>
                      <a:endParaRPr lang="kk-KZ" dirty="0" smtClean="0"/>
                    </a:p>
                    <a:p>
                      <a:endParaRPr lang="kk-KZ" dirty="0" smtClean="0"/>
                    </a:p>
                    <a:p>
                      <a:endParaRPr lang="ru-RU" dirty="0"/>
                    </a:p>
                  </a:txBody>
                  <a:tcPr/>
                </a:tc>
              </a:tr>
            </a:tbl>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850217"/>
          </a:xfrm>
        </p:spPr>
        <p:txBody>
          <a:bodyPr>
            <a:normAutofit fontScale="90000"/>
          </a:bodyPr>
          <a:lstStyle/>
          <a:p>
            <a:pPr algn="ctr"/>
            <a:r>
              <a:rPr lang="kk-KZ" dirty="0" smtClean="0">
                <a:solidFill>
                  <a:srgbClr val="C00000"/>
                </a:solidFill>
                <a:latin typeface="Times New Roman" pitchFamily="18" charset="0"/>
                <a:cs typeface="Times New Roman" pitchFamily="18" charset="0"/>
              </a:rPr>
              <a:t>Өзіңді тексер! </a:t>
            </a:r>
            <a:r>
              <a:rPr lang="ru-RU" dirty="0" smtClean="0">
                <a:solidFill>
                  <a:srgbClr val="C00000"/>
                </a:solidFill>
                <a:latin typeface="Times New Roman" pitchFamily="18" charset="0"/>
                <a:cs typeface="Times New Roman" pitchFamily="18" charset="0"/>
              </a:rPr>
              <a:t/>
            </a:r>
            <a:br>
              <a:rPr lang="ru-RU" dirty="0" smtClean="0">
                <a:solidFill>
                  <a:srgbClr val="C00000"/>
                </a:solidFill>
                <a:latin typeface="Times New Roman" pitchFamily="18" charset="0"/>
                <a:cs typeface="Times New Roman" pitchFamily="18" charset="0"/>
              </a:rPr>
            </a:br>
            <a:endParaRPr lang="ru-RU" dirty="0">
              <a:solidFill>
                <a:srgbClr val="C00000"/>
              </a:solidFill>
              <a:latin typeface="Times New Roman" pitchFamily="18" charset="0"/>
              <a:cs typeface="Times New Roman" pitchFamily="18" charset="0"/>
            </a:endParaRPr>
          </a:p>
        </p:txBody>
      </p:sp>
      <p:graphicFrame>
        <p:nvGraphicFramePr>
          <p:cNvPr id="4" name="Содержимое 3"/>
          <p:cNvGraphicFramePr>
            <a:graphicFrameLocks noGrp="1"/>
          </p:cNvGraphicFramePr>
          <p:nvPr>
            <p:ph idx="1"/>
          </p:nvPr>
        </p:nvGraphicFramePr>
        <p:xfrm>
          <a:off x="803476" y="1258466"/>
          <a:ext cx="10515600" cy="5478908"/>
        </p:xfrm>
        <a:graphic>
          <a:graphicData uri="http://schemas.openxmlformats.org/drawingml/2006/table">
            <a:tbl>
              <a:tblPr firstRow="1" bandRow="1">
                <a:tableStyleId>{5C22544A-7EE6-4342-B048-85BDC9FD1C3A}</a:tableStyleId>
              </a:tblPr>
              <a:tblGrid>
                <a:gridCol w="5257800"/>
                <a:gridCol w="5257800"/>
              </a:tblGrid>
              <a:tr h="370840">
                <a:tc>
                  <a:txBody>
                    <a:bodyPr/>
                    <a:lstStyle/>
                    <a:p>
                      <a:pPr>
                        <a:lnSpc>
                          <a:spcPct val="107000"/>
                        </a:lnSpc>
                        <a:spcAft>
                          <a:spcPts val="800"/>
                        </a:spcAft>
                      </a:pPr>
                      <a:r>
                        <a:rPr lang="kk-KZ" sz="2400" b="1" dirty="0">
                          <a:solidFill>
                            <a:srgbClr val="000000"/>
                          </a:solidFill>
                          <a:latin typeface="Times New Roman" pitchFamily="18" charset="0"/>
                          <a:ea typeface="Calibri"/>
                          <a:cs typeface="Times New Roman" pitchFamily="18" charset="0"/>
                        </a:rPr>
                        <a:t>Негізгі ақпарат</a:t>
                      </a:r>
                      <a:endParaRPr lang="ru-RU" sz="2400" dirty="0">
                        <a:latin typeface="Times New Roman" pitchFamily="18" charset="0"/>
                        <a:ea typeface="Calibri"/>
                        <a:cs typeface="Times New Roman" pitchFamily="18" charset="0"/>
                      </a:endParaRPr>
                    </a:p>
                  </a:txBody>
                  <a:tcPr marL="68580" marR="68580" marT="0" marB="0"/>
                </a:tc>
                <a:tc>
                  <a:txBody>
                    <a:bodyPr/>
                    <a:lstStyle/>
                    <a:p>
                      <a:pPr>
                        <a:lnSpc>
                          <a:spcPct val="107000"/>
                        </a:lnSpc>
                        <a:spcAft>
                          <a:spcPts val="800"/>
                        </a:spcAft>
                      </a:pPr>
                      <a:r>
                        <a:rPr lang="kk-KZ" sz="2400" b="1" dirty="0">
                          <a:solidFill>
                            <a:srgbClr val="000000"/>
                          </a:solidFill>
                          <a:latin typeface="Times New Roman" pitchFamily="18" charset="0"/>
                          <a:ea typeface="Calibri"/>
                          <a:cs typeface="Times New Roman" pitchFamily="18" charset="0"/>
                        </a:rPr>
                        <a:t>Қосымша ақпарат</a:t>
                      </a:r>
                      <a:endParaRPr lang="ru-RU" sz="2400" dirty="0">
                        <a:latin typeface="Times New Roman" pitchFamily="18" charset="0"/>
                        <a:ea typeface="Calibri"/>
                        <a:cs typeface="Times New Roman" pitchFamily="18" charset="0"/>
                      </a:endParaRPr>
                    </a:p>
                  </a:txBody>
                  <a:tcPr marL="68580" marR="68580" marT="0" marB="0"/>
                </a:tc>
              </a:tr>
              <a:tr h="370840">
                <a:tc>
                  <a:txBody>
                    <a:bodyPr/>
                    <a:lstStyle/>
                    <a:p>
                      <a:pPr>
                        <a:lnSpc>
                          <a:spcPct val="107000"/>
                        </a:lnSpc>
                        <a:spcAft>
                          <a:spcPts val="800"/>
                        </a:spcAft>
                      </a:pPr>
                      <a:r>
                        <a:rPr lang="ru-RU" sz="2400" dirty="0">
                          <a:latin typeface="Times New Roman" pitchFamily="18" charset="0"/>
                          <a:ea typeface="Calibri"/>
                          <a:cs typeface="Times New Roman" pitchFamily="18" charset="0"/>
                        </a:rPr>
                        <a:t> </a:t>
                      </a:r>
                      <a:r>
                        <a:rPr lang="kk-KZ" sz="2400" dirty="0">
                          <a:latin typeface="Times New Roman" pitchFamily="18" charset="0"/>
                          <a:ea typeface="Calibri"/>
                          <a:cs typeface="Times New Roman" pitchFamily="18" charset="0"/>
                        </a:rPr>
                        <a:t>Көктемнің келгенін жеткізетін табиғат ғажайыптары да жетерлік. Соның бірі – жыл құстары. Өкпек есіп, қар ери бастағанда өзгелердің алды болып ұшып келетін жұдырықтай ғана жыл құсы бар. Оны қазақ наурызкөк, наурызек немесе көкқұс деп атайды.</a:t>
                      </a:r>
                      <a:endParaRPr lang="ru-RU" sz="2400" dirty="0">
                        <a:latin typeface="Times New Roman" pitchFamily="18" charset="0"/>
                        <a:ea typeface="Calibri"/>
                        <a:cs typeface="Times New Roman" pitchFamily="18" charset="0"/>
                      </a:endParaRPr>
                    </a:p>
                  </a:txBody>
                  <a:tcPr marL="68580" marR="68580" marT="0" marB="0"/>
                </a:tc>
                <a:tc>
                  <a:txBody>
                    <a:bodyPr/>
                    <a:lstStyle/>
                    <a:p>
                      <a:pPr>
                        <a:lnSpc>
                          <a:spcPct val="107000"/>
                        </a:lnSpc>
                        <a:spcAft>
                          <a:spcPts val="800"/>
                        </a:spcAft>
                      </a:pPr>
                      <a:r>
                        <a:rPr lang="kk-KZ" sz="2400" dirty="0">
                          <a:latin typeface="Times New Roman" pitchFamily="18" charset="0"/>
                          <a:ea typeface="Calibri"/>
                          <a:cs typeface="Times New Roman" pitchFamily="18" charset="0"/>
                        </a:rPr>
                        <a:t>Құсты бірінші көрген адам жақсылыққа балап, оған жем шашады. Наурызкөкті алғаш көргендер «Наурызкөгім, келдің бе?» немесе «Наурызек, қайтып келдің бе, анаңның көзі жазылды ма?» деп сұрайды. Аңыз бойынша Наурызектің анасы – Жер-Ана. Яғни, Жер-Анаға көктем келді ме, табиғат жаңарды ма деген мағына береді.</a:t>
                      </a:r>
                      <a:endParaRPr lang="ru-RU" sz="2400" dirty="0">
                        <a:latin typeface="Times New Roman" pitchFamily="18" charset="0"/>
                        <a:ea typeface="Calibri"/>
                        <a:cs typeface="Times New Roman" pitchFamily="18" charset="0"/>
                      </a:endParaRPr>
                    </a:p>
                  </a:txBody>
                  <a:tcPr marL="68580" marR="68580" marT="0" marB="0"/>
                </a:tc>
              </a:tr>
              <a:tr h="370840">
                <a:tc>
                  <a:txBody>
                    <a:bodyPr/>
                    <a:lstStyle/>
                    <a:p>
                      <a:pPr>
                        <a:lnSpc>
                          <a:spcPct val="107000"/>
                        </a:lnSpc>
                        <a:spcAft>
                          <a:spcPts val="800"/>
                        </a:spcAft>
                      </a:pPr>
                      <a:r>
                        <a:rPr lang="kk-KZ" sz="2400">
                          <a:latin typeface="Times New Roman" pitchFamily="18" charset="0"/>
                          <a:ea typeface="Calibri"/>
                          <a:cs typeface="Times New Roman" pitchFamily="18" charset="0"/>
                        </a:rPr>
                        <a:t>Наурызкөк - құйрығы ұзын, түсі көк, жеп-жеңіл, ұшқалақтап тұратын кішкентай құс.</a:t>
                      </a:r>
                      <a:endParaRPr lang="ru-RU" sz="2400">
                        <a:latin typeface="Times New Roman" pitchFamily="18" charset="0"/>
                        <a:ea typeface="Calibri"/>
                        <a:cs typeface="Times New Roman" pitchFamily="18" charset="0"/>
                      </a:endParaRPr>
                    </a:p>
                  </a:txBody>
                  <a:tcPr marL="68580" marR="68580" marT="0" marB="0"/>
                </a:tc>
                <a:tc>
                  <a:txBody>
                    <a:bodyPr/>
                    <a:lstStyle/>
                    <a:p>
                      <a:pPr algn="just">
                        <a:spcAft>
                          <a:spcPts val="0"/>
                        </a:spcAft>
                      </a:pPr>
                      <a:r>
                        <a:rPr lang="kk-KZ" sz="2400" dirty="0">
                          <a:latin typeface="Times New Roman" pitchFamily="18" charset="0"/>
                          <a:ea typeface="Calibri"/>
                          <a:cs typeface="Times New Roman" pitchFamily="18" charset="0"/>
                        </a:rPr>
                        <a:t>Наным бойынша наурызкөк келгеннен кейін күннің қатуы сынып, айтарлықтай боран, суық болмайды.</a:t>
                      </a:r>
                      <a:endParaRPr lang="ru-RU" sz="2400" dirty="0">
                        <a:latin typeface="Times New Roman" pitchFamily="18" charset="0"/>
                        <a:ea typeface="Calibri"/>
                        <a:cs typeface="Times New Roman" pitchFamily="18" charset="0"/>
                      </a:endParaRPr>
                    </a:p>
                  </a:txBody>
                  <a:tcPr marL="68580" marR="68580" marT="0" marB="0"/>
                </a:tc>
              </a:tr>
            </a:tbl>
          </a:graphicData>
        </a:graphic>
      </p:graphicFrame>
    </p:spTree>
  </p:cSld>
  <p:clrMapOvr>
    <a:masterClrMapping/>
  </p:clrMapOvr>
</p:sld>
</file>

<file path=ppt/theme/theme1.xml><?xml version="1.0" encoding="utf-8"?>
<a:theme xmlns:a="http://schemas.openxmlformats.org/drawingml/2006/main" name="Office Them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Тема 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Тема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AE6F2518-B084-4896-AF52-66CC2144AA26}"/>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2839</TotalTime>
  <Words>1088</Words>
  <Application>Microsoft Office PowerPoint</Application>
  <PresentationFormat>Произвольный</PresentationFormat>
  <Paragraphs>164</Paragraphs>
  <Slides>19</Slides>
  <Notes>2</Notes>
  <HiddenSlides>0</HiddenSlides>
  <MMClips>1</MMClips>
  <ScaleCrop>false</ScaleCrop>
  <HeadingPairs>
    <vt:vector size="4" baseType="variant">
      <vt:variant>
        <vt:lpstr>Тема</vt:lpstr>
      </vt:variant>
      <vt:variant>
        <vt:i4>1</vt:i4>
      </vt:variant>
      <vt:variant>
        <vt:lpstr>Заголовки слайдов</vt:lpstr>
      </vt:variant>
      <vt:variant>
        <vt:i4>19</vt:i4>
      </vt:variant>
    </vt:vector>
  </HeadingPairs>
  <TitlesOfParts>
    <vt:vector size="20" baseType="lpstr">
      <vt:lpstr>Office Theme</vt:lpstr>
      <vt:lpstr>             Бөлім тақырыбы:                           Қазақ халқының әдет-ғұрыптары мен салт-дәстүрлері.Наурыз                                                             </vt:lpstr>
      <vt:lpstr>             Оқу мақсаттары:                                                                      </vt:lpstr>
      <vt:lpstr>         Бағалау критерийлері:   </vt:lpstr>
      <vt:lpstr>            </vt:lpstr>
      <vt:lpstr>                                       Дамыту тапсырмалары.                                                 Ой қозғау, ойландыру</vt:lpstr>
      <vt:lpstr>            </vt:lpstr>
      <vt:lpstr>Слайд 7</vt:lpstr>
      <vt:lpstr>Слайд 8</vt:lpstr>
      <vt:lpstr>Өзіңді тексер!  </vt:lpstr>
      <vt:lpstr>   2-тапсырма. Мәтін мазмұны бойынша сұрақтарға жауап беріңіз.    </vt:lpstr>
      <vt:lpstr>Өзіңді тексер!  </vt:lpstr>
      <vt:lpstr>Слайд 12</vt:lpstr>
      <vt:lpstr>Үстеудің мағыналық түрлері </vt:lpstr>
      <vt:lpstr>3-тапсырма. Мәтіннен үстеу сөздерді табыңыз және синонимдік қатарын анықтаңыз. </vt:lpstr>
      <vt:lpstr>Өзіңді тексер!  </vt:lpstr>
      <vt:lpstr>4-тапсырма.  Үстеу түрлерін сәйкестендіріңіз.   </vt:lpstr>
      <vt:lpstr>Өзіңді тексер!  </vt:lpstr>
      <vt:lpstr>Қорытынды</vt:lpstr>
      <vt:lpstr>                                                                                                                                                            Үйге тапсырма</vt:lpstr>
    </vt:vector>
  </TitlesOfParts>
  <Company>SPecialiST RePack</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Сабақты бекіту:</dc:title>
  <dc:creator>User</dc:creator>
  <cp:lastModifiedBy>Bauyrzhan</cp:lastModifiedBy>
  <cp:revision>192</cp:revision>
  <cp:lastPrinted>2020-03-22T06:39:47Z</cp:lastPrinted>
  <dcterms:created xsi:type="dcterms:W3CDTF">2020-03-21T16:12:39Z</dcterms:created>
  <dcterms:modified xsi:type="dcterms:W3CDTF">2021-02-19T18:26:39Z</dcterms:modified>
</cp:coreProperties>
</file>