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58" r:id="rId5"/>
    <p:sldId id="266" r:id="rId6"/>
    <p:sldId id="259" r:id="rId7"/>
    <p:sldId id="260" r:id="rId8"/>
    <p:sldId id="261" r:id="rId9"/>
    <p:sldId id="263" r:id="rId10"/>
    <p:sldId id="262"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25129-188E-4D83-9A13-CF919EB53D2C}" type="datetimeFigureOut">
              <a:rPr lang="ru-RU" smtClean="0"/>
              <a:t>01.04.2021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7680C-3866-4F60-A9BD-F0EBF48D015C}" type="slidenum">
              <a:rPr lang="ru-RU" smtClean="0"/>
              <a:t>‹#›</a:t>
            </a:fld>
            <a:endParaRPr lang="ru-RU"/>
          </a:p>
        </p:txBody>
      </p:sp>
    </p:spTree>
    <p:extLst>
      <p:ext uri="{BB962C8B-B14F-4D97-AF65-F5344CB8AC3E}">
        <p14:creationId xmlns:p14="http://schemas.microsoft.com/office/powerpoint/2010/main" val="327767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F7680C-3866-4F60-A9BD-F0EBF48D015C}" type="slidenum">
              <a:rPr lang="ru-RU" smtClean="0"/>
              <a:t>10</a:t>
            </a:fld>
            <a:endParaRPr lang="ru-RU"/>
          </a:p>
        </p:txBody>
      </p:sp>
    </p:spTree>
    <p:extLst>
      <p:ext uri="{BB962C8B-B14F-4D97-AF65-F5344CB8AC3E}">
        <p14:creationId xmlns:p14="http://schemas.microsoft.com/office/powerpoint/2010/main" val="34294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01.04.2021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01.04.2021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91580" y="1772816"/>
            <a:ext cx="7560840" cy="3539430"/>
          </a:xfrm>
          <a:prstGeom prst="rect">
            <a:avLst/>
          </a:prstGeom>
        </p:spPr>
        <p:txBody>
          <a:bodyPr wrap="square">
            <a:spAutoFit/>
          </a:bodyPr>
          <a:lstStyle/>
          <a:p>
            <a:r>
              <a:rPr lang="kk-KZ" sz="3200" dirty="0">
                <a:solidFill>
                  <a:schemeClr val="accent5">
                    <a:lumMod val="50000"/>
                  </a:schemeClr>
                </a:solidFill>
                <a:latin typeface="Times New Roman" pitchFamily="18" charset="0"/>
                <a:cs typeface="Times New Roman" pitchFamily="18" charset="0"/>
              </a:rPr>
              <a:t>                        </a:t>
            </a:r>
            <a:r>
              <a:rPr lang="kk-KZ" sz="3200" b="1" dirty="0">
                <a:solidFill>
                  <a:schemeClr val="accent5">
                    <a:lumMod val="50000"/>
                  </a:schemeClr>
                </a:solidFill>
                <a:latin typeface="Times New Roman" pitchFamily="18" charset="0"/>
                <a:cs typeface="Times New Roman" pitchFamily="18" charset="0"/>
              </a:rPr>
              <a:t>Қазақ тілі</a:t>
            </a:r>
          </a:p>
          <a:p>
            <a:r>
              <a:rPr lang="kk-KZ" sz="3200" dirty="0">
                <a:solidFill>
                  <a:schemeClr val="accent5">
                    <a:lumMod val="50000"/>
                  </a:schemeClr>
                </a:solidFill>
                <a:latin typeface="Times New Roman" pitchFamily="18" charset="0"/>
                <a:cs typeface="Times New Roman" pitchFamily="18" charset="0"/>
              </a:rPr>
              <a:t>                          6-сынып                 </a:t>
            </a:r>
          </a:p>
          <a:p>
            <a:r>
              <a:rPr lang="kk-KZ" sz="3200" dirty="0">
                <a:solidFill>
                  <a:schemeClr val="accent5">
                    <a:lumMod val="50000"/>
                  </a:schemeClr>
                </a:solidFill>
                <a:latin typeface="Times New Roman" pitchFamily="18" charset="0"/>
                <a:cs typeface="Times New Roman" pitchFamily="18" charset="0"/>
              </a:rPr>
              <a:t>Бөлім</a:t>
            </a:r>
            <a:r>
              <a:rPr lang="en-US" sz="3200" dirty="0">
                <a:solidFill>
                  <a:schemeClr val="accent5">
                    <a:lumMod val="50000"/>
                  </a:schemeClr>
                </a:solidFill>
                <a:latin typeface="Times New Roman" pitchFamily="18" charset="0"/>
                <a:cs typeface="Times New Roman" pitchFamily="18" charset="0"/>
              </a:rPr>
              <a:t>:</a:t>
            </a:r>
            <a:r>
              <a:rPr lang="kk-KZ" sz="3200" dirty="0">
                <a:solidFill>
                  <a:schemeClr val="accent5">
                    <a:lumMod val="50000"/>
                  </a:schemeClr>
                </a:solidFill>
                <a:latin typeface="Times New Roman" pitchFamily="18" charset="0"/>
                <a:cs typeface="Times New Roman" pitchFamily="18" charset="0"/>
              </a:rPr>
              <a:t> 9-бөлім.Әлемдегі ірі кітапханалар</a:t>
            </a:r>
          </a:p>
          <a:p>
            <a:r>
              <a:rPr lang="kk-KZ" sz="3200" dirty="0">
                <a:solidFill>
                  <a:schemeClr val="accent5">
                    <a:lumMod val="50000"/>
                  </a:schemeClr>
                </a:solidFill>
                <a:latin typeface="Times New Roman" pitchFamily="18" charset="0"/>
                <a:cs typeface="Times New Roman" pitchFamily="18" charset="0"/>
              </a:rPr>
              <a:t>                       Морфология.</a:t>
            </a:r>
          </a:p>
          <a:p>
            <a:r>
              <a:rPr lang="kk-KZ" sz="3200" dirty="0">
                <a:solidFill>
                  <a:schemeClr val="accent5">
                    <a:lumMod val="50000"/>
                  </a:schemeClr>
                </a:solidFill>
                <a:latin typeface="Times New Roman" pitchFamily="18" charset="0"/>
                <a:cs typeface="Times New Roman" pitchFamily="18" charset="0"/>
              </a:rPr>
              <a:t>      «Ғимараты ерекше кітапханалар»</a:t>
            </a:r>
          </a:p>
          <a:p>
            <a:r>
              <a:rPr lang="kk-KZ" sz="3200" dirty="0">
                <a:solidFill>
                  <a:schemeClr val="accent5">
                    <a:lumMod val="50000"/>
                  </a:schemeClr>
                </a:solidFill>
                <a:latin typeface="Times New Roman" pitchFamily="18" charset="0"/>
                <a:cs typeface="Times New Roman" pitchFamily="18" charset="0"/>
              </a:rPr>
              <a:t>          Үстеудің сөйлемдегі қызметі.</a:t>
            </a:r>
          </a:p>
          <a:p>
            <a:r>
              <a:rPr lang="kk-KZ" sz="3200" dirty="0">
                <a:solidFill>
                  <a:schemeClr val="accent5">
                    <a:lumMod val="50000"/>
                  </a:schemeClr>
                </a:solidFill>
                <a:latin typeface="Times New Roman" pitchFamily="18" charset="0"/>
                <a:cs typeface="Times New Roman" pitchFamily="18" charset="0"/>
              </a:rPr>
              <a:t>                         Сабақ № </a:t>
            </a:r>
            <a:r>
              <a:rPr lang="en-US" sz="3200" dirty="0">
                <a:solidFill>
                  <a:schemeClr val="accent5">
                    <a:lumMod val="50000"/>
                  </a:schemeClr>
                </a:solidFill>
                <a:latin typeface="Times New Roman" pitchFamily="18" charset="0"/>
                <a:cs typeface="Times New Roman" pitchFamily="18" charset="0"/>
              </a:rPr>
              <a:t>10</a:t>
            </a:r>
            <a:endParaRPr lang="ru-RU" sz="3200" dirty="0"/>
          </a:p>
        </p:txBody>
      </p:sp>
    </p:spTree>
    <p:extLst>
      <p:ext uri="{BB962C8B-B14F-4D97-AF65-F5344CB8AC3E}">
        <p14:creationId xmlns:p14="http://schemas.microsoft.com/office/powerpoint/2010/main" val="38633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411324372"/>
              </p:ext>
            </p:extLst>
          </p:nvPr>
        </p:nvGraphicFramePr>
        <p:xfrm>
          <a:off x="396045" y="1587294"/>
          <a:ext cx="8424936" cy="4515871"/>
        </p:xfrm>
        <a:graphic>
          <a:graphicData uri="http://schemas.openxmlformats.org/drawingml/2006/table">
            <a:tbl>
              <a:tblPr firstRow="1" firstCol="1" bandRow="1"/>
              <a:tblGrid>
                <a:gridCol w="515031">
                  <a:extLst>
                    <a:ext uri="{9D8B030D-6E8A-4147-A177-3AD203B41FA5}">
                      <a16:colId xmlns:a16="http://schemas.microsoft.com/office/drawing/2014/main" val="20000"/>
                    </a:ext>
                  </a:extLst>
                </a:gridCol>
                <a:gridCol w="2725329">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664576">
                <a:tc>
                  <a:txBody>
                    <a:bodyPr/>
                    <a:lstStyle/>
                    <a:p>
                      <a:pPr algn="l">
                        <a:lnSpc>
                          <a:spcPct val="115000"/>
                        </a:lnSpc>
                        <a:spcAft>
                          <a:spcPts val="1000"/>
                        </a:spcAft>
                      </a:pPr>
                      <a:r>
                        <a:rPr lang="kk-KZ" sz="1800" b="1" dirty="0">
                          <a:solidFill>
                            <a:schemeClr val="accent5">
                              <a:lumMod val="50000"/>
                            </a:schemeClr>
                          </a:solidFill>
                          <a:effectLst/>
                          <a:latin typeface="Times New Roman"/>
                          <a:ea typeface="Times New Roman"/>
                          <a:cs typeface="Times New Roman"/>
                        </a:rPr>
                        <a:t>№ </a:t>
                      </a:r>
                      <a:endParaRPr lang="ru-RU" sz="1800" b="1"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Times New Roman"/>
                          <a:cs typeface="Times New Roman"/>
                        </a:rPr>
                        <a:t>        Үстеулер</a:t>
                      </a:r>
                      <a:endParaRPr lang="ru-RU" sz="1800" b="1"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Times New Roman"/>
                          <a:cs typeface="Times New Roman"/>
                        </a:rPr>
                        <a:t>Синонимі</a:t>
                      </a:r>
                      <a:endParaRPr lang="ru-RU" sz="1800" b="1"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pitchFamily="18" charset="0"/>
                          <a:ea typeface="Calibri"/>
                          <a:cs typeface="Times New Roman" pitchFamily="18" charset="0"/>
                        </a:rPr>
                        <a:t>Мағыналық түрі</a:t>
                      </a:r>
                      <a:endParaRPr lang="ru-RU" sz="1800" b="1" dirty="0">
                        <a:solidFill>
                          <a:schemeClr val="accent5">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Times New Roman"/>
                          <a:cs typeface="Times New Roman"/>
                        </a:rPr>
                        <a:t>Сөйлемдегі қызметі</a:t>
                      </a:r>
                      <a:endParaRPr lang="ru-RU" sz="1800" b="1"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0"/>
                  </a:ext>
                </a:extLst>
              </a:tr>
              <a:tr h="1562173">
                <a:tc>
                  <a:txBody>
                    <a:bodyPr/>
                    <a:lstStyle/>
                    <a:p>
                      <a:pPr algn="l">
                        <a:lnSpc>
                          <a:spcPct val="115000"/>
                        </a:lnSpc>
                        <a:spcAft>
                          <a:spcPts val="1000"/>
                        </a:spcAft>
                      </a:pPr>
                      <a:r>
                        <a:rPr lang="kk-KZ" sz="1800" dirty="0">
                          <a:solidFill>
                            <a:schemeClr val="accent5">
                              <a:lumMod val="50000"/>
                            </a:schemeClr>
                          </a:solidFill>
                          <a:effectLst/>
                          <a:latin typeface="Times New Roman"/>
                          <a:ea typeface="Times New Roman"/>
                          <a:cs typeface="Times New Roman"/>
                        </a:rPr>
                        <a:t>1.</a:t>
                      </a:r>
                    </a:p>
                    <a:p>
                      <a:pPr algn="l">
                        <a:lnSpc>
                          <a:spcPct val="115000"/>
                        </a:lnSpc>
                        <a:spcAft>
                          <a:spcPts val="1000"/>
                        </a:spcAft>
                      </a:pPr>
                      <a:endParaRPr lang="kk-KZ" sz="1800" dirty="0">
                        <a:solidFill>
                          <a:schemeClr val="accent5">
                            <a:lumMod val="50000"/>
                          </a:schemeClr>
                        </a:solidFill>
                        <a:effectLst/>
                        <a:latin typeface="Times New Roman"/>
                        <a:ea typeface="Calibri"/>
                        <a:cs typeface="Times New Roman"/>
                      </a:endParaRPr>
                    </a:p>
                    <a:p>
                      <a:pPr algn="l">
                        <a:lnSpc>
                          <a:spcPct val="115000"/>
                        </a:lnSpc>
                        <a:spcAft>
                          <a:spcPts val="1000"/>
                        </a:spcAft>
                      </a:pPr>
                      <a:r>
                        <a:rPr lang="kk-KZ" sz="1800" dirty="0">
                          <a:solidFill>
                            <a:schemeClr val="accent5">
                              <a:lumMod val="50000"/>
                            </a:schemeClr>
                          </a:solidFill>
                          <a:effectLst/>
                          <a:latin typeface="Times New Roman"/>
                          <a:ea typeface="Calibri"/>
                          <a:cs typeface="Times New Roman"/>
                        </a:rPr>
                        <a:t>2.</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тып-типыл</a:t>
                      </a:r>
                      <a:r>
                        <a:rPr lang="kk-KZ" sz="1800" dirty="0">
                          <a:solidFill>
                            <a:schemeClr val="accent5">
                              <a:lumMod val="50000"/>
                            </a:schemeClr>
                          </a:solidFill>
                          <a:effectLst/>
                          <a:latin typeface="Times New Roman"/>
                          <a:ea typeface="Calibri"/>
                          <a:cs typeface="Times New Roman"/>
                        </a:rPr>
                        <a:t> етілді</a:t>
                      </a:r>
                      <a:endParaRPr lang="ru-RU" sz="1800" dirty="0">
                        <a:solidFill>
                          <a:schemeClr val="accent5">
                            <a:lumMod val="50000"/>
                          </a:schemeClr>
                        </a:solidFill>
                        <a:effectLst/>
                        <a:latin typeface="Calibri"/>
                        <a:ea typeface="Calibri"/>
                        <a:cs typeface="Times New Roman"/>
                      </a:endParaRPr>
                    </a:p>
                    <a:p>
                      <a:pPr algn="l">
                        <a:lnSpc>
                          <a:spcPct val="115000"/>
                        </a:lnSpc>
                        <a:spcAft>
                          <a:spcPts val="1000"/>
                        </a:spcAft>
                      </a:pPr>
                      <a:endParaRPr lang="kk-KZ" sz="1800" b="1" dirty="0">
                        <a:solidFill>
                          <a:schemeClr val="accent5">
                            <a:lumMod val="50000"/>
                          </a:schemeClr>
                        </a:solidFill>
                        <a:effectLst/>
                        <a:latin typeface="Times New Roman"/>
                        <a:ea typeface="Calibri"/>
                        <a:cs typeface="Times New Roman"/>
                      </a:endParaRPr>
                    </a:p>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әлі күнге </a:t>
                      </a:r>
                      <a:r>
                        <a:rPr lang="kk-KZ" sz="1800" dirty="0">
                          <a:solidFill>
                            <a:schemeClr val="accent5">
                              <a:lumMod val="50000"/>
                            </a:schemeClr>
                          </a:solidFill>
                          <a:effectLst/>
                          <a:latin typeface="Times New Roman"/>
                          <a:ea typeface="Calibri"/>
                          <a:cs typeface="Times New Roman"/>
                        </a:rPr>
                        <a:t>дейін белгісіз</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Тып-типыл-</a:t>
                      </a:r>
                      <a:r>
                        <a:rPr lang="kk-KZ" sz="1800" i="1" dirty="0">
                          <a:solidFill>
                            <a:schemeClr val="accent5">
                              <a:lumMod val="50000"/>
                            </a:schemeClr>
                          </a:solidFill>
                          <a:effectLst/>
                          <a:latin typeface="Times New Roman"/>
                          <a:ea typeface="Calibri"/>
                          <a:cs typeface="Times New Roman"/>
                        </a:rPr>
                        <a:t>мүлдем жойылды</a:t>
                      </a:r>
                      <a:endParaRPr lang="ru-RU" sz="1800" dirty="0">
                        <a:solidFill>
                          <a:schemeClr val="accent5">
                            <a:lumMod val="50000"/>
                          </a:schemeClr>
                        </a:solidFill>
                        <a:effectLst/>
                        <a:latin typeface="Calibri"/>
                        <a:ea typeface="Calibri"/>
                        <a:cs typeface="Times New Roman"/>
                      </a:endParaRPr>
                    </a:p>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Әлі күнге-</a:t>
                      </a:r>
                      <a:r>
                        <a:rPr lang="kk-KZ" sz="1800" i="1" dirty="0">
                          <a:solidFill>
                            <a:schemeClr val="accent5">
                              <a:lumMod val="50000"/>
                            </a:schemeClr>
                          </a:solidFill>
                          <a:effectLst/>
                          <a:latin typeface="Times New Roman"/>
                          <a:ea typeface="Calibri"/>
                          <a:cs typeface="Times New Roman"/>
                        </a:rPr>
                        <a:t>бүгінгі күнге,қазірге дейін</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dirty="0">
                          <a:solidFill>
                            <a:schemeClr val="accent5">
                              <a:lumMod val="50000"/>
                            </a:schemeClr>
                          </a:solidFill>
                          <a:effectLst/>
                          <a:latin typeface="Times New Roman" pitchFamily="18" charset="0"/>
                          <a:ea typeface="Calibri"/>
                          <a:cs typeface="Times New Roman" pitchFamily="18" charset="0"/>
                        </a:rPr>
                        <a:t>Сын-қимыл</a:t>
                      </a:r>
                    </a:p>
                    <a:p>
                      <a:pPr algn="l">
                        <a:lnSpc>
                          <a:spcPct val="115000"/>
                        </a:lnSpc>
                        <a:spcAft>
                          <a:spcPts val="1000"/>
                        </a:spcAft>
                      </a:pPr>
                      <a:endParaRPr lang="kk-KZ" sz="1800" dirty="0">
                        <a:solidFill>
                          <a:schemeClr val="accent5">
                            <a:lumMod val="50000"/>
                          </a:schemeClr>
                        </a:solidFill>
                        <a:effectLst/>
                        <a:latin typeface="Times New Roman" pitchFamily="18" charset="0"/>
                        <a:ea typeface="Calibri"/>
                        <a:cs typeface="Times New Roman" pitchFamily="18" charset="0"/>
                      </a:endParaRPr>
                    </a:p>
                    <a:p>
                      <a:pPr algn="l">
                        <a:lnSpc>
                          <a:spcPct val="115000"/>
                        </a:lnSpc>
                        <a:spcAft>
                          <a:spcPts val="1000"/>
                        </a:spcAft>
                      </a:pPr>
                      <a:r>
                        <a:rPr lang="kk-KZ" sz="1800" dirty="0">
                          <a:solidFill>
                            <a:schemeClr val="accent5">
                              <a:lumMod val="50000"/>
                            </a:schemeClr>
                          </a:solidFill>
                          <a:effectLst/>
                          <a:latin typeface="Times New Roman" pitchFamily="18" charset="0"/>
                          <a:ea typeface="Calibri"/>
                          <a:cs typeface="Times New Roman" pitchFamily="18" charset="0"/>
                        </a:rPr>
                        <a:t>мезгіл</a:t>
                      </a:r>
                      <a:endParaRPr lang="ru-RU" sz="1800" dirty="0">
                        <a:solidFill>
                          <a:schemeClr val="accent5">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dirty="0">
                          <a:solidFill>
                            <a:schemeClr val="accent5">
                              <a:lumMod val="50000"/>
                            </a:schemeClr>
                          </a:solidFill>
                          <a:effectLst/>
                          <a:latin typeface="Times New Roman"/>
                          <a:ea typeface="Calibri"/>
                          <a:cs typeface="Times New Roman"/>
                        </a:rPr>
                        <a:t>баяндауыш</a:t>
                      </a:r>
                      <a:endParaRPr lang="ru-RU" sz="1800" dirty="0">
                        <a:solidFill>
                          <a:schemeClr val="accent5">
                            <a:lumMod val="50000"/>
                          </a:schemeClr>
                        </a:solidFill>
                        <a:effectLst/>
                        <a:latin typeface="Calibri"/>
                        <a:ea typeface="Calibri"/>
                        <a:cs typeface="Times New Roman"/>
                      </a:endParaRPr>
                    </a:p>
                    <a:p>
                      <a:pPr algn="l">
                        <a:lnSpc>
                          <a:spcPct val="115000"/>
                        </a:lnSpc>
                        <a:spcAft>
                          <a:spcPts val="1000"/>
                        </a:spcAft>
                      </a:pPr>
                      <a:r>
                        <a:rPr lang="kk-KZ" sz="1800" dirty="0">
                          <a:solidFill>
                            <a:schemeClr val="accent5">
                              <a:lumMod val="50000"/>
                            </a:schemeClr>
                          </a:solidFill>
                          <a:effectLst/>
                          <a:latin typeface="Times New Roman"/>
                          <a:ea typeface="Calibri"/>
                          <a:cs typeface="Times New Roman"/>
                        </a:rPr>
                        <a:t> </a:t>
                      </a:r>
                      <a:endParaRPr lang="ru-RU" sz="1800" dirty="0">
                        <a:solidFill>
                          <a:schemeClr val="accent5">
                            <a:lumMod val="50000"/>
                          </a:schemeClr>
                        </a:solidFill>
                        <a:effectLst/>
                        <a:latin typeface="Calibri"/>
                        <a:ea typeface="Calibri"/>
                        <a:cs typeface="Times New Roman"/>
                      </a:endParaRPr>
                    </a:p>
                    <a:p>
                      <a:pPr algn="l">
                        <a:lnSpc>
                          <a:spcPct val="115000"/>
                        </a:lnSpc>
                        <a:spcAft>
                          <a:spcPts val="1000"/>
                        </a:spcAft>
                      </a:pPr>
                      <a:r>
                        <a:rPr lang="kk-KZ" sz="1800" dirty="0">
                          <a:solidFill>
                            <a:schemeClr val="accent5">
                              <a:lumMod val="50000"/>
                            </a:schemeClr>
                          </a:solidFill>
                          <a:effectLst/>
                          <a:latin typeface="Times New Roman"/>
                          <a:ea typeface="Calibri"/>
                          <a:cs typeface="Times New Roman"/>
                        </a:rPr>
                        <a:t>пысықтауыш</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extLst>
                  <a:ext uri="{0D108BD9-81ED-4DB2-BD59-A6C34878D82A}">
                    <a16:rowId xmlns:a16="http://schemas.microsoft.com/office/drawing/2014/main" val="10001"/>
                  </a:ext>
                </a:extLst>
              </a:tr>
              <a:tr h="648072">
                <a:tc>
                  <a:txBody>
                    <a:bodyPr/>
                    <a:lstStyle/>
                    <a:p>
                      <a:pPr algn="l">
                        <a:lnSpc>
                          <a:spcPct val="115000"/>
                        </a:lnSpc>
                        <a:spcAft>
                          <a:spcPts val="1000"/>
                        </a:spcAft>
                      </a:pPr>
                      <a:r>
                        <a:rPr lang="kk-KZ" sz="1800" dirty="0">
                          <a:solidFill>
                            <a:schemeClr val="accent5">
                              <a:lumMod val="50000"/>
                            </a:schemeClr>
                          </a:solidFill>
                          <a:effectLst/>
                          <a:latin typeface="Times New Roman"/>
                          <a:ea typeface="Times New Roman"/>
                          <a:cs typeface="Times New Roman"/>
                        </a:rPr>
                        <a:t>3.</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біраз</a:t>
                      </a:r>
                      <a:r>
                        <a:rPr lang="kk-KZ" sz="1800" dirty="0">
                          <a:solidFill>
                            <a:schemeClr val="accent5">
                              <a:lumMod val="50000"/>
                            </a:schemeClr>
                          </a:solidFill>
                          <a:effectLst/>
                          <a:latin typeface="Times New Roman"/>
                          <a:ea typeface="Calibri"/>
                          <a:cs typeface="Times New Roman"/>
                        </a:rPr>
                        <a:t> кітапханалардың тағдыры</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Біраз- </a:t>
                      </a:r>
                      <a:r>
                        <a:rPr lang="kk-KZ" sz="1800" i="1" dirty="0">
                          <a:solidFill>
                            <a:schemeClr val="accent5">
                              <a:lumMod val="50000"/>
                            </a:schemeClr>
                          </a:solidFill>
                          <a:effectLst/>
                          <a:latin typeface="Times New Roman"/>
                          <a:ea typeface="Calibri"/>
                          <a:cs typeface="Times New Roman"/>
                        </a:rPr>
                        <a:t>біршама</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dirty="0">
                          <a:solidFill>
                            <a:schemeClr val="accent5">
                              <a:lumMod val="50000"/>
                            </a:schemeClr>
                          </a:solidFill>
                          <a:effectLst/>
                          <a:latin typeface="Times New Roman" pitchFamily="18" charset="0"/>
                          <a:ea typeface="Calibri"/>
                          <a:cs typeface="Times New Roman" pitchFamily="18" charset="0"/>
                        </a:rPr>
                        <a:t>мөлшер</a:t>
                      </a:r>
                      <a:endParaRPr lang="ru-RU" sz="1800" dirty="0">
                        <a:solidFill>
                          <a:schemeClr val="accent5">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dirty="0">
                          <a:solidFill>
                            <a:schemeClr val="accent5">
                              <a:lumMod val="50000"/>
                            </a:schemeClr>
                          </a:solidFill>
                          <a:effectLst/>
                          <a:latin typeface="Times New Roman"/>
                          <a:ea typeface="Calibri"/>
                          <a:cs typeface="Times New Roman"/>
                        </a:rPr>
                        <a:t>анықтауыш</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2"/>
                  </a:ext>
                </a:extLst>
              </a:tr>
              <a:tr h="515058">
                <a:tc>
                  <a:txBody>
                    <a:bodyPr/>
                    <a:lstStyle/>
                    <a:p>
                      <a:pPr algn="l">
                        <a:lnSpc>
                          <a:spcPct val="115000"/>
                        </a:lnSpc>
                        <a:spcAft>
                          <a:spcPts val="1000"/>
                        </a:spcAft>
                      </a:pPr>
                      <a:r>
                        <a:rPr lang="kk-KZ" sz="1800" dirty="0">
                          <a:solidFill>
                            <a:schemeClr val="accent5">
                              <a:lumMod val="50000"/>
                            </a:schemeClr>
                          </a:solidFill>
                          <a:effectLst/>
                          <a:latin typeface="Times New Roman"/>
                          <a:ea typeface="Times New Roman"/>
                          <a:cs typeface="Times New Roman"/>
                        </a:rPr>
                        <a:t>4.</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dirty="0">
                          <a:solidFill>
                            <a:schemeClr val="accent5">
                              <a:lumMod val="50000"/>
                            </a:schemeClr>
                          </a:solidFill>
                          <a:effectLst/>
                          <a:latin typeface="Times New Roman"/>
                          <a:ea typeface="Calibri"/>
                          <a:cs typeface="Times New Roman"/>
                        </a:rPr>
                        <a:t>әңгімелер </a:t>
                      </a:r>
                      <a:r>
                        <a:rPr lang="kk-KZ" sz="1800" b="1" dirty="0">
                          <a:solidFill>
                            <a:schemeClr val="accent5">
                              <a:lumMod val="50000"/>
                            </a:schemeClr>
                          </a:solidFill>
                          <a:effectLst/>
                          <a:latin typeface="Times New Roman"/>
                          <a:ea typeface="Calibri"/>
                          <a:cs typeface="Times New Roman"/>
                        </a:rPr>
                        <a:t>көп</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Көп- </a:t>
                      </a:r>
                      <a:r>
                        <a:rPr lang="kk-KZ" sz="1800" i="1" dirty="0">
                          <a:solidFill>
                            <a:schemeClr val="accent5">
                              <a:lumMod val="50000"/>
                            </a:schemeClr>
                          </a:solidFill>
                          <a:effectLst/>
                          <a:latin typeface="Times New Roman"/>
                          <a:ea typeface="Calibri"/>
                          <a:cs typeface="Times New Roman"/>
                        </a:rPr>
                        <a:t>мол</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dirty="0">
                          <a:solidFill>
                            <a:schemeClr val="accent5">
                              <a:lumMod val="50000"/>
                            </a:schemeClr>
                          </a:solidFill>
                          <a:effectLst/>
                          <a:latin typeface="Times New Roman" pitchFamily="18" charset="0"/>
                          <a:ea typeface="Calibri"/>
                          <a:cs typeface="Times New Roman" pitchFamily="18" charset="0"/>
                        </a:rPr>
                        <a:t>мөлшер</a:t>
                      </a:r>
                      <a:endParaRPr lang="ru-RU" sz="1800" dirty="0">
                        <a:solidFill>
                          <a:schemeClr val="accent5">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баяндауыш</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extLst>
                  <a:ext uri="{0D108BD9-81ED-4DB2-BD59-A6C34878D82A}">
                    <a16:rowId xmlns:a16="http://schemas.microsoft.com/office/drawing/2014/main" val="10003"/>
                  </a:ext>
                </a:extLst>
              </a:tr>
              <a:tr h="515058">
                <a:tc>
                  <a:txBody>
                    <a:bodyPr/>
                    <a:lstStyle/>
                    <a:p>
                      <a:pPr algn="l">
                        <a:lnSpc>
                          <a:spcPct val="115000"/>
                        </a:lnSpc>
                        <a:spcAft>
                          <a:spcPts val="1000"/>
                        </a:spcAft>
                      </a:pPr>
                      <a:r>
                        <a:rPr lang="kk-KZ" sz="1800" dirty="0">
                          <a:solidFill>
                            <a:schemeClr val="accent5">
                              <a:lumMod val="50000"/>
                            </a:schemeClr>
                          </a:solidFill>
                          <a:effectLst/>
                          <a:latin typeface="Times New Roman"/>
                          <a:ea typeface="Times New Roman"/>
                          <a:cs typeface="Times New Roman"/>
                        </a:rPr>
                        <a:t>5.</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қазір </a:t>
                      </a:r>
                      <a:r>
                        <a:rPr lang="kk-KZ" sz="1800" b="0" dirty="0">
                          <a:solidFill>
                            <a:schemeClr val="accent5">
                              <a:lumMod val="50000"/>
                            </a:schemeClr>
                          </a:solidFill>
                          <a:effectLst/>
                          <a:latin typeface="Times New Roman"/>
                          <a:ea typeface="Calibri"/>
                          <a:cs typeface="Times New Roman"/>
                        </a:rPr>
                        <a:t>деректер</a:t>
                      </a:r>
                      <a:r>
                        <a:rPr lang="kk-KZ" sz="1800" b="1" dirty="0">
                          <a:solidFill>
                            <a:schemeClr val="accent5">
                              <a:lumMod val="50000"/>
                            </a:schemeClr>
                          </a:solidFill>
                          <a:effectLst/>
                          <a:latin typeface="Times New Roman"/>
                          <a:ea typeface="Calibri"/>
                          <a:cs typeface="Times New Roman"/>
                        </a:rPr>
                        <a:t> </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Қазір-</a:t>
                      </a:r>
                      <a:r>
                        <a:rPr lang="kk-KZ" sz="1800" i="1" dirty="0">
                          <a:solidFill>
                            <a:schemeClr val="accent5">
                              <a:lumMod val="50000"/>
                            </a:schemeClr>
                          </a:solidFill>
                          <a:effectLst/>
                          <a:latin typeface="Times New Roman"/>
                          <a:ea typeface="Calibri"/>
                          <a:cs typeface="Times New Roman"/>
                        </a:rPr>
                        <a:t>бүгінгі күнде</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dirty="0">
                          <a:solidFill>
                            <a:schemeClr val="accent5">
                              <a:lumMod val="50000"/>
                            </a:schemeClr>
                          </a:solidFill>
                          <a:effectLst/>
                          <a:latin typeface="Times New Roman" pitchFamily="18" charset="0"/>
                          <a:ea typeface="Calibri"/>
                          <a:cs typeface="Times New Roman" pitchFamily="18" charset="0"/>
                        </a:rPr>
                        <a:t>мезгіл</a:t>
                      </a:r>
                      <a:endParaRPr lang="ru-RU" sz="1800" dirty="0">
                        <a:solidFill>
                          <a:schemeClr val="accent5">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пысықтауыш</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4"/>
                  </a:ext>
                </a:extLst>
              </a:tr>
              <a:tr h="515058">
                <a:tc>
                  <a:txBody>
                    <a:bodyPr/>
                    <a:lstStyle/>
                    <a:p>
                      <a:pPr algn="l">
                        <a:lnSpc>
                          <a:spcPct val="115000"/>
                        </a:lnSpc>
                        <a:spcAft>
                          <a:spcPts val="1000"/>
                        </a:spcAft>
                      </a:pPr>
                      <a:r>
                        <a:rPr lang="kk-KZ" sz="1800" dirty="0">
                          <a:solidFill>
                            <a:schemeClr val="accent5">
                              <a:lumMod val="50000"/>
                            </a:schemeClr>
                          </a:solidFill>
                          <a:effectLst/>
                          <a:latin typeface="Times New Roman"/>
                          <a:ea typeface="Times New Roman"/>
                          <a:cs typeface="Times New Roman"/>
                        </a:rPr>
                        <a:t>6.</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кейіннен </a:t>
                      </a:r>
                      <a:r>
                        <a:rPr lang="kk-KZ" sz="1800" b="0" dirty="0">
                          <a:solidFill>
                            <a:schemeClr val="accent5">
                              <a:lumMod val="50000"/>
                            </a:schemeClr>
                          </a:solidFill>
                          <a:effectLst/>
                          <a:latin typeface="Times New Roman"/>
                          <a:ea typeface="Calibri"/>
                          <a:cs typeface="Times New Roman"/>
                        </a:rPr>
                        <a:t>тауып алады </a:t>
                      </a:r>
                      <a:endParaRPr lang="ru-RU" sz="1800" b="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Кейіннен</a:t>
                      </a:r>
                      <a:r>
                        <a:rPr lang="kk-KZ" sz="1800" i="1" dirty="0">
                          <a:solidFill>
                            <a:schemeClr val="accent5">
                              <a:lumMod val="50000"/>
                            </a:schemeClr>
                          </a:solidFill>
                          <a:effectLst/>
                          <a:latin typeface="Times New Roman"/>
                          <a:ea typeface="Calibri"/>
                          <a:cs typeface="Times New Roman"/>
                        </a:rPr>
                        <a:t>-соңынан</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dirty="0">
                          <a:solidFill>
                            <a:schemeClr val="accent5">
                              <a:lumMod val="50000"/>
                            </a:schemeClr>
                          </a:solidFill>
                          <a:effectLst/>
                          <a:latin typeface="Times New Roman" pitchFamily="18" charset="0"/>
                          <a:ea typeface="Calibri"/>
                          <a:cs typeface="Times New Roman" pitchFamily="18" charset="0"/>
                        </a:rPr>
                        <a:t>мезгіл</a:t>
                      </a:r>
                      <a:endParaRPr lang="ru-RU" sz="1800" dirty="0">
                        <a:solidFill>
                          <a:schemeClr val="accent5">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l">
                        <a:lnSpc>
                          <a:spcPct val="115000"/>
                        </a:lnSpc>
                        <a:spcAft>
                          <a:spcPts val="1000"/>
                        </a:spcAft>
                      </a:pPr>
                      <a:r>
                        <a:rPr lang="kk-KZ" sz="1800" b="1" dirty="0">
                          <a:solidFill>
                            <a:schemeClr val="accent5">
                              <a:lumMod val="50000"/>
                            </a:schemeClr>
                          </a:solidFill>
                          <a:effectLst/>
                          <a:latin typeface="Times New Roman"/>
                          <a:ea typeface="Calibri"/>
                          <a:cs typeface="Times New Roman"/>
                        </a:rPr>
                        <a:t>пысықтауыш</a:t>
                      </a:r>
                      <a:endParaRPr lang="ru-RU" sz="1800" dirty="0">
                        <a:solidFill>
                          <a:schemeClr val="accent5">
                            <a:lumMod val="50000"/>
                          </a:schemeClr>
                        </a:solidFill>
                        <a:effectLst/>
                        <a:latin typeface="Calibri"/>
                        <a:ea typeface="Calibri"/>
                        <a:cs typeface="Times New Roman"/>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extLst>
                  <a:ext uri="{0D108BD9-81ED-4DB2-BD59-A6C34878D82A}">
                    <a16:rowId xmlns:a16="http://schemas.microsoft.com/office/drawing/2014/main" val="10005"/>
                  </a:ext>
                </a:extLst>
              </a:tr>
            </a:tbl>
          </a:graphicData>
        </a:graphic>
      </p:graphicFrame>
      <p:sp>
        <p:nvSpPr>
          <p:cNvPr id="5" name="Прямоугольник 4"/>
          <p:cNvSpPr/>
          <p:nvPr/>
        </p:nvSpPr>
        <p:spPr>
          <a:xfrm>
            <a:off x="3203848" y="332656"/>
            <a:ext cx="4572000" cy="1200329"/>
          </a:xfrm>
          <a:prstGeom prst="rect">
            <a:avLst/>
          </a:prstGeom>
        </p:spPr>
        <p:txBody>
          <a:bodyPr>
            <a:spAutoFit/>
          </a:bodyPr>
          <a:lstStyle/>
          <a:p>
            <a:endParaRPr lang="ru-RU" sz="2400" b="1" dirty="0">
              <a:solidFill>
                <a:schemeClr val="accent5">
                  <a:lumMod val="50000"/>
                </a:schemeClr>
              </a:solidFill>
              <a:latin typeface="Times New Roman" pitchFamily="18" charset="0"/>
              <a:cs typeface="Times New Roman" pitchFamily="18" charset="0"/>
            </a:endParaRPr>
          </a:p>
          <a:p>
            <a:r>
              <a:rPr lang="ru-RU" sz="2400" b="1" dirty="0" err="1">
                <a:solidFill>
                  <a:schemeClr val="accent5">
                    <a:lumMod val="50000"/>
                  </a:schemeClr>
                </a:solidFill>
                <a:latin typeface="Times New Roman" pitchFamily="18" charset="0"/>
                <a:cs typeface="Times New Roman" pitchFamily="18" charset="0"/>
              </a:rPr>
              <a:t>Дұрыс</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жауабы</a:t>
            </a:r>
            <a:endParaRPr lang="ru-RU" sz="2400" b="1" dirty="0">
              <a:solidFill>
                <a:schemeClr val="accent5">
                  <a:lumMod val="50000"/>
                </a:schemeClr>
              </a:solidFill>
              <a:latin typeface="Times New Roman" pitchFamily="18" charset="0"/>
              <a:cs typeface="Times New Roman" pitchFamily="18" charset="0"/>
            </a:endParaRPr>
          </a:p>
          <a:p>
            <a:endParaRPr lang="ru-RU" sz="24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2404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 y="-2012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31640" y="764704"/>
            <a:ext cx="7128792" cy="4073936"/>
          </a:xfrm>
          <a:prstGeom prst="rect">
            <a:avLst/>
          </a:prstGeom>
        </p:spPr>
        <p:txBody>
          <a:bodyPr wrap="square">
            <a:spAutoFit/>
          </a:bodyPr>
          <a:lstStyle/>
          <a:p>
            <a:pPr algn="just">
              <a:lnSpc>
                <a:spcPct val="115000"/>
              </a:lnSpc>
              <a:spcAft>
                <a:spcPts val="1000"/>
              </a:spcAft>
            </a:pPr>
            <a:r>
              <a:rPr lang="kk-KZ" sz="2800" b="1" dirty="0">
                <a:solidFill>
                  <a:schemeClr val="accent5">
                    <a:lumMod val="50000"/>
                  </a:schemeClr>
                </a:solidFill>
                <a:latin typeface="Times New Roman"/>
                <a:ea typeface="Times New Roman"/>
                <a:cs typeface="Times New Roman"/>
              </a:rPr>
              <a:t>Кері байланыс</a:t>
            </a:r>
          </a:p>
          <a:p>
            <a:pPr algn="just">
              <a:lnSpc>
                <a:spcPct val="115000"/>
              </a:lnSpc>
              <a:spcAft>
                <a:spcPts val="1000"/>
              </a:spcAft>
            </a:pPr>
            <a:endParaRPr lang="kk-KZ" sz="2400" b="1" dirty="0">
              <a:solidFill>
                <a:schemeClr val="accent5">
                  <a:lumMod val="50000"/>
                </a:schemeClr>
              </a:solidFill>
              <a:latin typeface="Times New Roman"/>
              <a:ea typeface="Times New Roman"/>
              <a:cs typeface="Times New Roman"/>
            </a:endParaRPr>
          </a:p>
          <a:p>
            <a:pPr algn="just">
              <a:lnSpc>
                <a:spcPct val="115000"/>
              </a:lnSpc>
              <a:spcAft>
                <a:spcPts val="1000"/>
              </a:spcAft>
            </a:pPr>
            <a:endParaRPr lang="kk-KZ" sz="2400" b="1" dirty="0">
              <a:solidFill>
                <a:schemeClr val="accent5">
                  <a:lumMod val="50000"/>
                </a:schemeClr>
              </a:solidFill>
              <a:latin typeface="Times New Roman"/>
              <a:ea typeface="Times New Roman"/>
              <a:cs typeface="Times New Roman"/>
            </a:endParaRPr>
          </a:p>
          <a:p>
            <a:pPr algn="just">
              <a:lnSpc>
                <a:spcPct val="115000"/>
              </a:lnSpc>
              <a:spcAft>
                <a:spcPts val="1000"/>
              </a:spcAft>
            </a:pPr>
            <a:r>
              <a:rPr lang="kk-KZ" sz="2400" b="1" dirty="0">
                <a:solidFill>
                  <a:schemeClr val="accent5">
                    <a:lumMod val="50000"/>
                  </a:schemeClr>
                </a:solidFill>
                <a:latin typeface="Times New Roman"/>
                <a:ea typeface="Times New Roman"/>
                <a:cs typeface="Times New Roman"/>
              </a:rPr>
              <a:t>      </a:t>
            </a:r>
            <a:r>
              <a:rPr lang="kk-KZ" sz="2400" b="1" dirty="0">
                <a:solidFill>
                  <a:schemeClr val="accent5">
                    <a:lumMod val="50000"/>
                  </a:schemeClr>
                </a:solidFill>
                <a:latin typeface="Times New Roman"/>
                <a:ea typeface="Calibri"/>
                <a:cs typeface="Times New Roman"/>
              </a:rPr>
              <a:t>«Пікірлер кітабы» стратегиясы</a:t>
            </a:r>
            <a:endParaRPr lang="ru-RU" sz="2400" dirty="0">
              <a:solidFill>
                <a:schemeClr val="accent5">
                  <a:lumMod val="50000"/>
                </a:schemeClr>
              </a:solidFill>
              <a:ea typeface="Calibri"/>
              <a:cs typeface="Times New Roman"/>
            </a:endParaRPr>
          </a:p>
          <a:p>
            <a:pPr marL="571500" indent="-342900">
              <a:lnSpc>
                <a:spcPct val="115000"/>
              </a:lnSpc>
              <a:spcAft>
                <a:spcPts val="0"/>
              </a:spcAft>
              <a:buFont typeface="Arial" pitchFamily="34" charset="0"/>
              <a:buChar char="•"/>
              <a:tabLst>
                <a:tab pos="450215" algn="l"/>
              </a:tabLst>
            </a:pPr>
            <a:r>
              <a:rPr lang="kk-KZ" sz="2400" dirty="0">
                <a:solidFill>
                  <a:schemeClr val="accent5">
                    <a:lumMod val="50000"/>
                  </a:schemeClr>
                </a:solidFill>
                <a:latin typeface="Times New Roman"/>
                <a:ea typeface="Times New Roman"/>
                <a:cs typeface="Times New Roman"/>
              </a:rPr>
              <a:t>Не ұнады/ұнамады?</a:t>
            </a:r>
          </a:p>
          <a:p>
            <a:pPr marL="571500" indent="-342900">
              <a:lnSpc>
                <a:spcPct val="115000"/>
              </a:lnSpc>
              <a:spcAft>
                <a:spcPts val="0"/>
              </a:spcAft>
              <a:buFont typeface="Arial" pitchFamily="34" charset="0"/>
              <a:buChar char="•"/>
              <a:tabLst>
                <a:tab pos="450215" algn="l"/>
              </a:tabLst>
            </a:pPr>
            <a:r>
              <a:rPr lang="kk-KZ" sz="2400" dirty="0">
                <a:solidFill>
                  <a:schemeClr val="accent5">
                    <a:lumMod val="50000"/>
                  </a:schemeClr>
                </a:solidFill>
                <a:latin typeface="Times New Roman"/>
                <a:ea typeface="Times New Roman"/>
                <a:cs typeface="Times New Roman"/>
              </a:rPr>
              <a:t>Нені түсіндің/түсінбедің?</a:t>
            </a:r>
            <a:endParaRPr lang="ru-RU" sz="2400" dirty="0">
              <a:solidFill>
                <a:schemeClr val="accent5">
                  <a:lumMod val="50000"/>
                </a:schemeClr>
              </a:solidFill>
              <a:ea typeface="Times New Roman"/>
              <a:cs typeface="Times New Roman"/>
            </a:endParaRPr>
          </a:p>
          <a:p>
            <a:pPr marL="571500" indent="-342900">
              <a:lnSpc>
                <a:spcPct val="115000"/>
              </a:lnSpc>
              <a:spcAft>
                <a:spcPts val="0"/>
              </a:spcAft>
              <a:buFont typeface="Arial" pitchFamily="34" charset="0"/>
              <a:buChar char="•"/>
              <a:tabLst>
                <a:tab pos="450215" algn="l"/>
              </a:tabLst>
            </a:pPr>
            <a:r>
              <a:rPr lang="kk-KZ" sz="2400" dirty="0">
                <a:solidFill>
                  <a:schemeClr val="accent5">
                    <a:lumMod val="50000"/>
                  </a:schemeClr>
                </a:solidFill>
                <a:latin typeface="Times New Roman"/>
                <a:ea typeface="Times New Roman"/>
                <a:cs typeface="Times New Roman"/>
              </a:rPr>
              <a:t>Саған не қиындық тудырды?</a:t>
            </a:r>
            <a:endParaRPr lang="ru-RU" sz="2400" dirty="0">
              <a:solidFill>
                <a:schemeClr val="accent5">
                  <a:lumMod val="50000"/>
                </a:schemeClr>
              </a:solidFill>
              <a:ea typeface="Times New Roman"/>
              <a:cs typeface="Times New Roman"/>
            </a:endParaRPr>
          </a:p>
          <a:p>
            <a:pPr marL="457200" algn="just">
              <a:lnSpc>
                <a:spcPct val="115000"/>
              </a:lnSpc>
              <a:spcAft>
                <a:spcPts val="0"/>
              </a:spcAft>
              <a:tabLst>
                <a:tab pos="450215" algn="l"/>
              </a:tabLst>
            </a:pPr>
            <a:r>
              <a:rPr lang="kk-KZ" sz="2400" b="1" dirty="0">
                <a:solidFill>
                  <a:schemeClr val="accent5">
                    <a:lumMod val="50000"/>
                  </a:schemeClr>
                </a:solidFill>
                <a:latin typeface="Times New Roman"/>
                <a:ea typeface="Times New Roman"/>
                <a:cs typeface="Times New Roman"/>
              </a:rPr>
              <a:t> </a:t>
            </a:r>
            <a:endParaRPr lang="ru-RU" sz="2400" dirty="0">
              <a:solidFill>
                <a:schemeClr val="accent5">
                  <a:lumMod val="50000"/>
                </a:schemeClr>
              </a:solidFill>
              <a:ea typeface="Times New Roman"/>
              <a:cs typeface="Times New Roman"/>
            </a:endParaRPr>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23" y="1484784"/>
            <a:ext cx="1972049" cy="9514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2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1772816"/>
            <a:ext cx="7632848" cy="3490186"/>
          </a:xfrm>
          <a:prstGeom prst="rect">
            <a:avLst/>
          </a:prstGeom>
        </p:spPr>
        <p:txBody>
          <a:bodyPr wrap="square">
            <a:spAutoFit/>
          </a:bodyPr>
          <a:lstStyle/>
          <a:p>
            <a:pPr marL="457200" algn="just">
              <a:lnSpc>
                <a:spcPct val="115000"/>
              </a:lnSpc>
              <a:spcAft>
                <a:spcPts val="0"/>
              </a:spcAft>
              <a:tabLst>
                <a:tab pos="450215" algn="l"/>
              </a:tabLst>
            </a:pPr>
            <a:r>
              <a:rPr lang="kk-KZ" sz="2400" b="1" dirty="0">
                <a:solidFill>
                  <a:schemeClr val="accent5">
                    <a:lumMod val="50000"/>
                  </a:schemeClr>
                </a:solidFill>
                <a:latin typeface="Times New Roman"/>
                <a:ea typeface="Times New Roman"/>
                <a:cs typeface="Times New Roman"/>
              </a:rPr>
              <a:t>                </a:t>
            </a:r>
            <a:r>
              <a:rPr lang="kk-KZ" sz="3200" b="1" dirty="0">
                <a:solidFill>
                  <a:schemeClr val="accent5">
                    <a:lumMod val="50000"/>
                  </a:schemeClr>
                </a:solidFill>
                <a:latin typeface="Times New Roman"/>
                <a:ea typeface="Times New Roman"/>
                <a:cs typeface="Times New Roman"/>
              </a:rPr>
              <a:t>Оқу тапсырмасы</a:t>
            </a:r>
            <a:endParaRPr lang="ru-RU" sz="3200" dirty="0">
              <a:solidFill>
                <a:schemeClr val="accent5">
                  <a:lumMod val="50000"/>
                </a:schemeClr>
              </a:solidFill>
              <a:ea typeface="Times New Roman"/>
              <a:cs typeface="Times New Roman"/>
            </a:endParaRPr>
          </a:p>
          <a:p>
            <a:pPr>
              <a:spcAft>
                <a:spcPts val="0"/>
              </a:spcAft>
            </a:pPr>
            <a:r>
              <a:rPr lang="kk-KZ" sz="2400" dirty="0">
                <a:solidFill>
                  <a:schemeClr val="accent5">
                    <a:lumMod val="50000"/>
                  </a:schemeClr>
                </a:solidFill>
                <a:latin typeface="Times New Roman"/>
                <a:ea typeface="Calibri"/>
                <a:cs typeface="Times New Roman"/>
              </a:rPr>
              <a:t> </a:t>
            </a:r>
          </a:p>
          <a:p>
            <a:pPr>
              <a:spcAft>
                <a:spcPts val="0"/>
              </a:spcAft>
            </a:pPr>
            <a:r>
              <a:rPr lang="kk-KZ" sz="2400" dirty="0">
                <a:solidFill>
                  <a:schemeClr val="accent5">
                    <a:lumMod val="50000"/>
                  </a:schemeClr>
                </a:solidFill>
                <a:latin typeface="Times New Roman"/>
                <a:ea typeface="Calibri"/>
                <a:cs typeface="Times New Roman"/>
              </a:rPr>
              <a:t>    </a:t>
            </a:r>
            <a:r>
              <a:rPr lang="kk-KZ" sz="3200" dirty="0">
                <a:solidFill>
                  <a:schemeClr val="accent5">
                    <a:lumMod val="50000"/>
                  </a:schemeClr>
                </a:solidFill>
                <a:latin typeface="Times New Roman"/>
                <a:ea typeface="Calibri"/>
                <a:cs typeface="Times New Roman"/>
              </a:rPr>
              <a:t>Үстеулерді қатыстыра отырып</a:t>
            </a:r>
            <a:r>
              <a:rPr lang="kk-KZ" sz="3200" b="1" dirty="0">
                <a:solidFill>
                  <a:schemeClr val="accent5">
                    <a:lumMod val="50000"/>
                  </a:schemeClr>
                </a:solidFill>
                <a:latin typeface="Times New Roman"/>
                <a:ea typeface="Calibri"/>
                <a:cs typeface="Times New Roman"/>
              </a:rPr>
              <a:t>,«Кітап- ғалым, тілсіз мұғалім»</a:t>
            </a:r>
            <a:r>
              <a:rPr lang="kk-KZ" sz="3200" dirty="0">
                <a:solidFill>
                  <a:schemeClr val="accent5">
                    <a:lumMod val="50000"/>
                  </a:schemeClr>
                </a:solidFill>
                <a:latin typeface="Times New Roman"/>
                <a:ea typeface="Calibri"/>
                <a:cs typeface="Times New Roman"/>
              </a:rPr>
              <a:t> тақырыбына эссе жазыңыз, үстеулердің сөйлемдегі қызметін анықтаңыз. </a:t>
            </a:r>
            <a:br>
              <a:rPr lang="kk-KZ" sz="3200" dirty="0">
                <a:solidFill>
                  <a:schemeClr val="accent5">
                    <a:lumMod val="50000"/>
                  </a:schemeClr>
                </a:solidFill>
                <a:latin typeface="Times New Roman"/>
                <a:ea typeface="Calibri"/>
                <a:cs typeface="Times New Roman"/>
              </a:rPr>
            </a:br>
            <a:endParaRPr lang="ru-RU" sz="3200" dirty="0">
              <a:solidFill>
                <a:schemeClr val="accent5">
                  <a:lumMod val="50000"/>
                </a:schemeClr>
              </a:solidFill>
            </a:endParaRPr>
          </a:p>
        </p:txBody>
      </p:sp>
    </p:spTree>
    <p:extLst>
      <p:ext uri="{BB962C8B-B14F-4D97-AF65-F5344CB8AC3E}">
        <p14:creationId xmlns:p14="http://schemas.microsoft.com/office/powerpoint/2010/main" val="59949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00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1196752"/>
            <a:ext cx="8136904" cy="4832092"/>
          </a:xfrm>
          <a:prstGeom prst="rect">
            <a:avLst/>
          </a:prstGeom>
        </p:spPr>
        <p:txBody>
          <a:bodyPr wrap="square">
            <a:spAutoFit/>
          </a:bodyPr>
          <a:lstStyle/>
          <a:p>
            <a:r>
              <a:rPr lang="kk-KZ" sz="2800" b="1" dirty="0">
                <a:solidFill>
                  <a:schemeClr val="accent5">
                    <a:lumMod val="50000"/>
                  </a:schemeClr>
                </a:solidFill>
                <a:latin typeface="Times New Roman" pitchFamily="18" charset="0"/>
                <a:cs typeface="Times New Roman" pitchFamily="18" charset="0"/>
              </a:rPr>
              <a:t>      Мақсаты:</a:t>
            </a:r>
          </a:p>
          <a:p>
            <a:endParaRPr lang="kk-KZ" sz="2800" b="1" dirty="0">
              <a:solidFill>
                <a:schemeClr val="accent5">
                  <a:lumMod val="50000"/>
                </a:schemeClr>
              </a:solidFill>
              <a:latin typeface="Times New Roman" pitchFamily="18" charset="0"/>
              <a:cs typeface="Times New Roman" pitchFamily="18" charset="0"/>
            </a:endParaRPr>
          </a:p>
          <a:p>
            <a:pPr marL="457200" indent="-457200">
              <a:buFont typeface="Wingdings" pitchFamily="2" charset="2"/>
              <a:buChar char="Ø"/>
            </a:pPr>
            <a:r>
              <a:rPr lang="kk-KZ" sz="2800" dirty="0">
                <a:solidFill>
                  <a:schemeClr val="accent5">
                    <a:lumMod val="50000"/>
                  </a:schemeClr>
                </a:solidFill>
                <a:latin typeface="Times New Roman" pitchFamily="18" charset="0"/>
                <a:cs typeface="Times New Roman" pitchFamily="18" charset="0"/>
              </a:rPr>
              <a:t>Ж.6.3.5.1. Оқылым және тыңдалым материалдары бойынша негізгі ойды білдіретін сөйлемдерді  іріктей отырып, жинақы мәтін жазу;</a:t>
            </a:r>
          </a:p>
          <a:p>
            <a:pPr marL="457200" indent="-457200">
              <a:buFont typeface="Wingdings" pitchFamily="2" charset="2"/>
              <a:buChar char="Ø"/>
            </a:pPr>
            <a:r>
              <a:rPr lang="kk-KZ" sz="2800" dirty="0">
                <a:solidFill>
                  <a:schemeClr val="accent5">
                    <a:lumMod val="50000"/>
                  </a:schemeClr>
                </a:solidFill>
                <a:latin typeface="Times New Roman" pitchFamily="18" charset="0"/>
                <a:cs typeface="Times New Roman" pitchFamily="18" charset="0"/>
              </a:rPr>
              <a:t>ӘТН.6.4.4.3.Үстеудің мағыналық түрлерін ажырату,   синонимдік қатарларын түрлендіріп қолдану;</a:t>
            </a:r>
          </a:p>
          <a:p>
            <a:pPr marL="457200" indent="-457200">
              <a:buFont typeface="Wingdings" pitchFamily="2" charset="2"/>
              <a:buChar char="Ø"/>
            </a:pPr>
            <a:endParaRPr lang="kk-KZ" sz="2800" dirty="0">
              <a:solidFill>
                <a:schemeClr val="accent5">
                  <a:lumMod val="50000"/>
                </a:schemeClr>
              </a:solidFill>
              <a:latin typeface="Times New Roman" pitchFamily="18" charset="0"/>
              <a:cs typeface="Times New Roman" pitchFamily="18" charset="0"/>
            </a:endParaRPr>
          </a:p>
          <a:p>
            <a:r>
              <a:rPr lang="kk-KZ" sz="2800" b="1" dirty="0">
                <a:solidFill>
                  <a:schemeClr val="accent5">
                    <a:lumMod val="50000"/>
                  </a:schemeClr>
                </a:solidFill>
                <a:latin typeface="Times New Roman" pitchFamily="18" charset="0"/>
                <a:cs typeface="Times New Roman" pitchFamily="18" charset="0"/>
              </a:rPr>
              <a:t> </a:t>
            </a:r>
          </a:p>
        </p:txBody>
      </p:sp>
      <p:pic>
        <p:nvPicPr>
          <p:cNvPr id="9" name="Звук 8">
            <a:hlinkClick r:id="" action="ppaction://media"/>
            <a:extLst>
              <a:ext uri="{FF2B5EF4-FFF2-40B4-BE49-F238E27FC236}">
                <a16:creationId xmlns:a16="http://schemas.microsoft.com/office/drawing/2014/main" id="{4FE2EF5D-B86C-4383-B034-56243D1C47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46729501"/>
      </p:ext>
    </p:extLst>
  </p:cSld>
  <p:clrMapOvr>
    <a:masterClrMapping/>
  </p:clrMapOvr>
  <mc:AlternateContent xmlns:mc="http://schemas.openxmlformats.org/markup-compatibility/2006">
    <mc:Choice xmlns:p14="http://schemas.microsoft.com/office/powerpoint/2010/main" Requires="p14">
      <p:transition spd="slow" p14:dur="2000" advTm="18260"/>
    </mc:Choice>
    <mc:Fallback>
      <p:transition spd="slow" advTm="18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3" y="0"/>
            <a:ext cx="91800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92587" y="169377"/>
            <a:ext cx="8136904" cy="2677656"/>
          </a:xfrm>
          <a:prstGeom prst="rect">
            <a:avLst/>
          </a:prstGeom>
        </p:spPr>
        <p:txBody>
          <a:bodyPr wrap="square">
            <a:spAutoFit/>
          </a:bodyPr>
          <a:lstStyle/>
          <a:p>
            <a:r>
              <a:rPr lang="kk-KZ" sz="2800" dirty="0">
                <a:solidFill>
                  <a:schemeClr val="accent5">
                    <a:lumMod val="50000"/>
                  </a:schemeClr>
                </a:solidFill>
                <a:latin typeface="Times New Roman" pitchFamily="18" charset="0"/>
                <a:cs typeface="Times New Roman" pitchFamily="18" charset="0"/>
              </a:rPr>
              <a:t>  </a:t>
            </a:r>
            <a:r>
              <a:rPr lang="kk-KZ" sz="2800" b="1" dirty="0">
                <a:solidFill>
                  <a:schemeClr val="accent5">
                    <a:lumMod val="50000"/>
                  </a:schemeClr>
                </a:solidFill>
                <a:latin typeface="Times New Roman" pitchFamily="18" charset="0"/>
                <a:ea typeface="Times New Roman"/>
                <a:cs typeface="Times New Roman" pitchFamily="18" charset="0"/>
              </a:rPr>
              <a:t>1-тапсырма.</a:t>
            </a:r>
            <a:r>
              <a:rPr lang="kk-KZ" sz="2800" dirty="0">
                <a:solidFill>
                  <a:schemeClr val="accent5">
                    <a:lumMod val="50000"/>
                  </a:schemeClr>
                </a:solidFill>
                <a:latin typeface="Times New Roman" pitchFamily="18" charset="0"/>
                <a:ea typeface="Times New Roman"/>
                <a:cs typeface="Times New Roman" pitchFamily="18" charset="0"/>
              </a:rPr>
              <a:t> «Ғимараты ерекше кітапханалар» тақырыбындағы бейнежазбаны мұқият тыңдап, берілген сұрақтарға  жауап беріңіздер.</a:t>
            </a:r>
            <a:endParaRPr lang="ru-RU" sz="2800" dirty="0">
              <a:solidFill>
                <a:schemeClr val="accent5">
                  <a:lumMod val="50000"/>
                </a:schemeClr>
              </a:solidFill>
              <a:latin typeface="Times New Roman" pitchFamily="18" charset="0"/>
              <a:ea typeface="Calibri"/>
              <a:cs typeface="Times New Roman" pitchFamily="18" charset="0"/>
            </a:endParaRPr>
          </a:p>
          <a:p>
            <a:endParaRPr lang="en-US" sz="2800" b="1" dirty="0">
              <a:solidFill>
                <a:schemeClr val="accent5">
                  <a:lumMod val="50000"/>
                </a:schemeClr>
              </a:solidFill>
              <a:latin typeface="Times New Roman" pitchFamily="18" charset="0"/>
              <a:cs typeface="Times New Roman" pitchFamily="18" charset="0"/>
            </a:endParaRPr>
          </a:p>
          <a:p>
            <a:r>
              <a:rPr lang="en-US" sz="2800" b="1" dirty="0">
                <a:solidFill>
                  <a:schemeClr val="accent5">
                    <a:lumMod val="50000"/>
                  </a:schemeClr>
                </a:solidFill>
                <a:latin typeface="Times New Roman" pitchFamily="18" charset="0"/>
                <a:cs typeface="Times New Roman" pitchFamily="18" charset="0"/>
              </a:rPr>
              <a:t>            </a:t>
            </a:r>
            <a:r>
              <a:rPr lang="kk-KZ" sz="2800" b="1" dirty="0">
                <a:solidFill>
                  <a:schemeClr val="accent5">
                    <a:lumMod val="50000"/>
                  </a:schemeClr>
                </a:solidFill>
                <a:latin typeface="Times New Roman" pitchFamily="18" charset="0"/>
                <a:cs typeface="Times New Roman" pitchFamily="18" charset="0"/>
              </a:rPr>
              <a:t>«Ғимараты ерекше кітапханалар»</a:t>
            </a:r>
          </a:p>
          <a:p>
            <a:r>
              <a:rPr lang="kk-KZ" sz="2800" b="1" dirty="0">
                <a:solidFill>
                  <a:schemeClr val="accent5">
                    <a:lumMod val="50000"/>
                  </a:schemeClr>
                </a:solidFill>
                <a:latin typeface="Times New Roman" pitchFamily="18" charset="0"/>
                <a:cs typeface="Times New Roman" pitchFamily="18" charset="0"/>
              </a:rPr>
              <a:t> </a:t>
            </a:r>
          </a:p>
        </p:txBody>
      </p:sp>
      <p:pic>
        <p:nvPicPr>
          <p:cNvPr id="5" name="Рисунок 4">
            <a:extLst>
              <a:ext uri="{FF2B5EF4-FFF2-40B4-BE49-F238E27FC236}">
                <a16:creationId xmlns:a16="http://schemas.microsoft.com/office/drawing/2014/main" id="{E09201DE-6D42-423C-8012-684E4071A451}"/>
              </a:ext>
            </a:extLst>
          </p:cNvPr>
          <p:cNvPicPr>
            <a:picLocks noChangeAspect="1"/>
          </p:cNvPicPr>
          <p:nvPr/>
        </p:nvPicPr>
        <p:blipFill>
          <a:blip r:embed="rId5"/>
          <a:stretch>
            <a:fillRect/>
          </a:stretch>
        </p:blipFill>
        <p:spPr>
          <a:xfrm>
            <a:off x="649287" y="2417231"/>
            <a:ext cx="7595630" cy="4247147"/>
          </a:xfrm>
          <a:prstGeom prst="rect">
            <a:avLst/>
          </a:prstGeom>
          <a:ln>
            <a:noFill/>
          </a:ln>
          <a:effectLst>
            <a:softEdge rad="112500"/>
          </a:effectLst>
        </p:spPr>
      </p:pic>
      <p:pic>
        <p:nvPicPr>
          <p:cNvPr id="8" name="Звук 7">
            <a:hlinkClick r:id="" action="ppaction://media"/>
            <a:extLst>
              <a:ext uri="{FF2B5EF4-FFF2-40B4-BE49-F238E27FC236}">
                <a16:creationId xmlns:a16="http://schemas.microsoft.com/office/drawing/2014/main" id="{9817EE23-0DAB-49FC-A348-4D0DE2D621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15017971"/>
      </p:ext>
    </p:extLst>
  </p:cSld>
  <p:clrMapOvr>
    <a:masterClrMapping/>
  </p:clrMapOvr>
  <mc:AlternateContent xmlns:mc="http://schemas.openxmlformats.org/markup-compatibility/2006">
    <mc:Choice xmlns:p14="http://schemas.microsoft.com/office/powerpoint/2010/main" Requires="p14">
      <p:transition spd="slow" p14:dur="2000" advTm="38369"/>
    </mc:Choice>
    <mc:Fallback>
      <p:transition spd="slow" advTm="38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5" y="287627"/>
            <a:ext cx="7772399" cy="7129965"/>
          </a:xfrm>
          <a:prstGeom prst="rect">
            <a:avLst/>
          </a:prstGeom>
        </p:spPr>
        <p:txBody>
          <a:bodyPr wrap="square">
            <a:spAutoFit/>
          </a:bodyPr>
          <a:lstStyle/>
          <a:p>
            <a:pPr>
              <a:lnSpc>
                <a:spcPct val="115000"/>
              </a:lnSpc>
              <a:spcAft>
                <a:spcPts val="1000"/>
              </a:spcAft>
            </a:pPr>
            <a:r>
              <a:rPr lang="ru-RU" sz="2000" dirty="0">
                <a:solidFill>
                  <a:schemeClr val="accent5">
                    <a:lumMod val="50000"/>
                  </a:schemeClr>
                </a:solidFill>
                <a:latin typeface="Times New Roman" pitchFamily="18" charset="0"/>
                <a:ea typeface="Times New Roman"/>
                <a:cs typeface="Times New Roman" pitchFamily="18" charset="0"/>
              </a:rPr>
              <a:t>                        </a:t>
            </a:r>
            <a:r>
              <a:rPr lang="kk-KZ" sz="2400" dirty="0">
                <a:solidFill>
                  <a:schemeClr val="accent5">
                    <a:lumMod val="50000"/>
                  </a:schemeClr>
                </a:solidFill>
                <a:latin typeface="Times New Roman" pitchFamily="18" charset="0"/>
                <a:ea typeface="Times New Roman"/>
                <a:cs typeface="Times New Roman" pitchFamily="18" charset="0"/>
              </a:rPr>
              <a:t>              </a:t>
            </a:r>
            <a:r>
              <a:rPr lang="kk-KZ" sz="2400" b="1" dirty="0">
                <a:solidFill>
                  <a:schemeClr val="accent5">
                    <a:lumMod val="50000"/>
                  </a:schemeClr>
                </a:solidFill>
                <a:latin typeface="Times New Roman" pitchFamily="18" charset="0"/>
                <a:ea typeface="Times New Roman"/>
                <a:cs typeface="Times New Roman" pitchFamily="18" charset="0"/>
              </a:rPr>
              <a:t>«Кезбе тілші» әдісі</a:t>
            </a:r>
            <a:endParaRPr lang="ru-RU" sz="2400" dirty="0">
              <a:solidFill>
                <a:schemeClr val="accent5">
                  <a:lumMod val="50000"/>
                </a:schemeClr>
              </a:solidFill>
              <a:latin typeface="Times New Roman" pitchFamily="18" charset="0"/>
              <a:ea typeface="Calibri"/>
              <a:cs typeface="Times New Roman" pitchFamily="18" charset="0"/>
            </a:endParaRPr>
          </a:p>
          <a:p>
            <a:pPr marL="342900" lvl="0" indent="-342900">
              <a:lnSpc>
                <a:spcPct val="115000"/>
              </a:lnSpc>
              <a:spcAft>
                <a:spcPts val="0"/>
              </a:spcAft>
              <a:buFont typeface="Wingdings"/>
              <a:buChar char=""/>
            </a:pPr>
            <a:r>
              <a:rPr lang="kk-KZ" sz="2400" dirty="0">
                <a:solidFill>
                  <a:schemeClr val="accent5">
                    <a:lumMod val="50000"/>
                  </a:schemeClr>
                </a:solidFill>
                <a:latin typeface="Times New Roman" pitchFamily="18" charset="0"/>
                <a:ea typeface="Times New Roman"/>
                <a:cs typeface="Times New Roman" pitchFamily="18" charset="0"/>
              </a:rPr>
              <a:t>Мұрағатында 5 миллион кітабы бар кітапхана иесі кім?</a:t>
            </a:r>
            <a:endParaRPr lang="ru-RU" sz="2400" dirty="0">
              <a:solidFill>
                <a:schemeClr val="accent5">
                  <a:lumMod val="50000"/>
                </a:schemeClr>
              </a:solidFill>
              <a:latin typeface="Times New Roman" pitchFamily="18" charset="0"/>
              <a:ea typeface="Calibri"/>
              <a:cs typeface="Times New Roman" pitchFamily="18" charset="0"/>
            </a:endParaRPr>
          </a:p>
          <a:p>
            <a:pPr marL="342900" lvl="0" indent="-342900">
              <a:lnSpc>
                <a:spcPct val="115000"/>
              </a:lnSpc>
              <a:spcAft>
                <a:spcPts val="0"/>
              </a:spcAft>
              <a:buFont typeface="Wingdings"/>
              <a:buChar char=""/>
            </a:pPr>
            <a:r>
              <a:rPr lang="kk-KZ" sz="2400" dirty="0">
                <a:solidFill>
                  <a:schemeClr val="accent5">
                    <a:lumMod val="50000"/>
                  </a:schemeClr>
                </a:solidFill>
                <a:latin typeface="Times New Roman" pitchFamily="18" charset="0"/>
                <a:ea typeface="Times New Roman"/>
                <a:cs typeface="Times New Roman" pitchFamily="18" charset="0"/>
              </a:rPr>
              <a:t>Әлемнің таңғажайып кітапханалар саны қанша? </a:t>
            </a:r>
            <a:endParaRPr lang="ru-RU" sz="2400" dirty="0">
              <a:solidFill>
                <a:schemeClr val="accent5">
                  <a:lumMod val="50000"/>
                </a:schemeClr>
              </a:solidFill>
              <a:latin typeface="Times New Roman" pitchFamily="18" charset="0"/>
              <a:ea typeface="Calibri"/>
              <a:cs typeface="Times New Roman" pitchFamily="18" charset="0"/>
            </a:endParaRPr>
          </a:p>
          <a:p>
            <a:pPr marL="342900" lvl="0" indent="-342900">
              <a:lnSpc>
                <a:spcPct val="115000"/>
              </a:lnSpc>
              <a:spcAft>
                <a:spcPts val="0"/>
              </a:spcAft>
              <a:buFont typeface="Wingdings"/>
              <a:buChar char=""/>
            </a:pPr>
            <a:r>
              <a:rPr lang="kk-KZ" sz="2400" dirty="0">
                <a:solidFill>
                  <a:schemeClr val="accent5">
                    <a:lumMod val="50000"/>
                  </a:schemeClr>
                </a:solidFill>
                <a:latin typeface="Times New Roman" pitchFamily="18" charset="0"/>
                <a:ea typeface="Calibri"/>
                <a:cs typeface="Times New Roman" pitchFamily="18" charset="0"/>
              </a:rPr>
              <a:t>2005 жылы жүргізілген санақ бойынша Швейцариядағы Сен-Галль аббаттығының кітапханасы</a:t>
            </a:r>
            <a:r>
              <a:rPr lang="ru-RU" sz="2400" dirty="0" err="1">
                <a:solidFill>
                  <a:schemeClr val="accent5">
                    <a:lumMod val="50000"/>
                  </a:schemeClr>
                </a:solidFill>
                <a:latin typeface="Times New Roman" pitchFamily="18" charset="0"/>
                <a:ea typeface="Calibri"/>
                <a:cs typeface="Times New Roman" pitchFamily="18" charset="0"/>
              </a:rPr>
              <a:t>нда</a:t>
            </a:r>
            <a:r>
              <a:rPr lang="ru-RU" sz="2400" dirty="0">
                <a:solidFill>
                  <a:schemeClr val="accent5">
                    <a:lumMod val="50000"/>
                  </a:schemeClr>
                </a:solidFill>
                <a:latin typeface="Times New Roman" pitchFamily="18" charset="0"/>
                <a:ea typeface="Calibri"/>
                <a:cs typeface="Times New Roman" pitchFamily="18" charset="0"/>
              </a:rPr>
              <a:t> </a:t>
            </a:r>
            <a:r>
              <a:rPr lang="ru-RU" sz="2400" dirty="0" err="1">
                <a:solidFill>
                  <a:schemeClr val="accent5">
                    <a:lumMod val="50000"/>
                  </a:schemeClr>
                </a:solidFill>
                <a:latin typeface="Times New Roman" pitchFamily="18" charset="0"/>
                <a:ea typeface="Calibri"/>
                <a:cs typeface="Times New Roman" pitchFamily="18" charset="0"/>
              </a:rPr>
              <a:t>қанша</a:t>
            </a:r>
            <a:r>
              <a:rPr lang="ru-RU" sz="2400" dirty="0">
                <a:solidFill>
                  <a:schemeClr val="accent5">
                    <a:lumMod val="50000"/>
                  </a:schemeClr>
                </a:solidFill>
                <a:latin typeface="Times New Roman" pitchFamily="18" charset="0"/>
                <a:ea typeface="Calibri"/>
                <a:cs typeface="Times New Roman" pitchFamily="18" charset="0"/>
              </a:rPr>
              <a:t> </a:t>
            </a:r>
            <a:r>
              <a:rPr lang="ru-RU" sz="2400" dirty="0" err="1">
                <a:solidFill>
                  <a:schemeClr val="accent5">
                    <a:lumMod val="50000"/>
                  </a:schemeClr>
                </a:solidFill>
                <a:latin typeface="Times New Roman" pitchFamily="18" charset="0"/>
                <a:ea typeface="Calibri"/>
                <a:cs typeface="Times New Roman" pitchFamily="18" charset="0"/>
              </a:rPr>
              <a:t>кітап</a:t>
            </a:r>
            <a:r>
              <a:rPr lang="ru-RU" sz="2400" dirty="0">
                <a:solidFill>
                  <a:schemeClr val="accent5">
                    <a:lumMod val="50000"/>
                  </a:schemeClr>
                </a:solidFill>
                <a:latin typeface="Times New Roman" pitchFamily="18" charset="0"/>
                <a:ea typeface="Calibri"/>
                <a:cs typeface="Times New Roman" pitchFamily="18" charset="0"/>
              </a:rPr>
              <a:t> бар </a:t>
            </a:r>
            <a:r>
              <a:rPr lang="ru-RU" sz="2400" dirty="0" err="1">
                <a:solidFill>
                  <a:schemeClr val="accent5">
                    <a:lumMod val="50000"/>
                  </a:schemeClr>
                </a:solidFill>
                <a:latin typeface="Times New Roman" pitchFamily="18" charset="0"/>
                <a:ea typeface="Calibri"/>
                <a:cs typeface="Times New Roman" pitchFamily="18" charset="0"/>
              </a:rPr>
              <a:t>екені</a:t>
            </a:r>
            <a:r>
              <a:rPr lang="ru-RU" sz="2400" dirty="0">
                <a:solidFill>
                  <a:schemeClr val="accent5">
                    <a:lumMod val="50000"/>
                  </a:schemeClr>
                </a:solidFill>
                <a:latin typeface="Times New Roman" pitchFamily="18" charset="0"/>
                <a:ea typeface="Calibri"/>
                <a:cs typeface="Times New Roman" pitchFamily="18" charset="0"/>
              </a:rPr>
              <a:t> </a:t>
            </a:r>
            <a:r>
              <a:rPr lang="ru-RU" sz="2400" dirty="0" err="1">
                <a:solidFill>
                  <a:schemeClr val="accent5">
                    <a:lumMod val="50000"/>
                  </a:schemeClr>
                </a:solidFill>
                <a:latin typeface="Times New Roman" pitchFamily="18" charset="0"/>
                <a:ea typeface="Calibri"/>
                <a:cs typeface="Times New Roman" pitchFamily="18" charset="0"/>
              </a:rPr>
              <a:t>анықталды</a:t>
            </a:r>
            <a:r>
              <a:rPr lang="ru-RU" sz="2400" dirty="0">
                <a:solidFill>
                  <a:schemeClr val="accent5">
                    <a:lumMod val="50000"/>
                  </a:schemeClr>
                </a:solidFill>
                <a:latin typeface="Times New Roman" pitchFamily="18" charset="0"/>
                <a:ea typeface="Calibri"/>
                <a:cs typeface="Times New Roman" pitchFamily="18" charset="0"/>
              </a:rPr>
              <a:t>?</a:t>
            </a:r>
          </a:p>
          <a:p>
            <a:pPr marL="342900" lvl="0" indent="-342900">
              <a:lnSpc>
                <a:spcPct val="115000"/>
              </a:lnSpc>
              <a:spcAft>
                <a:spcPts val="0"/>
              </a:spcAft>
              <a:buFont typeface="Wingdings"/>
              <a:buChar char=""/>
            </a:pPr>
            <a:r>
              <a:rPr lang="kk-KZ" sz="2400" dirty="0">
                <a:solidFill>
                  <a:schemeClr val="accent5">
                    <a:lumMod val="50000"/>
                  </a:schemeClr>
                </a:solidFill>
                <a:latin typeface="Times New Roman" pitchFamily="18" charset="0"/>
                <a:ea typeface="Calibri"/>
                <a:cs typeface="Times New Roman" pitchFamily="18" charset="0"/>
              </a:rPr>
              <a:t>Прага қаласында орналасқан Страговск монастырі кітапханасының негізі қай жылы қаланған? </a:t>
            </a:r>
            <a:endParaRPr lang="ru-RU" sz="2400" dirty="0">
              <a:solidFill>
                <a:schemeClr val="accent5">
                  <a:lumMod val="50000"/>
                </a:schemeClr>
              </a:solidFill>
              <a:latin typeface="Times New Roman" pitchFamily="18" charset="0"/>
              <a:ea typeface="Calibri"/>
              <a:cs typeface="Times New Roman" pitchFamily="18" charset="0"/>
            </a:endParaRPr>
          </a:p>
          <a:p>
            <a:pPr marL="342900" lvl="0" indent="-342900">
              <a:lnSpc>
                <a:spcPct val="115000"/>
              </a:lnSpc>
              <a:spcAft>
                <a:spcPts val="0"/>
              </a:spcAft>
              <a:buFont typeface="Wingdings"/>
              <a:buChar char=""/>
            </a:pPr>
            <a:r>
              <a:rPr lang="kk-KZ" sz="2400" dirty="0">
                <a:solidFill>
                  <a:schemeClr val="accent5">
                    <a:lumMod val="50000"/>
                  </a:schemeClr>
                </a:solidFill>
                <a:latin typeface="Times New Roman" pitchFamily="18" charset="0"/>
                <a:ea typeface="Calibri"/>
                <a:cs typeface="Times New Roman" pitchFamily="18" charset="0"/>
              </a:rPr>
              <a:t>Ең үлкен көпдеңгейлі лабиринт тәрізді құрылған кітапхана</a:t>
            </a:r>
            <a:r>
              <a:rPr lang="ru-RU" sz="2400" dirty="0" err="1">
                <a:solidFill>
                  <a:schemeClr val="accent5">
                    <a:lumMod val="50000"/>
                  </a:schemeClr>
                </a:solidFill>
                <a:latin typeface="Times New Roman" pitchFamily="18" charset="0"/>
                <a:cs typeface="Times New Roman" pitchFamily="18" charset="0"/>
              </a:rPr>
              <a:t>ны</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ойлап</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тапқан</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кім</a:t>
            </a:r>
            <a:r>
              <a:rPr lang="ru-RU" sz="2400" dirty="0">
                <a:solidFill>
                  <a:schemeClr val="accent5">
                    <a:lumMod val="50000"/>
                  </a:schemeClr>
                </a:solidFill>
                <a:latin typeface="Times New Roman" pitchFamily="18" charset="0"/>
                <a:cs typeface="Times New Roman" pitchFamily="18" charset="0"/>
              </a:rPr>
              <a:t>?</a:t>
            </a:r>
          </a:p>
          <a:p>
            <a:pPr algn="just">
              <a:spcAft>
                <a:spcPts val="0"/>
              </a:spcAft>
            </a:pPr>
            <a:endParaRPr lang="kk-KZ" sz="2400" b="1" i="1" dirty="0">
              <a:solidFill>
                <a:schemeClr val="accent5">
                  <a:lumMod val="50000"/>
                </a:schemeClr>
              </a:solidFill>
              <a:latin typeface="Times New Roman"/>
              <a:ea typeface="Calibri"/>
              <a:cs typeface="Times New Roman"/>
            </a:endParaRPr>
          </a:p>
          <a:p>
            <a:pPr algn="just">
              <a:spcAft>
                <a:spcPts val="0"/>
              </a:spcAft>
            </a:pPr>
            <a:r>
              <a:rPr lang="kk-KZ" sz="2400" b="1" i="1" dirty="0">
                <a:solidFill>
                  <a:schemeClr val="accent5">
                    <a:lumMod val="50000"/>
                  </a:schemeClr>
                </a:solidFill>
                <a:latin typeface="Times New Roman"/>
                <a:ea typeface="Calibri"/>
                <a:cs typeface="Times New Roman"/>
              </a:rPr>
              <a:t>Дескриптор</a:t>
            </a:r>
            <a:endParaRPr lang="ru-RU" sz="2400" dirty="0">
              <a:solidFill>
                <a:schemeClr val="accent5">
                  <a:lumMod val="50000"/>
                </a:schemeClr>
              </a:solidFill>
              <a:ea typeface="Calibri"/>
              <a:cs typeface="Times New Roman"/>
            </a:endParaRPr>
          </a:p>
          <a:p>
            <a:pPr marL="342900" lvl="0" indent="-342900">
              <a:spcAft>
                <a:spcPts val="0"/>
              </a:spcAft>
              <a:buFont typeface="Wingdings"/>
              <a:buChar char=""/>
            </a:pPr>
            <a:r>
              <a:rPr lang="kk-KZ" sz="2400" dirty="0">
                <a:solidFill>
                  <a:schemeClr val="accent5">
                    <a:lumMod val="50000"/>
                  </a:schemeClr>
                </a:solidFill>
                <a:latin typeface="Times New Roman"/>
                <a:ea typeface="Calibri"/>
                <a:cs typeface="Times New Roman"/>
              </a:rPr>
              <a:t>бейнежазбаны тыңдайды</a:t>
            </a:r>
            <a:r>
              <a:rPr lang="en-US" sz="2400" dirty="0">
                <a:solidFill>
                  <a:schemeClr val="accent5">
                    <a:lumMod val="50000"/>
                  </a:schemeClr>
                </a:solidFill>
                <a:latin typeface="Times New Roman"/>
                <a:ea typeface="Calibri"/>
                <a:cs typeface="Times New Roman"/>
              </a:rPr>
              <a:t>;</a:t>
            </a:r>
            <a:endParaRPr lang="ru-RU" sz="2400" dirty="0">
              <a:solidFill>
                <a:schemeClr val="accent5">
                  <a:lumMod val="50000"/>
                </a:schemeClr>
              </a:solidFill>
              <a:ea typeface="Calibri"/>
              <a:cs typeface="Times New Roman"/>
            </a:endParaRPr>
          </a:p>
          <a:p>
            <a:pPr marL="342900" lvl="0" indent="-342900">
              <a:spcAft>
                <a:spcPts val="0"/>
              </a:spcAft>
              <a:buFont typeface="Wingdings"/>
              <a:buChar char=""/>
            </a:pPr>
            <a:r>
              <a:rPr lang="kk-KZ" sz="2400" dirty="0">
                <a:solidFill>
                  <a:schemeClr val="accent5">
                    <a:lumMod val="50000"/>
                  </a:schemeClr>
                </a:solidFill>
                <a:latin typeface="Times New Roman"/>
                <a:ea typeface="Calibri"/>
                <a:cs typeface="Times New Roman"/>
              </a:rPr>
              <a:t>берілген сұрақтарға нақты жауап береді;</a:t>
            </a:r>
            <a:endParaRPr lang="ru-RU" sz="2400" dirty="0">
              <a:solidFill>
                <a:schemeClr val="accent5">
                  <a:lumMod val="50000"/>
                </a:schemeClr>
              </a:solidFill>
              <a:ea typeface="Calibri"/>
              <a:cs typeface="Times New Roman"/>
            </a:endParaRPr>
          </a:p>
          <a:p>
            <a:pPr marL="457200">
              <a:spcAft>
                <a:spcPts val="0"/>
              </a:spcAft>
            </a:pPr>
            <a:r>
              <a:rPr lang="kk-KZ" sz="2400" dirty="0">
                <a:solidFill>
                  <a:schemeClr val="accent5">
                    <a:lumMod val="50000"/>
                  </a:schemeClr>
                </a:solidFill>
                <a:latin typeface="Times New Roman"/>
                <a:ea typeface="Calibri"/>
                <a:cs typeface="Times New Roman"/>
              </a:rPr>
              <a:t> </a:t>
            </a:r>
            <a:endParaRPr lang="ru-RU" sz="2400" dirty="0">
              <a:solidFill>
                <a:schemeClr val="accent5">
                  <a:lumMod val="50000"/>
                </a:schemeClr>
              </a:solidFill>
              <a:ea typeface="Calibri"/>
              <a:cs typeface="Times New Roman"/>
            </a:endParaRPr>
          </a:p>
          <a:p>
            <a:pPr lvl="0">
              <a:lnSpc>
                <a:spcPct val="115000"/>
              </a:lnSpc>
              <a:spcAft>
                <a:spcPts val="0"/>
              </a:spcAft>
            </a:pPr>
            <a:endParaRPr lang="ru-RU" sz="2400" dirty="0">
              <a:solidFill>
                <a:schemeClr val="accent5">
                  <a:lumMod val="50000"/>
                </a:schemeClr>
              </a:solidFill>
              <a:latin typeface="Times New Roman" pitchFamily="18" charset="0"/>
              <a:ea typeface="Calibri"/>
              <a:cs typeface="Times New Roman" pitchFamily="18" charset="0"/>
            </a:endParaRPr>
          </a:p>
          <a:p>
            <a:pPr lvl="0">
              <a:lnSpc>
                <a:spcPct val="115000"/>
              </a:lnSpc>
              <a:spcAft>
                <a:spcPts val="0"/>
              </a:spcAft>
            </a:pPr>
            <a:r>
              <a:rPr lang="kk-KZ" sz="2400" dirty="0">
                <a:solidFill>
                  <a:schemeClr val="accent5">
                    <a:lumMod val="50000"/>
                  </a:schemeClr>
                </a:solidFill>
                <a:latin typeface="Times New Roman" pitchFamily="18" charset="0"/>
                <a:ea typeface="Calibri"/>
                <a:cs typeface="Times New Roman" pitchFamily="18" charset="0"/>
              </a:rPr>
              <a:t> </a:t>
            </a:r>
            <a:endParaRPr lang="ru-RU" sz="2400" dirty="0">
              <a:solidFill>
                <a:schemeClr val="accent5">
                  <a:lumMod val="50000"/>
                </a:schemeClr>
              </a:solidFill>
              <a:latin typeface="Times New Roman" pitchFamily="18" charset="0"/>
              <a:cs typeface="Times New Roman" pitchFamily="18" charset="0"/>
            </a:endParaRPr>
          </a:p>
        </p:txBody>
      </p:sp>
      <p:pic>
        <p:nvPicPr>
          <p:cNvPr id="7" name="Звук 6">
            <a:hlinkClick r:id="" action="ppaction://media"/>
            <a:extLst>
              <a:ext uri="{FF2B5EF4-FFF2-40B4-BE49-F238E27FC236}">
                <a16:creationId xmlns:a16="http://schemas.microsoft.com/office/drawing/2014/main" id="{393589DA-96A2-4F71-AA2C-CB51027979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87986471"/>
      </p:ext>
    </p:extLst>
  </p:cSld>
  <p:clrMapOvr>
    <a:masterClrMapping/>
  </p:clrMapOvr>
  <mc:AlternateContent xmlns:mc="http://schemas.openxmlformats.org/markup-compatibility/2006">
    <mc:Choice xmlns:p14="http://schemas.microsoft.com/office/powerpoint/2010/main" Requires="p14">
      <p:transition spd="slow" p14:dur="2000" advTm="53439"/>
    </mc:Choice>
    <mc:Fallback>
      <p:transition spd="slow" advTm="53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193582"/>
            <a:ext cx="8712968" cy="6295378"/>
          </a:xfrm>
          <a:prstGeom prst="rect">
            <a:avLst/>
          </a:prstGeom>
        </p:spPr>
        <p:txBody>
          <a:bodyPr wrap="square">
            <a:spAutoFit/>
          </a:bodyPr>
          <a:lstStyle/>
          <a:p>
            <a:r>
              <a:rPr lang="kk-KZ" sz="2000" dirty="0">
                <a:solidFill>
                  <a:schemeClr val="accent5">
                    <a:lumMod val="50000"/>
                  </a:schemeClr>
                </a:solidFill>
                <a:latin typeface="Times New Roman" pitchFamily="18" charset="0"/>
                <a:ea typeface="Calibri"/>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Дұрыс</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жауабы</a:t>
            </a:r>
            <a:endParaRPr lang="ru-RU" sz="2000" dirty="0">
              <a:solidFill>
                <a:schemeClr val="accent5">
                  <a:lumMod val="50000"/>
                </a:schemeClr>
              </a:solidFill>
              <a:latin typeface="Times New Roman" pitchFamily="18" charset="0"/>
              <a:ea typeface="Calibri"/>
              <a:cs typeface="Times New Roman" pitchFamily="18" charset="0"/>
            </a:endParaRPr>
          </a:p>
          <a:p>
            <a:pPr>
              <a:lnSpc>
                <a:spcPct val="115000"/>
              </a:lnSpc>
              <a:spcAft>
                <a:spcPts val="1000"/>
              </a:spcAft>
            </a:pPr>
            <a:r>
              <a:rPr lang="kk-KZ" sz="2400" dirty="0">
                <a:solidFill>
                  <a:schemeClr val="accent5">
                    <a:lumMod val="50000"/>
                  </a:schemeClr>
                </a:solidFill>
                <a:latin typeface="Times New Roman" pitchFamily="18" charset="0"/>
                <a:ea typeface="Times New Roman"/>
                <a:cs typeface="Times New Roman" pitchFamily="18" charset="0"/>
              </a:rPr>
              <a:t>                           </a:t>
            </a:r>
            <a:r>
              <a:rPr lang="kk-KZ" sz="2400" b="1" dirty="0">
                <a:solidFill>
                  <a:schemeClr val="accent5">
                    <a:lumMod val="50000"/>
                  </a:schemeClr>
                </a:solidFill>
                <a:latin typeface="Times New Roman" pitchFamily="18" charset="0"/>
                <a:ea typeface="Times New Roman"/>
                <a:cs typeface="Times New Roman" pitchFamily="18" charset="0"/>
              </a:rPr>
              <a:t>«Кезбе тілші» әдісі</a:t>
            </a:r>
            <a:endParaRPr lang="ru-RU" sz="2400" dirty="0">
              <a:solidFill>
                <a:schemeClr val="accent5">
                  <a:lumMod val="50000"/>
                </a:schemeClr>
              </a:solidFill>
              <a:latin typeface="Times New Roman" pitchFamily="18" charset="0"/>
              <a:ea typeface="Calibri"/>
              <a:cs typeface="Times New Roman" pitchFamily="18" charset="0"/>
            </a:endParaRPr>
          </a:p>
          <a:p>
            <a:pPr lvl="0">
              <a:lnSpc>
                <a:spcPct val="115000"/>
              </a:lnSpc>
              <a:spcAft>
                <a:spcPts val="0"/>
              </a:spcAft>
            </a:pPr>
            <a:r>
              <a:rPr lang="kk-KZ" sz="2000" dirty="0">
                <a:solidFill>
                  <a:schemeClr val="accent5">
                    <a:lumMod val="50000"/>
                  </a:schemeClr>
                </a:solidFill>
                <a:latin typeface="Times New Roman" pitchFamily="18" charset="0"/>
                <a:ea typeface="Times New Roman"/>
                <a:cs typeface="Times New Roman" pitchFamily="18" charset="0"/>
              </a:rPr>
              <a:t>- Мұрағатында 5 миллион кітабы бар кітапхана иесі кім?</a:t>
            </a:r>
          </a:p>
          <a:p>
            <a:pPr lvl="0">
              <a:lnSpc>
                <a:spcPct val="115000"/>
              </a:lnSpc>
              <a:spcAft>
                <a:spcPts val="0"/>
              </a:spcAft>
            </a:pP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Әуесқой</a:t>
            </a:r>
            <a:r>
              <a:rPr lang="en-US" sz="2000" i="1" dirty="0">
                <a:solidFill>
                  <a:srgbClr val="008080"/>
                </a:solidFill>
                <a:latin typeface="Times New Roman" pitchFamily="18" charset="0"/>
                <a:cs typeface="Times New Roman" pitchFamily="18" charset="0"/>
              </a:rPr>
              <a:t> </a:t>
            </a:r>
            <a:r>
              <a:rPr lang="ru-RU" sz="2000" i="1" dirty="0">
                <a:solidFill>
                  <a:srgbClr val="008080"/>
                </a:solidFill>
                <a:latin typeface="Times New Roman" pitchFamily="18" charset="0"/>
                <a:cs typeface="Times New Roman" pitchFamily="18" charset="0"/>
              </a:rPr>
              <a:t>Джей Уокер</a:t>
            </a:r>
            <a:r>
              <a:rPr lang="kk-KZ" sz="2000" i="1" dirty="0">
                <a:solidFill>
                  <a:srgbClr val="008080"/>
                </a:solidFill>
                <a:latin typeface="Times New Roman" pitchFamily="18" charset="0"/>
                <a:cs typeface="Times New Roman" pitchFamily="18" charset="0"/>
              </a:rPr>
              <a:t>. Оның</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үйі</a:t>
            </a:r>
            <a:r>
              <a:rPr lang="ru-RU" sz="2000" i="1" dirty="0">
                <a:solidFill>
                  <a:srgbClr val="008080"/>
                </a:solidFill>
                <a:latin typeface="Times New Roman" pitchFamily="18" charset="0"/>
                <a:cs typeface="Times New Roman" pitchFamily="18" charset="0"/>
              </a:rPr>
              <a:t> - </a:t>
            </a:r>
            <a:r>
              <a:rPr lang="ru-RU" sz="2000" i="1" dirty="0" err="1">
                <a:solidFill>
                  <a:srgbClr val="008080"/>
                </a:solidFill>
                <a:latin typeface="Times New Roman" pitchFamily="18" charset="0"/>
                <a:cs typeface="Times New Roman" pitchFamily="18" charset="0"/>
              </a:rPr>
              <a:t>бүгінде</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әлемдік</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деңгейдегі</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ең</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таңғажайып</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кітапханалардың</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бірі</a:t>
            </a:r>
            <a:r>
              <a:rPr lang="ru-RU" sz="2000" i="1" dirty="0">
                <a:solidFill>
                  <a:srgbClr val="008080"/>
                </a:solidFill>
                <a:latin typeface="Times New Roman" pitchFamily="18" charset="0"/>
                <a:cs typeface="Times New Roman" pitchFamily="18" charset="0"/>
              </a:rPr>
              <a:t>.</a:t>
            </a:r>
            <a:endParaRPr lang="ru-RU" sz="2000" i="1" dirty="0">
              <a:solidFill>
                <a:srgbClr val="008080"/>
              </a:solidFill>
              <a:latin typeface="Times New Roman" pitchFamily="18" charset="0"/>
              <a:ea typeface="Calibri"/>
              <a:cs typeface="Times New Roman" pitchFamily="18" charset="0"/>
            </a:endParaRPr>
          </a:p>
          <a:p>
            <a:pPr lvl="0">
              <a:lnSpc>
                <a:spcPct val="115000"/>
              </a:lnSpc>
              <a:spcAft>
                <a:spcPts val="0"/>
              </a:spcAft>
            </a:pPr>
            <a:r>
              <a:rPr lang="kk-KZ" sz="2000" dirty="0">
                <a:solidFill>
                  <a:schemeClr val="accent5">
                    <a:lumMod val="50000"/>
                  </a:schemeClr>
                </a:solidFill>
                <a:latin typeface="Times New Roman" pitchFamily="18" charset="0"/>
                <a:ea typeface="Times New Roman"/>
                <a:cs typeface="Times New Roman" pitchFamily="18" charset="0"/>
              </a:rPr>
              <a:t>- Әлемнің таңғажайып кітапханалар саны қанша? </a:t>
            </a:r>
          </a:p>
          <a:p>
            <a:pPr>
              <a:lnSpc>
                <a:spcPct val="115000"/>
              </a:lnSpc>
            </a:pP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Әлемнің</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таңғажайып</a:t>
            </a:r>
            <a:r>
              <a:rPr lang="ru-RU" sz="2000" i="1" dirty="0">
                <a:solidFill>
                  <a:srgbClr val="008080"/>
                </a:solidFill>
                <a:latin typeface="Times New Roman" pitchFamily="18" charset="0"/>
                <a:cs typeface="Times New Roman" pitchFamily="18" charset="0"/>
              </a:rPr>
              <a:t> 12 </a:t>
            </a:r>
            <a:r>
              <a:rPr lang="ru-RU" sz="2000" i="1" dirty="0" err="1">
                <a:solidFill>
                  <a:srgbClr val="008080"/>
                </a:solidFill>
                <a:latin typeface="Times New Roman" pitchFamily="18" charset="0"/>
                <a:cs typeface="Times New Roman" pitchFamily="18" charset="0"/>
              </a:rPr>
              <a:t>кітапханасы</a:t>
            </a:r>
            <a:r>
              <a:rPr lang="ru-RU" sz="2000" i="1" dirty="0">
                <a:solidFill>
                  <a:srgbClr val="008080"/>
                </a:solidFill>
                <a:latin typeface="Times New Roman" pitchFamily="18" charset="0"/>
                <a:cs typeface="Times New Roman" pitchFamily="18" charset="0"/>
              </a:rPr>
              <a:t> бар.</a:t>
            </a:r>
            <a:endParaRPr lang="ru-RU" sz="2000" i="1" dirty="0">
              <a:solidFill>
                <a:schemeClr val="accent5">
                  <a:lumMod val="50000"/>
                </a:schemeClr>
              </a:solidFill>
              <a:latin typeface="Times New Roman" pitchFamily="18" charset="0"/>
              <a:ea typeface="Calibri"/>
              <a:cs typeface="Times New Roman" pitchFamily="18" charset="0"/>
            </a:endParaRPr>
          </a:p>
          <a:p>
            <a:pPr marL="342900" lvl="0" indent="-342900">
              <a:lnSpc>
                <a:spcPct val="115000"/>
              </a:lnSpc>
              <a:spcAft>
                <a:spcPts val="0"/>
              </a:spcAft>
              <a:buFontTx/>
              <a:buChar char="-"/>
            </a:pPr>
            <a:r>
              <a:rPr lang="kk-KZ" sz="2000" dirty="0">
                <a:solidFill>
                  <a:schemeClr val="accent5">
                    <a:lumMod val="50000"/>
                  </a:schemeClr>
                </a:solidFill>
                <a:latin typeface="Times New Roman" pitchFamily="18" charset="0"/>
                <a:ea typeface="Calibri"/>
                <a:cs typeface="Times New Roman" pitchFamily="18" charset="0"/>
              </a:rPr>
              <a:t>2005 жылы жүргізілген санақ бойынша Швейцариядағы Сен-Галль аббаттығының кітапханасы</a:t>
            </a:r>
            <a:r>
              <a:rPr lang="ru-RU" sz="2000" dirty="0" err="1">
                <a:solidFill>
                  <a:schemeClr val="accent5">
                    <a:lumMod val="50000"/>
                  </a:schemeClr>
                </a:solidFill>
                <a:latin typeface="Times New Roman" pitchFamily="18" charset="0"/>
                <a:ea typeface="Calibri"/>
                <a:cs typeface="Times New Roman" pitchFamily="18" charset="0"/>
              </a:rPr>
              <a:t>нда</a:t>
            </a:r>
            <a:r>
              <a:rPr lang="ru-RU" sz="2000" dirty="0">
                <a:solidFill>
                  <a:schemeClr val="accent5">
                    <a:lumMod val="50000"/>
                  </a:schemeClr>
                </a:solidFill>
                <a:latin typeface="Times New Roman" pitchFamily="18" charset="0"/>
                <a:ea typeface="Calibri"/>
                <a:cs typeface="Times New Roman" pitchFamily="18" charset="0"/>
              </a:rPr>
              <a:t> </a:t>
            </a:r>
            <a:r>
              <a:rPr lang="ru-RU" sz="2000" dirty="0" err="1">
                <a:solidFill>
                  <a:schemeClr val="accent5">
                    <a:lumMod val="50000"/>
                  </a:schemeClr>
                </a:solidFill>
                <a:latin typeface="Times New Roman" pitchFamily="18" charset="0"/>
                <a:ea typeface="Calibri"/>
                <a:cs typeface="Times New Roman" pitchFamily="18" charset="0"/>
              </a:rPr>
              <a:t>қанша</a:t>
            </a:r>
            <a:r>
              <a:rPr lang="ru-RU" sz="2000" dirty="0">
                <a:solidFill>
                  <a:schemeClr val="accent5">
                    <a:lumMod val="50000"/>
                  </a:schemeClr>
                </a:solidFill>
                <a:latin typeface="Times New Roman" pitchFamily="18" charset="0"/>
                <a:ea typeface="Calibri"/>
                <a:cs typeface="Times New Roman" pitchFamily="18" charset="0"/>
              </a:rPr>
              <a:t> </a:t>
            </a:r>
            <a:r>
              <a:rPr lang="ru-RU" sz="2000" dirty="0" err="1">
                <a:solidFill>
                  <a:schemeClr val="accent5">
                    <a:lumMod val="50000"/>
                  </a:schemeClr>
                </a:solidFill>
                <a:latin typeface="Times New Roman" pitchFamily="18" charset="0"/>
                <a:ea typeface="Calibri"/>
                <a:cs typeface="Times New Roman" pitchFamily="18" charset="0"/>
              </a:rPr>
              <a:t>кітап</a:t>
            </a:r>
            <a:r>
              <a:rPr lang="ru-RU" sz="2000" dirty="0">
                <a:solidFill>
                  <a:schemeClr val="accent5">
                    <a:lumMod val="50000"/>
                  </a:schemeClr>
                </a:solidFill>
                <a:latin typeface="Times New Roman" pitchFamily="18" charset="0"/>
                <a:ea typeface="Calibri"/>
                <a:cs typeface="Times New Roman" pitchFamily="18" charset="0"/>
              </a:rPr>
              <a:t> бар </a:t>
            </a:r>
            <a:r>
              <a:rPr lang="ru-RU" sz="2000" dirty="0" err="1">
                <a:solidFill>
                  <a:schemeClr val="accent5">
                    <a:lumMod val="50000"/>
                  </a:schemeClr>
                </a:solidFill>
                <a:latin typeface="Times New Roman" pitchFamily="18" charset="0"/>
                <a:ea typeface="Calibri"/>
                <a:cs typeface="Times New Roman" pitchFamily="18" charset="0"/>
              </a:rPr>
              <a:t>екені</a:t>
            </a:r>
            <a:r>
              <a:rPr lang="ru-RU" sz="2000" dirty="0">
                <a:solidFill>
                  <a:schemeClr val="accent5">
                    <a:lumMod val="50000"/>
                  </a:schemeClr>
                </a:solidFill>
                <a:latin typeface="Times New Roman" pitchFamily="18" charset="0"/>
                <a:ea typeface="Calibri"/>
                <a:cs typeface="Times New Roman" pitchFamily="18" charset="0"/>
              </a:rPr>
              <a:t> </a:t>
            </a:r>
            <a:r>
              <a:rPr lang="ru-RU" sz="2000" dirty="0" err="1">
                <a:solidFill>
                  <a:schemeClr val="accent5">
                    <a:lumMod val="50000"/>
                  </a:schemeClr>
                </a:solidFill>
                <a:latin typeface="Times New Roman" pitchFamily="18" charset="0"/>
                <a:ea typeface="Calibri"/>
                <a:cs typeface="Times New Roman" pitchFamily="18" charset="0"/>
              </a:rPr>
              <a:t>анықталды</a:t>
            </a:r>
            <a:r>
              <a:rPr lang="ru-RU" sz="2000" dirty="0">
                <a:solidFill>
                  <a:schemeClr val="accent5">
                    <a:lumMod val="50000"/>
                  </a:schemeClr>
                </a:solidFill>
                <a:latin typeface="Times New Roman" pitchFamily="18" charset="0"/>
                <a:ea typeface="Calibri"/>
                <a:cs typeface="Times New Roman" pitchFamily="18" charset="0"/>
              </a:rPr>
              <a:t>?</a:t>
            </a:r>
          </a:p>
          <a:p>
            <a:pPr lvl="0">
              <a:lnSpc>
                <a:spcPct val="115000"/>
              </a:lnSpc>
              <a:spcAft>
                <a:spcPts val="0"/>
              </a:spcAft>
            </a:pPr>
            <a:r>
              <a:rPr lang="kk-KZ" sz="2000" dirty="0">
                <a:solidFill>
                  <a:schemeClr val="accent5">
                    <a:lumMod val="50000"/>
                  </a:schemeClr>
                </a:solidFill>
                <a:latin typeface="Times New Roman" pitchFamily="18" charset="0"/>
                <a:ea typeface="Calibri"/>
                <a:cs typeface="Times New Roman" pitchFamily="18" charset="0"/>
              </a:rPr>
              <a:t>- </a:t>
            </a:r>
            <a:r>
              <a:rPr lang="ru-RU" sz="2000" i="1" dirty="0">
                <a:solidFill>
                  <a:srgbClr val="008080"/>
                </a:solidFill>
                <a:latin typeface="Times New Roman" pitchFamily="18" charset="0"/>
                <a:cs typeface="Times New Roman" pitchFamily="18" charset="0"/>
              </a:rPr>
              <a:t>2005 </a:t>
            </a:r>
            <a:r>
              <a:rPr lang="ru-RU" sz="2000" i="1" dirty="0" err="1">
                <a:solidFill>
                  <a:srgbClr val="008080"/>
                </a:solidFill>
                <a:latin typeface="Times New Roman" pitchFamily="18" charset="0"/>
                <a:cs typeface="Times New Roman" pitchFamily="18" charset="0"/>
              </a:rPr>
              <a:t>жылы</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жүргізілген</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санақ</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бойынша</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мұнда</a:t>
            </a:r>
            <a:r>
              <a:rPr lang="ru-RU" sz="2000" i="1" dirty="0">
                <a:solidFill>
                  <a:srgbClr val="008080"/>
                </a:solidFill>
                <a:latin typeface="Times New Roman" pitchFamily="18" charset="0"/>
                <a:cs typeface="Times New Roman" pitchFamily="18" charset="0"/>
              </a:rPr>
              <a:t> 160000 </a:t>
            </a:r>
            <a:r>
              <a:rPr lang="ru-RU" sz="2000" i="1" dirty="0" err="1">
                <a:solidFill>
                  <a:srgbClr val="008080"/>
                </a:solidFill>
                <a:latin typeface="Times New Roman" pitchFamily="18" charset="0"/>
                <a:cs typeface="Times New Roman" pitchFamily="18" charset="0"/>
              </a:rPr>
              <a:t>кітап</a:t>
            </a:r>
            <a:r>
              <a:rPr lang="ru-RU" sz="2000" i="1" dirty="0">
                <a:solidFill>
                  <a:srgbClr val="008080"/>
                </a:solidFill>
                <a:latin typeface="Times New Roman" pitchFamily="18" charset="0"/>
                <a:cs typeface="Times New Roman" pitchFamily="18" charset="0"/>
              </a:rPr>
              <a:t> бар. </a:t>
            </a:r>
            <a:r>
              <a:rPr lang="ru-RU" sz="2000" i="1" dirty="0" err="1">
                <a:solidFill>
                  <a:srgbClr val="008080"/>
                </a:solidFill>
                <a:latin typeface="Times New Roman" pitchFamily="18" charset="0"/>
                <a:cs typeface="Times New Roman" pitchFamily="18" charset="0"/>
              </a:rPr>
              <a:t>Оның</a:t>
            </a:r>
            <a:r>
              <a:rPr lang="ru-RU" sz="2000" i="1" dirty="0">
                <a:solidFill>
                  <a:srgbClr val="008080"/>
                </a:solidFill>
                <a:latin typeface="Times New Roman" pitchFamily="18" charset="0"/>
                <a:cs typeface="Times New Roman" pitchFamily="18" charset="0"/>
              </a:rPr>
              <a:t> 2100-і </a:t>
            </a:r>
            <a:r>
              <a:rPr lang="ru-RU" sz="2000" i="1" dirty="0" err="1">
                <a:solidFill>
                  <a:srgbClr val="008080"/>
                </a:solidFill>
                <a:latin typeface="Times New Roman" pitchFamily="18" charset="0"/>
                <a:cs typeface="Times New Roman" pitchFamily="18" charset="0"/>
              </a:rPr>
              <a:t>қолжазба</a:t>
            </a:r>
            <a:r>
              <a:rPr lang="ru-RU" sz="2000" i="1" dirty="0">
                <a:solidFill>
                  <a:srgbClr val="008080"/>
                </a:solidFill>
                <a:latin typeface="Times New Roman" pitchFamily="18" charset="0"/>
                <a:cs typeface="Times New Roman" pitchFamily="18" charset="0"/>
              </a:rPr>
              <a:t>.</a:t>
            </a:r>
            <a:endParaRPr lang="ru-RU" sz="2000" i="1" dirty="0">
              <a:solidFill>
                <a:srgbClr val="008080"/>
              </a:solidFill>
              <a:latin typeface="Times New Roman" pitchFamily="18" charset="0"/>
              <a:ea typeface="Calibri"/>
              <a:cs typeface="Times New Roman" pitchFamily="18" charset="0"/>
            </a:endParaRPr>
          </a:p>
          <a:p>
            <a:pPr marL="342900" lvl="0" indent="-342900">
              <a:lnSpc>
                <a:spcPct val="115000"/>
              </a:lnSpc>
              <a:spcAft>
                <a:spcPts val="0"/>
              </a:spcAft>
              <a:buFontTx/>
              <a:buChar char="-"/>
            </a:pPr>
            <a:r>
              <a:rPr lang="kk-KZ" sz="2000" dirty="0">
                <a:solidFill>
                  <a:schemeClr val="accent5">
                    <a:lumMod val="50000"/>
                  </a:schemeClr>
                </a:solidFill>
                <a:latin typeface="Times New Roman" pitchFamily="18" charset="0"/>
                <a:ea typeface="Calibri"/>
                <a:cs typeface="Times New Roman" pitchFamily="18" charset="0"/>
              </a:rPr>
              <a:t>Прага қаласында орналасқан Страговск монастырі кітапханасының негізі қай жылы қаланған? </a:t>
            </a:r>
          </a:p>
          <a:p>
            <a:pPr marL="342900" lvl="0" indent="-342900">
              <a:lnSpc>
                <a:spcPct val="115000"/>
              </a:lnSpc>
              <a:spcAft>
                <a:spcPts val="0"/>
              </a:spcAft>
              <a:buFontTx/>
              <a:buChar char="-"/>
            </a:pPr>
            <a:r>
              <a:rPr lang="ru-RU" sz="2000" i="1" dirty="0" err="1">
                <a:solidFill>
                  <a:srgbClr val="008080"/>
                </a:solidFill>
                <a:latin typeface="Times New Roman" pitchFamily="18" charset="0"/>
                <a:cs typeface="Times New Roman" pitchFamily="18" charset="0"/>
              </a:rPr>
              <a:t>Монастырьдің</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негізі</a:t>
            </a:r>
            <a:r>
              <a:rPr lang="ru-RU" sz="2000" i="1" dirty="0">
                <a:solidFill>
                  <a:srgbClr val="008080"/>
                </a:solidFill>
                <a:latin typeface="Times New Roman" pitchFamily="18" charset="0"/>
                <a:cs typeface="Times New Roman" pitchFamily="18" charset="0"/>
              </a:rPr>
              <a:t> 1149 </a:t>
            </a:r>
            <a:r>
              <a:rPr lang="ru-RU" sz="2000" i="1" dirty="0" err="1">
                <a:solidFill>
                  <a:srgbClr val="008080"/>
                </a:solidFill>
                <a:latin typeface="Times New Roman" pitchFamily="18" charset="0"/>
                <a:cs typeface="Times New Roman" pitchFamily="18" charset="0"/>
              </a:rPr>
              <a:t>жылы</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қаланған</a:t>
            </a:r>
            <a:r>
              <a:rPr lang="ru-RU" sz="2000" i="1" dirty="0">
                <a:solidFill>
                  <a:srgbClr val="008080"/>
                </a:solidFill>
                <a:latin typeface="Times New Roman" pitchFamily="18" charset="0"/>
                <a:cs typeface="Times New Roman" pitchFamily="18" charset="0"/>
              </a:rPr>
              <a:t>.</a:t>
            </a:r>
            <a:endParaRPr lang="ru-RU" sz="2000" i="1" dirty="0">
              <a:solidFill>
                <a:srgbClr val="008080"/>
              </a:solidFill>
              <a:latin typeface="Times New Roman" pitchFamily="18" charset="0"/>
              <a:ea typeface="Calibri"/>
              <a:cs typeface="Times New Roman" pitchFamily="18" charset="0"/>
            </a:endParaRPr>
          </a:p>
          <a:p>
            <a:pPr marL="342900" lvl="0" indent="-342900">
              <a:lnSpc>
                <a:spcPct val="115000"/>
              </a:lnSpc>
              <a:spcAft>
                <a:spcPts val="0"/>
              </a:spcAft>
              <a:buFontTx/>
              <a:buChar char="-"/>
            </a:pPr>
            <a:r>
              <a:rPr lang="kk-KZ" sz="2000" dirty="0">
                <a:solidFill>
                  <a:schemeClr val="accent5">
                    <a:lumMod val="50000"/>
                  </a:schemeClr>
                </a:solidFill>
                <a:latin typeface="Times New Roman" pitchFamily="18" charset="0"/>
                <a:ea typeface="Calibri"/>
                <a:cs typeface="Times New Roman" pitchFamily="18" charset="0"/>
              </a:rPr>
              <a:t>Ең үлкен көпдеңгейлі лабиринт тәрізді құрылған кітапхана</a:t>
            </a:r>
            <a:r>
              <a:rPr lang="ru-RU" sz="2000" dirty="0" err="1">
                <a:solidFill>
                  <a:schemeClr val="accent5">
                    <a:lumMod val="50000"/>
                  </a:schemeClr>
                </a:solidFill>
                <a:latin typeface="Times New Roman" pitchFamily="18" charset="0"/>
                <a:cs typeface="Times New Roman" pitchFamily="18" charset="0"/>
              </a:rPr>
              <a:t>ны</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ойлап</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тапқан</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кім</a:t>
            </a:r>
            <a:r>
              <a:rPr lang="ru-RU" sz="2000" dirty="0">
                <a:solidFill>
                  <a:schemeClr val="accent5">
                    <a:lumMod val="50000"/>
                  </a:schemeClr>
                </a:solidFill>
                <a:latin typeface="Times New Roman" pitchFamily="18" charset="0"/>
                <a:cs typeface="Times New Roman" pitchFamily="18" charset="0"/>
              </a:rPr>
              <a:t>?</a:t>
            </a:r>
            <a:r>
              <a:rPr lang="kk-KZ" sz="2000" dirty="0">
                <a:solidFill>
                  <a:schemeClr val="accent5">
                    <a:lumMod val="50000"/>
                  </a:schemeClr>
                </a:solidFill>
                <a:latin typeface="Times New Roman" pitchFamily="18" charset="0"/>
                <a:ea typeface="Calibri"/>
                <a:cs typeface="Times New Roman" pitchFamily="18" charset="0"/>
              </a:rPr>
              <a:t> </a:t>
            </a:r>
          </a:p>
          <a:p>
            <a:pPr marL="342900" lvl="0" indent="-342900">
              <a:lnSpc>
                <a:spcPct val="115000"/>
              </a:lnSpc>
              <a:spcAft>
                <a:spcPts val="0"/>
              </a:spcAft>
              <a:buFontTx/>
              <a:buChar char="-"/>
            </a:pPr>
            <a:r>
              <a:rPr lang="ru-RU" sz="2000" i="1" dirty="0" err="1">
                <a:solidFill>
                  <a:srgbClr val="008080"/>
                </a:solidFill>
                <a:latin typeface="Times New Roman" pitchFamily="18" charset="0"/>
                <a:cs typeface="Times New Roman" pitchFamily="18" charset="0"/>
              </a:rPr>
              <a:t>Джей</a:t>
            </a:r>
            <a:r>
              <a:rPr lang="ru-RU" sz="2000" i="1" dirty="0">
                <a:solidFill>
                  <a:srgbClr val="008080"/>
                </a:solidFill>
                <a:latin typeface="Times New Roman" pitchFamily="18" charset="0"/>
                <a:cs typeface="Times New Roman" pitchFamily="18" charset="0"/>
              </a:rPr>
              <a:t> Уокер — </a:t>
            </a:r>
            <a:r>
              <a:rPr lang="ru-RU" sz="2000" i="1" dirty="0" err="1">
                <a:solidFill>
                  <a:srgbClr val="008080"/>
                </a:solidFill>
                <a:latin typeface="Times New Roman" pitchFamily="18" charset="0"/>
                <a:cs typeface="Times New Roman" pitchFamily="18" charset="0"/>
              </a:rPr>
              <a:t>америкалық</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ойлаптапқыш</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әрі</a:t>
            </a:r>
            <a:r>
              <a:rPr lang="ru-RU" sz="2000" i="1" dirty="0">
                <a:solidFill>
                  <a:srgbClr val="008080"/>
                </a:solidFill>
                <a:latin typeface="Times New Roman" pitchFamily="18" charset="0"/>
                <a:cs typeface="Times New Roman" pitchFamily="18" charset="0"/>
              </a:rPr>
              <a:t> </a:t>
            </a:r>
            <a:r>
              <a:rPr lang="ru-RU" sz="2000" i="1" dirty="0" err="1">
                <a:solidFill>
                  <a:srgbClr val="008080"/>
                </a:solidFill>
                <a:latin typeface="Times New Roman" pitchFamily="18" charset="0"/>
                <a:cs typeface="Times New Roman" pitchFamily="18" charset="0"/>
              </a:rPr>
              <a:t>кәсіпкер</a:t>
            </a:r>
            <a:r>
              <a:rPr lang="ru-RU" sz="2000" i="1" dirty="0">
                <a:solidFill>
                  <a:srgbClr val="008080"/>
                </a:solidFill>
                <a:latin typeface="Times New Roman" pitchFamily="18" charset="0"/>
                <a:cs typeface="Times New Roman" pitchFamily="18" charset="0"/>
              </a:rPr>
              <a:t>.</a:t>
            </a:r>
          </a:p>
        </p:txBody>
      </p:sp>
      <p:pic>
        <p:nvPicPr>
          <p:cNvPr id="5" name="Звук 4">
            <a:hlinkClick r:id="" action="ppaction://media"/>
            <a:extLst>
              <a:ext uri="{FF2B5EF4-FFF2-40B4-BE49-F238E27FC236}">
                <a16:creationId xmlns:a16="http://schemas.microsoft.com/office/drawing/2014/main" id="{937D6551-7170-425B-93BC-86BE2C2D6D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77454076"/>
      </p:ext>
    </p:extLst>
  </p:cSld>
  <p:clrMapOvr>
    <a:masterClrMapping/>
  </p:clrMapOvr>
  <mc:AlternateContent xmlns:mc="http://schemas.openxmlformats.org/markup-compatibility/2006">
    <mc:Choice xmlns:p14="http://schemas.microsoft.com/office/powerpoint/2010/main" Requires="p14">
      <p:transition spd="slow" p14:dur="2000" advTm="85923"/>
    </mc:Choice>
    <mc:Fallback>
      <p:transition spd="slow" advTm="85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0485" y="197346"/>
            <a:ext cx="8424936" cy="6555641"/>
          </a:xfrm>
          <a:prstGeom prst="rect">
            <a:avLst/>
          </a:prstGeom>
        </p:spPr>
        <p:txBody>
          <a:bodyPr wrap="square">
            <a:spAutoFit/>
          </a:bodyPr>
          <a:lstStyle/>
          <a:p>
            <a:pPr>
              <a:spcAft>
                <a:spcPts val="0"/>
              </a:spcAft>
            </a:pPr>
            <a:r>
              <a:rPr lang="kk-KZ" sz="2000" b="1" dirty="0">
                <a:solidFill>
                  <a:schemeClr val="accent5">
                    <a:lumMod val="50000"/>
                  </a:schemeClr>
                </a:solidFill>
                <a:latin typeface="Times New Roman"/>
                <a:ea typeface="Calibri"/>
                <a:cs typeface="Times New Roman"/>
              </a:rPr>
              <a:t>2-тапсырма. Оқылым, тыңдалым мәтіндерін негізге ала отырып, «Ерекше кітапхана» тақырыбында жинақы мәтін жазыңыз.</a:t>
            </a:r>
            <a:endParaRPr lang="ru-RU" sz="2000" dirty="0">
              <a:solidFill>
                <a:schemeClr val="accent5">
                  <a:lumMod val="50000"/>
                </a:schemeClr>
              </a:solidFill>
              <a:ea typeface="Calibri"/>
              <a:cs typeface="Times New Roman"/>
            </a:endParaRPr>
          </a:p>
          <a:p>
            <a:pPr>
              <a:spcAft>
                <a:spcPts val="0"/>
              </a:spcAft>
            </a:pPr>
            <a:r>
              <a:rPr lang="kk-KZ" sz="2000" b="1" dirty="0">
                <a:solidFill>
                  <a:schemeClr val="accent5">
                    <a:lumMod val="50000"/>
                  </a:schemeClr>
                </a:solidFill>
                <a:latin typeface="Times New Roman"/>
                <a:ea typeface="Calibri"/>
                <a:cs typeface="Times New Roman"/>
              </a:rPr>
              <a:t> </a:t>
            </a:r>
            <a:endParaRPr lang="ru-RU" sz="2000" dirty="0">
              <a:solidFill>
                <a:schemeClr val="accent5">
                  <a:lumMod val="50000"/>
                </a:schemeClr>
              </a:solidFill>
              <a:ea typeface="Calibri"/>
              <a:cs typeface="Times New Roman"/>
            </a:endParaRPr>
          </a:p>
          <a:p>
            <a:pPr>
              <a:spcAft>
                <a:spcPts val="0"/>
              </a:spcAft>
            </a:pPr>
            <a:r>
              <a:rPr lang="kk-KZ" sz="2000" b="1" dirty="0">
                <a:solidFill>
                  <a:schemeClr val="accent5">
                    <a:lumMod val="50000"/>
                  </a:schemeClr>
                </a:solidFill>
                <a:latin typeface="Times New Roman"/>
                <a:ea typeface="Calibri"/>
                <a:cs typeface="Times New Roman"/>
              </a:rPr>
              <a:t>    </a:t>
            </a:r>
            <a:r>
              <a:rPr lang="kk-KZ" sz="2000" dirty="0">
                <a:solidFill>
                  <a:schemeClr val="accent5">
                    <a:lumMod val="50000"/>
                  </a:schemeClr>
                </a:solidFill>
                <a:latin typeface="Times New Roman"/>
                <a:ea typeface="Calibri"/>
                <a:cs typeface="Times New Roman"/>
              </a:rPr>
              <a:t>Британияның Уэстбери-саб-Мэндип деп аталатын  қалашығының тұрғындары телефон будкасын сатып алып, кітапхана ретінде орнатыпты. Бұл кітапхана дүниежүзіндегі ең  кішкентай  кітапхана  және тәулігіне 24 сағат, жылына 365 күн  күні-түні үздіксіз жұмыс жасайды. Сонымен қатар бұл кітапханаға түнде оқуды жақсы көретіндер үшін жарық та орнатылған. Қала тұрғындары будкаға сөрелер</a:t>
            </a:r>
            <a:br>
              <a:rPr lang="kk-KZ" sz="2000" dirty="0">
                <a:solidFill>
                  <a:schemeClr val="accent5">
                    <a:lumMod val="50000"/>
                  </a:schemeClr>
                </a:solidFill>
                <a:latin typeface="Times New Roman"/>
                <a:ea typeface="Calibri"/>
                <a:cs typeface="Times New Roman"/>
              </a:rPr>
            </a:br>
            <a:r>
              <a:rPr lang="kk-KZ" sz="2000" dirty="0">
                <a:solidFill>
                  <a:schemeClr val="accent5">
                    <a:lumMod val="50000"/>
                  </a:schemeClr>
                </a:solidFill>
                <a:latin typeface="Times New Roman"/>
                <a:ea typeface="Calibri"/>
                <a:cs typeface="Times New Roman"/>
              </a:rPr>
              <a:t>орнатып, ішіне түрлі тақырыптағы  кітаптар қойған. Будканың  ішінде кітаппен қатар дискілер, түрлі үнтаспалар да бар. Әрине, бұл кітапханада кітапханашы  жоқ. Тұрғындар үйлерінен  кітап әкеліп қояды  және оқығысы  келген  кітаптарды</a:t>
            </a:r>
            <a:br>
              <a:rPr lang="kk-KZ" sz="2000" dirty="0">
                <a:solidFill>
                  <a:schemeClr val="accent5">
                    <a:lumMod val="50000"/>
                  </a:schemeClr>
                </a:solidFill>
                <a:latin typeface="Times New Roman"/>
                <a:ea typeface="Calibri"/>
                <a:cs typeface="Times New Roman"/>
              </a:rPr>
            </a:br>
            <a:r>
              <a:rPr lang="kk-KZ" sz="2000" dirty="0">
                <a:solidFill>
                  <a:schemeClr val="accent5">
                    <a:lumMod val="50000"/>
                  </a:schemeClr>
                </a:solidFill>
                <a:latin typeface="Times New Roman"/>
                <a:ea typeface="Calibri"/>
                <a:cs typeface="Times New Roman"/>
              </a:rPr>
              <a:t>үйіне бір-бірлеп алып кетіп, оқып болған соң қайтып әкеледі. Қалашықтағы тұрғын саны шамамен 800 адам, бірақ кітапхана кішкентай болғандықтан, кітап алу үшін кей  кездері кезекке тұру қажет.​    </a:t>
            </a:r>
            <a:endParaRPr lang="ru-RU" sz="2000" dirty="0">
              <a:solidFill>
                <a:schemeClr val="accent5">
                  <a:lumMod val="50000"/>
                </a:schemeClr>
              </a:solidFill>
              <a:ea typeface="Calibri"/>
              <a:cs typeface="Times New Roman"/>
            </a:endParaRPr>
          </a:p>
          <a:p>
            <a:pPr algn="just">
              <a:spcAft>
                <a:spcPts val="0"/>
              </a:spcAft>
            </a:pPr>
            <a:r>
              <a:rPr lang="kk-KZ" sz="2000" dirty="0">
                <a:solidFill>
                  <a:schemeClr val="accent5">
                    <a:lumMod val="50000"/>
                  </a:schemeClr>
                </a:solidFill>
                <a:latin typeface="Times New Roman"/>
                <a:ea typeface="Calibri"/>
                <a:cs typeface="Times New Roman"/>
              </a:rPr>
              <a:t> </a:t>
            </a:r>
            <a:endParaRPr lang="ru-RU" sz="2000" dirty="0">
              <a:solidFill>
                <a:schemeClr val="accent5">
                  <a:lumMod val="50000"/>
                </a:schemeClr>
              </a:solidFill>
              <a:ea typeface="Calibri"/>
              <a:cs typeface="Times New Roman"/>
            </a:endParaRPr>
          </a:p>
          <a:p>
            <a:pPr algn="just">
              <a:spcAft>
                <a:spcPts val="0"/>
              </a:spcAft>
            </a:pPr>
            <a:r>
              <a:rPr lang="kk-KZ" sz="2000" b="1" i="1" dirty="0">
                <a:solidFill>
                  <a:schemeClr val="accent5">
                    <a:lumMod val="50000"/>
                  </a:schemeClr>
                </a:solidFill>
                <a:latin typeface="Times New Roman"/>
                <a:ea typeface="Calibri"/>
                <a:cs typeface="Times New Roman"/>
              </a:rPr>
              <a:t>Дескриптор</a:t>
            </a:r>
            <a:endParaRPr lang="ru-RU" sz="2000" dirty="0">
              <a:solidFill>
                <a:schemeClr val="accent5">
                  <a:lumMod val="50000"/>
                </a:schemeClr>
              </a:solidFill>
              <a:ea typeface="Calibri"/>
              <a:cs typeface="Times New Roman"/>
            </a:endParaRPr>
          </a:p>
          <a:p>
            <a:pPr marL="342900" lvl="0" indent="-342900">
              <a:spcAft>
                <a:spcPts val="0"/>
              </a:spcAft>
              <a:buFont typeface="Wingdings"/>
              <a:buChar char=""/>
            </a:pPr>
            <a:r>
              <a:rPr lang="kk-KZ" sz="2000" dirty="0">
                <a:solidFill>
                  <a:schemeClr val="accent5">
                    <a:lumMod val="50000"/>
                  </a:schemeClr>
                </a:solidFill>
                <a:latin typeface="Times New Roman"/>
                <a:ea typeface="Calibri"/>
                <a:cs typeface="Times New Roman"/>
              </a:rPr>
              <a:t>мәтінді мұқият оқиды</a:t>
            </a:r>
            <a:r>
              <a:rPr lang="en-US" sz="2000" dirty="0">
                <a:solidFill>
                  <a:schemeClr val="accent5">
                    <a:lumMod val="50000"/>
                  </a:schemeClr>
                </a:solidFill>
                <a:latin typeface="Times New Roman"/>
                <a:ea typeface="Calibri"/>
                <a:cs typeface="Times New Roman"/>
              </a:rPr>
              <a:t>;</a:t>
            </a:r>
            <a:endParaRPr lang="ru-RU" sz="2000" dirty="0">
              <a:solidFill>
                <a:schemeClr val="accent5">
                  <a:lumMod val="50000"/>
                </a:schemeClr>
              </a:solidFill>
              <a:ea typeface="Calibri"/>
              <a:cs typeface="Times New Roman"/>
            </a:endParaRPr>
          </a:p>
          <a:p>
            <a:pPr marL="342900" lvl="0" indent="-342900">
              <a:spcAft>
                <a:spcPts val="0"/>
              </a:spcAft>
              <a:buFont typeface="Wingdings"/>
              <a:buChar char=""/>
            </a:pPr>
            <a:r>
              <a:rPr lang="kk-KZ" sz="2000" dirty="0">
                <a:solidFill>
                  <a:schemeClr val="accent5">
                    <a:lumMod val="50000"/>
                  </a:schemeClr>
                </a:solidFill>
                <a:latin typeface="Times New Roman"/>
                <a:ea typeface="Calibri"/>
                <a:cs typeface="Times New Roman"/>
              </a:rPr>
              <a:t>сөйлемдерді іріктеп, жинақы мәтін жазады;</a:t>
            </a:r>
            <a:endParaRPr lang="ru-RU" sz="2000" dirty="0">
              <a:solidFill>
                <a:schemeClr val="accent5">
                  <a:lumMod val="50000"/>
                </a:schemeClr>
              </a:solidFill>
              <a:ea typeface="Calibri"/>
              <a:cs typeface="Times New Roman"/>
            </a:endParaRPr>
          </a:p>
          <a:p>
            <a:pPr marL="457200">
              <a:spcAft>
                <a:spcPts val="0"/>
              </a:spcAft>
            </a:pPr>
            <a:r>
              <a:rPr lang="kk-KZ" sz="2000" dirty="0">
                <a:solidFill>
                  <a:schemeClr val="accent5">
                    <a:lumMod val="50000"/>
                  </a:schemeClr>
                </a:solidFill>
                <a:latin typeface="Times New Roman"/>
                <a:ea typeface="Calibri"/>
                <a:cs typeface="Times New Roman"/>
              </a:rPr>
              <a:t> </a:t>
            </a:r>
            <a:endParaRPr lang="ru-RU" sz="2000" dirty="0">
              <a:solidFill>
                <a:schemeClr val="accent5">
                  <a:lumMod val="50000"/>
                </a:schemeClr>
              </a:solidFill>
              <a:ea typeface="Calibri"/>
              <a:cs typeface="Times New Roman"/>
            </a:endParaRPr>
          </a:p>
        </p:txBody>
      </p:sp>
      <p:pic>
        <p:nvPicPr>
          <p:cNvPr id="4" name="Звук 3">
            <a:hlinkClick r:id="" action="ppaction://media"/>
            <a:extLst>
              <a:ext uri="{FF2B5EF4-FFF2-40B4-BE49-F238E27FC236}">
                <a16:creationId xmlns:a16="http://schemas.microsoft.com/office/drawing/2014/main" id="{6FDA42AA-C750-4A1D-ADE2-F7D7197F51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68912162"/>
      </p:ext>
    </p:extLst>
  </p:cSld>
  <p:clrMapOvr>
    <a:masterClrMapping/>
  </p:clrMapOvr>
  <mc:AlternateContent xmlns:mc="http://schemas.openxmlformats.org/markup-compatibility/2006">
    <mc:Choice xmlns:p14="http://schemas.microsoft.com/office/powerpoint/2010/main" Requires="p14">
      <p:transition spd="slow" p14:dur="2000" advTm="102317"/>
    </mc:Choice>
    <mc:Fallback>
      <p:transition spd="slow" advTm="102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9" y="0"/>
            <a:ext cx="9144000" cy="688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188640"/>
            <a:ext cx="8640960" cy="6309420"/>
          </a:xfrm>
          <a:prstGeom prst="rect">
            <a:avLst/>
          </a:prstGeom>
        </p:spPr>
        <p:txBody>
          <a:bodyPr wrap="square">
            <a:spAutoFit/>
          </a:bodyPr>
          <a:lstStyle/>
          <a:p>
            <a:pPr>
              <a:spcAft>
                <a:spcPts val="0"/>
              </a:spcAft>
            </a:pPr>
            <a:r>
              <a:rPr lang="kk-KZ" sz="1900" b="1" dirty="0">
                <a:solidFill>
                  <a:schemeClr val="accent5">
                    <a:lumMod val="50000"/>
                  </a:schemeClr>
                </a:solidFill>
                <a:latin typeface="Times New Roman"/>
                <a:ea typeface="Calibri"/>
                <a:cs typeface="Times New Roman"/>
              </a:rPr>
              <a:t>                                   </a:t>
            </a:r>
            <a:r>
              <a:rPr lang="kk-KZ" sz="2400" b="1" dirty="0">
                <a:solidFill>
                  <a:srgbClr val="C00000"/>
                </a:solidFill>
                <a:latin typeface="Times New Roman"/>
                <a:ea typeface="Calibri"/>
                <a:cs typeface="Times New Roman"/>
              </a:rPr>
              <a:t>Үстеудің сөйлемдегі қызметі</a:t>
            </a:r>
            <a:br>
              <a:rPr lang="kk-KZ" sz="2400" dirty="0">
                <a:solidFill>
                  <a:srgbClr val="C00000"/>
                </a:solidFill>
                <a:latin typeface="Times New Roman"/>
                <a:ea typeface="Calibri"/>
                <a:cs typeface="Times New Roman"/>
              </a:rPr>
            </a:br>
            <a:r>
              <a:rPr lang="kk-KZ" sz="1900" dirty="0">
                <a:solidFill>
                  <a:schemeClr val="accent5">
                    <a:lumMod val="50000"/>
                  </a:schemeClr>
                </a:solidFill>
                <a:ea typeface="Calibri"/>
                <a:cs typeface="Times New Roman"/>
              </a:rPr>
              <a:t>    </a:t>
            </a:r>
            <a:r>
              <a:rPr lang="kk-KZ" sz="1900" dirty="0">
                <a:solidFill>
                  <a:schemeClr val="accent5">
                    <a:lumMod val="50000"/>
                  </a:schemeClr>
                </a:solidFill>
                <a:latin typeface="Times New Roman"/>
                <a:ea typeface="Calibri"/>
                <a:cs typeface="Times New Roman"/>
              </a:rPr>
              <a:t>Сөйлемде үстеу негізінен пысықтауыш қызметін атқарады. Өйткені үстеу мағынасы жағынан көбіне қимылдың, іс-әрекеттің (яғни етістіктің) әр түрлі сын-сипатын яғни мекенін, мезгілін, амалын, мөлшерін, болу мақсаты мен себебін білдіреді. </a:t>
            </a:r>
            <a:r>
              <a:rPr lang="kk-KZ" sz="1900" i="1" dirty="0">
                <a:solidFill>
                  <a:schemeClr val="accent5">
                    <a:lumMod val="50000"/>
                  </a:schemeClr>
                </a:solidFill>
                <a:latin typeface="Times New Roman"/>
                <a:ea typeface="Calibri"/>
                <a:cs typeface="Times New Roman"/>
              </a:rPr>
              <a:t>Мысалы: Шыңғыстың сырты тез жылына қоймайтын да ерте көктемейтін. (М. Ә.). Ескі бише отырман бос мақалдап (А). Кетпеннің жоғары көтерілуі де, қарқыны да, жерді алымы да бір қалыпқа түсті (Ғ. Мұст).</a:t>
            </a:r>
            <a:br>
              <a:rPr lang="kk-KZ" sz="1900" dirty="0">
                <a:solidFill>
                  <a:schemeClr val="accent5">
                    <a:lumMod val="50000"/>
                  </a:schemeClr>
                </a:solidFill>
                <a:ea typeface="Calibri"/>
                <a:cs typeface="Times New Roman"/>
              </a:rPr>
            </a:br>
            <a:r>
              <a:rPr lang="kk-KZ" sz="1900" dirty="0">
                <a:solidFill>
                  <a:schemeClr val="accent5">
                    <a:lumMod val="50000"/>
                  </a:schemeClr>
                </a:solidFill>
                <a:latin typeface="Times New Roman" pitchFamily="18" charset="0"/>
                <a:ea typeface="Calibri"/>
                <a:cs typeface="Times New Roman" pitchFamily="18" charset="0"/>
              </a:rPr>
              <a:t>Берілген мысалдағы </a:t>
            </a:r>
            <a:r>
              <a:rPr lang="kk-KZ" sz="1900" b="1" i="1" dirty="0">
                <a:solidFill>
                  <a:schemeClr val="accent5">
                    <a:lumMod val="50000"/>
                  </a:schemeClr>
                </a:solidFill>
                <a:latin typeface="Times New Roman" pitchFamily="18" charset="0"/>
                <a:ea typeface="Calibri"/>
                <a:cs typeface="Times New Roman" pitchFamily="18" charset="0"/>
              </a:rPr>
              <a:t>тез </a:t>
            </a:r>
            <a:r>
              <a:rPr lang="kk-KZ" sz="1900" dirty="0">
                <a:solidFill>
                  <a:schemeClr val="accent5">
                    <a:lumMod val="50000"/>
                  </a:schemeClr>
                </a:solidFill>
                <a:ea typeface="Calibri"/>
                <a:cs typeface="Times New Roman"/>
              </a:rPr>
              <a:t>(</a:t>
            </a:r>
            <a:r>
              <a:rPr lang="kk-KZ" sz="1900" dirty="0">
                <a:solidFill>
                  <a:schemeClr val="accent5">
                    <a:lumMod val="50000"/>
                  </a:schemeClr>
                </a:solidFill>
                <a:latin typeface="Times New Roman" pitchFamily="18" charset="0"/>
                <a:ea typeface="Calibri"/>
                <a:cs typeface="Times New Roman" pitchFamily="18" charset="0"/>
              </a:rPr>
              <a:t>қалай жылына қоймайтын?), </a:t>
            </a:r>
            <a:r>
              <a:rPr lang="kk-KZ" sz="1900" b="1" i="1" dirty="0">
                <a:solidFill>
                  <a:schemeClr val="accent5">
                    <a:lumMod val="50000"/>
                  </a:schemeClr>
                </a:solidFill>
                <a:latin typeface="Times New Roman" pitchFamily="18" charset="0"/>
                <a:ea typeface="Calibri"/>
                <a:cs typeface="Times New Roman" pitchFamily="18" charset="0"/>
              </a:rPr>
              <a:t>ерте</a:t>
            </a:r>
            <a:r>
              <a:rPr lang="kk-KZ" sz="1900" dirty="0">
                <a:solidFill>
                  <a:schemeClr val="accent5">
                    <a:lumMod val="50000"/>
                  </a:schemeClr>
                </a:solidFill>
                <a:latin typeface="Times New Roman" pitchFamily="18" charset="0"/>
                <a:ea typeface="Calibri"/>
                <a:cs typeface="Times New Roman" pitchFamily="18" charset="0"/>
              </a:rPr>
              <a:t> (қашан көктемейтін?)</a:t>
            </a:r>
            <a:r>
              <a:rPr lang="kk-KZ" sz="1900" dirty="0">
                <a:solidFill>
                  <a:schemeClr val="accent5">
                    <a:lumMod val="50000"/>
                  </a:schemeClr>
                </a:solidFill>
                <a:ea typeface="Calibri"/>
                <a:cs typeface="Times New Roman"/>
              </a:rPr>
              <a:t>, </a:t>
            </a:r>
            <a:r>
              <a:rPr lang="kk-KZ" sz="1900" b="1" i="1" dirty="0">
                <a:solidFill>
                  <a:schemeClr val="accent5">
                    <a:lumMod val="50000"/>
                  </a:schemeClr>
                </a:solidFill>
                <a:latin typeface="Times New Roman" pitchFamily="18" charset="0"/>
                <a:ea typeface="Calibri"/>
                <a:cs typeface="Times New Roman" pitchFamily="18" charset="0"/>
              </a:rPr>
              <a:t>бише</a:t>
            </a:r>
            <a:r>
              <a:rPr lang="kk-KZ" sz="1900" dirty="0">
                <a:solidFill>
                  <a:schemeClr val="accent5">
                    <a:lumMod val="50000"/>
                  </a:schemeClr>
                </a:solidFill>
                <a:ea typeface="Calibri"/>
                <a:cs typeface="Times New Roman"/>
              </a:rPr>
              <a:t> </a:t>
            </a:r>
            <a:r>
              <a:rPr lang="kk-KZ" sz="1900" dirty="0">
                <a:solidFill>
                  <a:schemeClr val="accent5">
                    <a:lumMod val="50000"/>
                  </a:schemeClr>
                </a:solidFill>
                <a:latin typeface="Times New Roman" pitchFamily="18" charset="0"/>
                <a:ea typeface="Calibri"/>
                <a:cs typeface="Times New Roman" pitchFamily="18" charset="0"/>
              </a:rPr>
              <a:t>(калай отырман?), </a:t>
            </a:r>
            <a:r>
              <a:rPr lang="kk-KZ" sz="1900" b="1" i="1" dirty="0">
                <a:solidFill>
                  <a:schemeClr val="accent5">
                    <a:lumMod val="50000"/>
                  </a:schemeClr>
                </a:solidFill>
                <a:latin typeface="Times New Roman" pitchFamily="18" charset="0"/>
                <a:ea typeface="Calibri"/>
                <a:cs typeface="Times New Roman" pitchFamily="18" charset="0"/>
              </a:rPr>
              <a:t>жоғары</a:t>
            </a:r>
            <a:r>
              <a:rPr lang="kk-KZ" sz="1900" dirty="0">
                <a:solidFill>
                  <a:schemeClr val="accent5">
                    <a:lumMod val="50000"/>
                  </a:schemeClr>
                </a:solidFill>
                <a:latin typeface="Times New Roman" pitchFamily="18" charset="0"/>
                <a:ea typeface="Calibri"/>
                <a:cs typeface="Times New Roman" pitchFamily="18" charset="0"/>
              </a:rPr>
              <a:t> (қайда кетерілуі?) деген сөздер пысықтауыш қызметін атқарып тұр.</a:t>
            </a:r>
            <a:br>
              <a:rPr lang="kk-KZ" sz="1900" dirty="0">
                <a:solidFill>
                  <a:schemeClr val="accent5">
                    <a:lumMod val="50000"/>
                  </a:schemeClr>
                </a:solidFill>
                <a:latin typeface="Times New Roman" pitchFamily="18" charset="0"/>
                <a:ea typeface="Calibri"/>
                <a:cs typeface="Times New Roman" pitchFamily="18" charset="0"/>
              </a:rPr>
            </a:br>
            <a:r>
              <a:rPr lang="kk-KZ" sz="1900" dirty="0">
                <a:solidFill>
                  <a:schemeClr val="accent5">
                    <a:lumMod val="50000"/>
                  </a:schemeClr>
                </a:solidFill>
                <a:latin typeface="Times New Roman" pitchFamily="18" charset="0"/>
                <a:ea typeface="Calibri"/>
                <a:cs typeface="Times New Roman" pitchFamily="18" charset="0"/>
              </a:rPr>
              <a:t>   </a:t>
            </a:r>
            <a:r>
              <a:rPr lang="kk-KZ" sz="1900" dirty="0">
                <a:solidFill>
                  <a:schemeClr val="accent5">
                    <a:lumMod val="50000"/>
                  </a:schemeClr>
                </a:solidFill>
                <a:latin typeface="Times New Roman"/>
                <a:ea typeface="Calibri"/>
                <a:cs typeface="Times New Roman"/>
              </a:rPr>
              <a:t>Үстеулері жіктеліп келіп баяндауыш болады. </a:t>
            </a:r>
            <a:r>
              <a:rPr lang="kk-KZ" sz="1900" i="1" dirty="0">
                <a:solidFill>
                  <a:schemeClr val="accent5">
                    <a:lumMod val="50000"/>
                  </a:schemeClr>
                </a:solidFill>
                <a:latin typeface="Times New Roman"/>
                <a:ea typeface="Calibri"/>
                <a:cs typeface="Times New Roman"/>
              </a:rPr>
              <a:t>Мен </a:t>
            </a:r>
            <a:r>
              <a:rPr lang="kk-KZ" sz="1900" b="1" i="1" u="sng" dirty="0">
                <a:solidFill>
                  <a:schemeClr val="accent5">
                    <a:lumMod val="50000"/>
                  </a:schemeClr>
                </a:solidFill>
                <a:latin typeface="Times New Roman"/>
                <a:ea typeface="Calibri"/>
                <a:cs typeface="Times New Roman"/>
              </a:rPr>
              <a:t>мұндамын</a:t>
            </a:r>
            <a:r>
              <a:rPr lang="kk-KZ" sz="1900" i="1" dirty="0">
                <a:solidFill>
                  <a:schemeClr val="accent5">
                    <a:lumMod val="50000"/>
                  </a:schemeClr>
                </a:solidFill>
                <a:latin typeface="Times New Roman"/>
                <a:ea typeface="Calibri"/>
                <a:cs typeface="Times New Roman"/>
              </a:rPr>
              <a:t> (Ғ.М.). Мен сенімен </a:t>
            </a:r>
            <a:r>
              <a:rPr lang="kk-KZ" sz="1900" b="1" i="1" u="sng" dirty="0">
                <a:solidFill>
                  <a:schemeClr val="accent5">
                    <a:lumMod val="50000"/>
                  </a:schemeClr>
                </a:solidFill>
                <a:latin typeface="Times New Roman"/>
                <a:ea typeface="Calibri"/>
                <a:cs typeface="Times New Roman"/>
              </a:rPr>
              <a:t>біргемін</a:t>
            </a:r>
            <a:r>
              <a:rPr lang="kk-KZ" sz="1900" i="1" dirty="0">
                <a:solidFill>
                  <a:schemeClr val="accent5">
                    <a:lumMod val="50000"/>
                  </a:schemeClr>
                </a:solidFill>
                <a:latin typeface="Times New Roman"/>
                <a:ea typeface="Calibri"/>
                <a:cs typeface="Times New Roman"/>
              </a:rPr>
              <a:t> (Ғ.С.).</a:t>
            </a:r>
            <a:r>
              <a:rPr lang="kk-KZ" sz="1900" dirty="0">
                <a:solidFill>
                  <a:schemeClr val="accent5">
                    <a:lumMod val="50000"/>
                  </a:schemeClr>
                </a:solidFill>
                <a:latin typeface="Times New Roman"/>
                <a:ea typeface="Calibri"/>
                <a:cs typeface="Times New Roman"/>
              </a:rPr>
              <a:t> Кейде үстеу атау септікте тұрып заттанып келіп бастауыш қызметінде де жұмсалады: </a:t>
            </a:r>
            <a:r>
              <a:rPr lang="kk-KZ" sz="1900" i="1" dirty="0">
                <a:solidFill>
                  <a:schemeClr val="accent5">
                    <a:lumMod val="50000"/>
                  </a:schemeClr>
                </a:solidFill>
                <a:latin typeface="Times New Roman"/>
                <a:ea typeface="Calibri"/>
                <a:cs typeface="Times New Roman"/>
              </a:rPr>
              <a:t>Мысалы: Еріншектің ертеңі таусылмас (мақал). Бүгін — мереке.</a:t>
            </a:r>
            <a:br>
              <a:rPr lang="ru-RU" sz="1900" i="1" dirty="0">
                <a:solidFill>
                  <a:schemeClr val="accent5">
                    <a:lumMod val="50000"/>
                  </a:schemeClr>
                </a:solidFill>
                <a:ea typeface="Calibri"/>
                <a:cs typeface="Times New Roman"/>
              </a:rPr>
            </a:br>
            <a:r>
              <a:rPr lang="ru-RU" sz="1900" dirty="0">
                <a:solidFill>
                  <a:schemeClr val="accent5">
                    <a:lumMod val="50000"/>
                  </a:schemeClr>
                </a:solidFill>
                <a:ea typeface="Calibri"/>
                <a:cs typeface="Times New Roman"/>
              </a:rPr>
              <a:t>    </a:t>
            </a:r>
            <a:r>
              <a:rPr lang="ru-RU" sz="1900" dirty="0" err="1">
                <a:solidFill>
                  <a:schemeClr val="accent5">
                    <a:lumMod val="50000"/>
                  </a:schemeClr>
                </a:solidFill>
                <a:latin typeface="Times New Roman" pitchFamily="18" charset="0"/>
                <a:ea typeface="Calibri"/>
                <a:cs typeface="Times New Roman" pitchFamily="18" charset="0"/>
              </a:rPr>
              <a:t>Күшейткіш</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үстеулер</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сапалык</a:t>
            </a:r>
            <a:r>
              <a:rPr lang="ru-RU" sz="1900" dirty="0">
                <a:solidFill>
                  <a:schemeClr val="accent5">
                    <a:lumMod val="50000"/>
                  </a:schemeClr>
                </a:solidFill>
                <a:latin typeface="Times New Roman" pitchFamily="18" charset="0"/>
                <a:ea typeface="Calibri"/>
                <a:cs typeface="Times New Roman" pitchFamily="18" charset="0"/>
              </a:rPr>
              <a:t> сын </a:t>
            </a:r>
            <a:r>
              <a:rPr lang="ru-RU" sz="1900" dirty="0" err="1">
                <a:solidFill>
                  <a:schemeClr val="accent5">
                    <a:lumMod val="50000"/>
                  </a:schemeClr>
                </a:solidFill>
                <a:latin typeface="Times New Roman" pitchFamily="18" charset="0"/>
                <a:ea typeface="Calibri"/>
                <a:cs typeface="Times New Roman" pitchFamily="18" charset="0"/>
              </a:rPr>
              <a:t>есімдермен</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тіркесіп</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келіп</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онымен</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бірге</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күрделі</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анықтауыш</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құрамында</a:t>
            </a:r>
            <a:r>
              <a:rPr lang="ru-RU" sz="1900" dirty="0">
                <a:solidFill>
                  <a:schemeClr val="accent5">
                    <a:lumMod val="50000"/>
                  </a:schemeClr>
                </a:solidFill>
                <a:latin typeface="Times New Roman" pitchFamily="18" charset="0"/>
                <a:ea typeface="Calibri"/>
                <a:cs typeface="Times New Roman" pitchFamily="18" charset="0"/>
              </a:rPr>
              <a:t> </a:t>
            </a:r>
            <a:r>
              <a:rPr lang="ru-RU" sz="1900" dirty="0" err="1">
                <a:solidFill>
                  <a:schemeClr val="accent5">
                    <a:lumMod val="50000"/>
                  </a:schemeClr>
                </a:solidFill>
                <a:latin typeface="Times New Roman" pitchFamily="18" charset="0"/>
                <a:ea typeface="Calibri"/>
                <a:cs typeface="Times New Roman" pitchFamily="18" charset="0"/>
              </a:rPr>
              <a:t>жұмсалады</a:t>
            </a:r>
            <a:r>
              <a:rPr lang="ru-RU" sz="1900" dirty="0">
                <a:solidFill>
                  <a:schemeClr val="accent5">
                    <a:lumMod val="50000"/>
                  </a:schemeClr>
                </a:solidFill>
                <a:latin typeface="Times New Roman" pitchFamily="18" charset="0"/>
                <a:ea typeface="Calibri"/>
                <a:cs typeface="Times New Roman" pitchFamily="18" charset="0"/>
              </a:rPr>
              <a:t>.</a:t>
            </a:r>
            <a:r>
              <a:rPr lang="ru-RU" sz="1900" dirty="0">
                <a:solidFill>
                  <a:schemeClr val="accent5">
                    <a:lumMod val="50000"/>
                  </a:schemeClr>
                </a:solidFill>
                <a:ea typeface="Calibri"/>
                <a:cs typeface="Times New Roman"/>
              </a:rPr>
              <a:t> </a:t>
            </a:r>
            <a:r>
              <a:rPr lang="ru-RU" sz="1900" i="1" dirty="0" err="1">
                <a:solidFill>
                  <a:schemeClr val="accent5">
                    <a:lumMod val="50000"/>
                  </a:schemeClr>
                </a:solidFill>
                <a:latin typeface="Times New Roman" pitchFamily="18" charset="0"/>
                <a:ea typeface="Calibri"/>
                <a:cs typeface="Times New Roman" pitchFamily="18" charset="0"/>
              </a:rPr>
              <a:t>Мысалы</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Сауықшыл</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сорлы</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бүкшиді</a:t>
            </a:r>
            <a:r>
              <a:rPr lang="ru-RU" sz="1900" i="1" dirty="0">
                <a:solidFill>
                  <a:schemeClr val="accent5">
                    <a:lumMod val="50000"/>
                  </a:schemeClr>
                </a:solidFill>
                <a:latin typeface="Times New Roman" pitchFamily="18" charset="0"/>
                <a:ea typeface="Calibri"/>
                <a:cs typeface="Times New Roman" pitchFamily="18" charset="0"/>
              </a:rPr>
              <a:t>, </a:t>
            </a:r>
            <a:r>
              <a:rPr lang="ru-RU" sz="1900" b="1" i="1" dirty="0" err="1">
                <a:solidFill>
                  <a:schemeClr val="accent5">
                    <a:lumMod val="50000"/>
                  </a:schemeClr>
                </a:solidFill>
                <a:latin typeface="Times New Roman" pitchFamily="18" charset="0"/>
                <a:ea typeface="Calibri"/>
                <a:cs typeface="Times New Roman" pitchFamily="18" charset="0"/>
              </a:rPr>
              <a:t>Тым-ақ</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қиын</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іс</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болды</a:t>
            </a:r>
            <a:r>
              <a:rPr lang="ru-RU" sz="1900" i="1" dirty="0">
                <a:solidFill>
                  <a:schemeClr val="accent5">
                    <a:lumMod val="50000"/>
                  </a:schemeClr>
                </a:solidFill>
                <a:latin typeface="Times New Roman" pitchFamily="18" charset="0"/>
                <a:ea typeface="Calibri"/>
                <a:cs typeface="Times New Roman" pitchFamily="18" charset="0"/>
              </a:rPr>
              <a:t> (А). </a:t>
            </a:r>
            <a:r>
              <a:rPr lang="ru-RU" sz="1900" i="1" dirty="0" err="1">
                <a:solidFill>
                  <a:schemeClr val="accent5">
                    <a:lumMod val="50000"/>
                  </a:schemeClr>
                </a:solidFill>
                <a:latin typeface="Times New Roman" pitchFamily="18" charset="0"/>
                <a:ea typeface="Calibri"/>
                <a:cs typeface="Times New Roman" pitchFamily="18" charset="0"/>
              </a:rPr>
              <a:t>Мәжіліске</a:t>
            </a:r>
            <a:r>
              <a:rPr lang="ru-RU" sz="1900" i="1" dirty="0">
                <a:solidFill>
                  <a:schemeClr val="accent5">
                    <a:lumMod val="50000"/>
                  </a:schemeClr>
                </a:solidFill>
                <a:latin typeface="Times New Roman" pitchFamily="18" charset="0"/>
                <a:ea typeface="Calibri"/>
                <a:cs typeface="Times New Roman" pitchFamily="18" charset="0"/>
              </a:rPr>
              <a:t> </a:t>
            </a:r>
            <a:r>
              <a:rPr lang="ru-RU" sz="1900" b="1" i="1" dirty="0" err="1">
                <a:solidFill>
                  <a:schemeClr val="accent5">
                    <a:lumMod val="50000"/>
                  </a:schemeClr>
                </a:solidFill>
                <a:latin typeface="Times New Roman" pitchFamily="18" charset="0"/>
                <a:ea typeface="Calibri"/>
                <a:cs typeface="Times New Roman" pitchFamily="18" charset="0"/>
              </a:rPr>
              <a:t>ең</a:t>
            </a:r>
            <a:r>
              <a:rPr lang="ru-RU" sz="1900" b="1"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қадірлі</a:t>
            </a:r>
            <a:r>
              <a:rPr lang="ru-RU" sz="1900" i="1" dirty="0">
                <a:solidFill>
                  <a:schemeClr val="accent5">
                    <a:lumMod val="50000"/>
                  </a:schemeClr>
                </a:solidFill>
                <a:latin typeface="Times New Roman" pitchFamily="18" charset="0"/>
                <a:ea typeface="Calibri"/>
                <a:cs typeface="Times New Roman" pitchFamily="18" charset="0"/>
              </a:rPr>
              <a:t>, </a:t>
            </a:r>
            <a:r>
              <a:rPr lang="ru-RU" sz="1900" b="1" i="1" dirty="0" err="1">
                <a:solidFill>
                  <a:schemeClr val="accent5">
                    <a:lumMod val="50000"/>
                  </a:schemeClr>
                </a:solidFill>
                <a:latin typeface="Times New Roman" pitchFamily="18" charset="0"/>
                <a:ea typeface="Calibri"/>
                <a:cs typeface="Times New Roman" pitchFamily="18" charset="0"/>
              </a:rPr>
              <a:t>ең</a:t>
            </a:r>
            <a:r>
              <a:rPr lang="ru-RU" sz="1900" b="1"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таңдаулы</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адамдар</a:t>
            </a:r>
            <a:r>
              <a:rPr lang="ru-RU" sz="1900" i="1" dirty="0">
                <a:solidFill>
                  <a:schemeClr val="accent5">
                    <a:lumMod val="50000"/>
                  </a:schemeClr>
                </a:solidFill>
                <a:latin typeface="Times New Roman" pitchFamily="18" charset="0"/>
                <a:ea typeface="Calibri"/>
                <a:cs typeface="Times New Roman" pitchFamily="18" charset="0"/>
              </a:rPr>
              <a:t> </a:t>
            </a:r>
            <a:r>
              <a:rPr lang="ru-RU" sz="1900" i="1" dirty="0" err="1">
                <a:solidFill>
                  <a:schemeClr val="accent5">
                    <a:lumMod val="50000"/>
                  </a:schemeClr>
                </a:solidFill>
                <a:latin typeface="Times New Roman" pitchFamily="18" charset="0"/>
                <a:ea typeface="Calibri"/>
                <a:cs typeface="Times New Roman" pitchFamily="18" charset="0"/>
              </a:rPr>
              <a:t>келмек</a:t>
            </a:r>
            <a:r>
              <a:rPr lang="ru-RU" sz="1900" i="1" dirty="0">
                <a:solidFill>
                  <a:schemeClr val="accent5">
                    <a:lumMod val="50000"/>
                  </a:schemeClr>
                </a:solidFill>
                <a:latin typeface="Times New Roman" pitchFamily="18" charset="0"/>
                <a:ea typeface="Calibri"/>
                <a:cs typeface="Times New Roman" pitchFamily="18" charset="0"/>
              </a:rPr>
              <a:t>.</a:t>
            </a:r>
            <a:r>
              <a:rPr lang="kk-KZ" sz="1900" dirty="0">
                <a:solidFill>
                  <a:schemeClr val="accent5">
                    <a:lumMod val="50000"/>
                  </a:schemeClr>
                </a:solidFill>
                <a:latin typeface="Times New Roman" pitchFamily="18" charset="0"/>
                <a:ea typeface="Calibri"/>
                <a:cs typeface="Times New Roman" pitchFamily="18" charset="0"/>
              </a:rPr>
              <a:t> </a:t>
            </a:r>
            <a:r>
              <a:rPr lang="kk-KZ" sz="1900" i="1" dirty="0">
                <a:solidFill>
                  <a:schemeClr val="accent5">
                    <a:lumMod val="50000"/>
                  </a:schemeClr>
                </a:solidFill>
                <a:latin typeface="Times New Roman" pitchFamily="18" charset="0"/>
                <a:ea typeface="Calibri"/>
                <a:cs typeface="Times New Roman" pitchFamily="18" charset="0"/>
              </a:rPr>
              <a:t>Бәйгеге </a:t>
            </a:r>
            <a:r>
              <a:rPr lang="kk-KZ" sz="1900" b="1" i="1" dirty="0">
                <a:solidFill>
                  <a:schemeClr val="accent5">
                    <a:lumMod val="50000"/>
                  </a:schemeClr>
                </a:solidFill>
                <a:latin typeface="Times New Roman" pitchFamily="18" charset="0"/>
                <a:ea typeface="Calibri"/>
                <a:cs typeface="Times New Roman" pitchFamily="18" charset="0"/>
              </a:rPr>
              <a:t>өңшең</a:t>
            </a:r>
            <a:r>
              <a:rPr lang="kk-KZ" sz="1900" i="1" dirty="0">
                <a:solidFill>
                  <a:schemeClr val="accent5">
                    <a:lumMod val="50000"/>
                  </a:schemeClr>
                </a:solidFill>
                <a:latin typeface="Times New Roman" pitchFamily="18" charset="0"/>
                <a:ea typeface="Calibri"/>
                <a:cs typeface="Times New Roman" pitchFamily="18" charset="0"/>
              </a:rPr>
              <a:t> жүйрік, </a:t>
            </a:r>
            <a:r>
              <a:rPr lang="kk-KZ" sz="1900" b="1" i="1" dirty="0">
                <a:solidFill>
                  <a:schemeClr val="accent5">
                    <a:lumMod val="50000"/>
                  </a:schemeClr>
                </a:solidFill>
                <a:latin typeface="Times New Roman" pitchFamily="18" charset="0"/>
                <a:ea typeface="Calibri"/>
                <a:cs typeface="Times New Roman" pitchFamily="18" charset="0"/>
              </a:rPr>
              <a:t>кілең</a:t>
            </a:r>
            <a:r>
              <a:rPr lang="kk-KZ" sz="1900" i="1" dirty="0">
                <a:solidFill>
                  <a:schemeClr val="accent5">
                    <a:lumMod val="50000"/>
                  </a:schemeClr>
                </a:solidFill>
                <a:latin typeface="Times New Roman" pitchFamily="18" charset="0"/>
                <a:ea typeface="Calibri"/>
                <a:cs typeface="Times New Roman" pitchFamily="18" charset="0"/>
              </a:rPr>
              <a:t> сәйгүлік</a:t>
            </a:r>
            <a:r>
              <a:rPr lang="kk-KZ" sz="1900" b="1" dirty="0">
                <a:solidFill>
                  <a:schemeClr val="accent5">
                    <a:lumMod val="50000"/>
                  </a:schemeClr>
                </a:solidFill>
                <a:latin typeface="Times New Roman" pitchFamily="18" charset="0"/>
                <a:ea typeface="Calibri"/>
                <a:cs typeface="Times New Roman" pitchFamily="18" charset="0"/>
              </a:rPr>
              <a:t> </a:t>
            </a:r>
            <a:r>
              <a:rPr lang="kk-KZ" sz="1900" i="1" dirty="0">
                <a:solidFill>
                  <a:schemeClr val="accent5">
                    <a:lumMod val="50000"/>
                  </a:schemeClr>
                </a:solidFill>
                <a:latin typeface="Times New Roman" pitchFamily="18" charset="0"/>
                <a:ea typeface="Calibri"/>
                <a:cs typeface="Times New Roman" pitchFamily="18" charset="0"/>
              </a:rPr>
              <a:t>(қандай?)</a:t>
            </a:r>
            <a:r>
              <a:rPr lang="kk-KZ" sz="1900" b="1" i="1" dirty="0">
                <a:solidFill>
                  <a:schemeClr val="accent5">
                    <a:lumMod val="50000"/>
                  </a:schemeClr>
                </a:solidFill>
                <a:latin typeface="Times New Roman" pitchFamily="18" charset="0"/>
                <a:ea typeface="Calibri"/>
                <a:cs typeface="Times New Roman" pitchFamily="18" charset="0"/>
              </a:rPr>
              <a:t> </a:t>
            </a:r>
            <a:r>
              <a:rPr lang="kk-KZ" sz="1900" i="1" dirty="0">
                <a:solidFill>
                  <a:schemeClr val="accent5">
                    <a:lumMod val="50000"/>
                  </a:schemeClr>
                </a:solidFill>
                <a:latin typeface="Times New Roman" pitchFamily="18" charset="0"/>
                <a:ea typeface="Calibri"/>
                <a:cs typeface="Times New Roman" pitchFamily="18" charset="0"/>
              </a:rPr>
              <a:t>аттар қосылды.</a:t>
            </a:r>
            <a:br>
              <a:rPr lang="kk-KZ" sz="1900" dirty="0">
                <a:solidFill>
                  <a:schemeClr val="accent5">
                    <a:lumMod val="50000"/>
                  </a:schemeClr>
                </a:solidFill>
                <a:latin typeface="Times New Roman" pitchFamily="18" charset="0"/>
                <a:ea typeface="Calibri"/>
                <a:cs typeface="Times New Roman" pitchFamily="18" charset="0"/>
              </a:rPr>
            </a:br>
            <a:r>
              <a:rPr lang="kk-KZ" sz="1900" dirty="0">
                <a:solidFill>
                  <a:schemeClr val="accent5">
                    <a:lumMod val="50000"/>
                  </a:schemeClr>
                </a:solidFill>
                <a:latin typeface="Times New Roman"/>
                <a:ea typeface="Calibri"/>
                <a:cs typeface="Times New Roman"/>
              </a:rPr>
              <a:t>    Берілген сөйлемдердегі </a:t>
            </a:r>
            <a:r>
              <a:rPr lang="kk-KZ" sz="1900" b="1" i="1" dirty="0">
                <a:solidFill>
                  <a:schemeClr val="accent5">
                    <a:lumMod val="50000"/>
                  </a:schemeClr>
                </a:solidFill>
                <a:latin typeface="Times New Roman"/>
                <a:ea typeface="Calibri"/>
                <a:cs typeface="Times New Roman"/>
              </a:rPr>
              <a:t>тым-ақ</a:t>
            </a:r>
            <a:r>
              <a:rPr lang="kk-KZ" sz="1900" dirty="0">
                <a:solidFill>
                  <a:schemeClr val="accent5">
                    <a:lumMod val="50000"/>
                  </a:schemeClr>
                </a:solidFill>
                <a:latin typeface="Times New Roman"/>
                <a:ea typeface="Calibri"/>
                <a:cs typeface="Times New Roman"/>
              </a:rPr>
              <a:t> және </a:t>
            </a:r>
            <a:r>
              <a:rPr lang="kk-KZ" sz="1900" b="1" i="1" dirty="0">
                <a:solidFill>
                  <a:schemeClr val="accent5">
                    <a:lumMod val="50000"/>
                  </a:schemeClr>
                </a:solidFill>
                <a:latin typeface="Times New Roman"/>
                <a:ea typeface="Calibri"/>
                <a:cs typeface="Times New Roman"/>
              </a:rPr>
              <a:t>ең</a:t>
            </a:r>
            <a:r>
              <a:rPr lang="kk-KZ" sz="1900" dirty="0">
                <a:solidFill>
                  <a:schemeClr val="accent5">
                    <a:lumMod val="50000"/>
                  </a:schemeClr>
                </a:solidFill>
                <a:latin typeface="Times New Roman"/>
                <a:ea typeface="Calibri"/>
                <a:cs typeface="Times New Roman"/>
              </a:rPr>
              <a:t> деген күшейткіш үстеулері қиын және қадірлі, таңдаулы сын есімдермен тіркесіп келіп, іс және адамдар сөздерімен күрделі анықтауышы болып тұр.</a:t>
            </a:r>
            <a:endParaRPr lang="ru-RU" sz="1900" dirty="0">
              <a:solidFill>
                <a:schemeClr val="accent5">
                  <a:lumMod val="50000"/>
                </a:schemeClr>
              </a:solidFill>
              <a:ea typeface="Calibri"/>
              <a:cs typeface="Times New Roman"/>
            </a:endParaRPr>
          </a:p>
        </p:txBody>
      </p:sp>
      <p:pic>
        <p:nvPicPr>
          <p:cNvPr id="4" name="Звук 3">
            <a:hlinkClick r:id="" action="ppaction://media"/>
            <a:extLst>
              <a:ext uri="{FF2B5EF4-FFF2-40B4-BE49-F238E27FC236}">
                <a16:creationId xmlns:a16="http://schemas.microsoft.com/office/drawing/2014/main" id="{DC60B6E6-F553-43AA-89E6-0BC934E0BD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40659488"/>
      </p:ext>
    </p:extLst>
  </p:cSld>
  <p:clrMapOvr>
    <a:masterClrMapping/>
  </p:clrMapOvr>
  <mc:AlternateContent xmlns:mc="http://schemas.openxmlformats.org/markup-compatibility/2006">
    <mc:Choice xmlns:p14="http://schemas.microsoft.com/office/powerpoint/2010/main" Requires="p14">
      <p:transition spd="slow" p14:dur="2000" advTm="36720"/>
    </mc:Choice>
    <mc:Fallback>
      <p:transition spd="slow" advTm="36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0830" y="197346"/>
            <a:ext cx="8352928" cy="6494085"/>
          </a:xfrm>
          <a:prstGeom prst="rect">
            <a:avLst/>
          </a:prstGeom>
        </p:spPr>
        <p:txBody>
          <a:bodyPr wrap="square">
            <a:spAutoFit/>
          </a:bodyPr>
          <a:lstStyle/>
          <a:p>
            <a:pPr>
              <a:spcAft>
                <a:spcPts val="0"/>
              </a:spcAft>
            </a:pPr>
            <a:r>
              <a:rPr lang="kk-KZ" b="1" dirty="0">
                <a:solidFill>
                  <a:schemeClr val="accent5">
                    <a:lumMod val="50000"/>
                  </a:schemeClr>
                </a:solidFill>
                <a:latin typeface="Times New Roman"/>
                <a:ea typeface="Calibri"/>
                <a:cs typeface="Times New Roman"/>
              </a:rPr>
              <a:t>                                                </a:t>
            </a:r>
            <a:r>
              <a:rPr lang="kk-KZ" sz="2000" b="1" dirty="0">
                <a:solidFill>
                  <a:schemeClr val="accent5">
                    <a:lumMod val="50000"/>
                  </a:schemeClr>
                </a:solidFill>
                <a:latin typeface="Times New Roman"/>
                <a:ea typeface="Calibri"/>
                <a:cs typeface="Times New Roman"/>
              </a:rPr>
              <a:t>«Түртіп алу» әдісі</a:t>
            </a:r>
            <a:endParaRPr lang="ru-RU" sz="2000" dirty="0">
              <a:solidFill>
                <a:schemeClr val="accent5">
                  <a:lumMod val="50000"/>
                </a:schemeClr>
              </a:solidFill>
              <a:ea typeface="Calibri"/>
              <a:cs typeface="Times New Roman"/>
            </a:endParaRPr>
          </a:p>
          <a:p>
            <a:pPr>
              <a:spcAft>
                <a:spcPts val="0"/>
              </a:spcAft>
            </a:pPr>
            <a:r>
              <a:rPr lang="kk-KZ" b="1" dirty="0">
                <a:solidFill>
                  <a:srgbClr val="008080"/>
                </a:solidFill>
                <a:latin typeface="Times New Roman" pitchFamily="18" charset="0"/>
                <a:cs typeface="Times New Roman" pitchFamily="18" charset="0"/>
              </a:rPr>
              <a:t> </a:t>
            </a:r>
            <a:r>
              <a:rPr lang="kk-KZ" b="1" dirty="0">
                <a:solidFill>
                  <a:schemeClr val="accent5">
                    <a:lumMod val="50000"/>
                  </a:schemeClr>
                </a:solidFill>
                <a:latin typeface="Times New Roman" pitchFamily="18" charset="0"/>
                <a:cs typeface="Times New Roman" pitchFamily="18" charset="0"/>
              </a:rPr>
              <a:t>Берілген мәтінен  үстеулерді теріп алыңыз,мағыналық түрлерін ажыратып, сөйлемдегі қызметін анықтаңыз. Үстеудің синонимдік қатарларын қолданып, мәтінді әңгімелеңіз. </a:t>
            </a:r>
          </a:p>
          <a:p>
            <a:pPr>
              <a:spcAft>
                <a:spcPts val="0"/>
              </a:spcAft>
            </a:pPr>
            <a:r>
              <a:rPr lang="kk-KZ" b="1" dirty="0">
                <a:solidFill>
                  <a:srgbClr val="008080"/>
                </a:solidFill>
                <a:latin typeface="Times New Roman" pitchFamily="18" charset="0"/>
                <a:ea typeface="Calibri"/>
                <a:cs typeface="Times New Roman" pitchFamily="18" charset="0"/>
              </a:rPr>
              <a:t>      </a:t>
            </a:r>
            <a:r>
              <a:rPr lang="kk-KZ" b="1" dirty="0">
                <a:solidFill>
                  <a:schemeClr val="accent5">
                    <a:lumMod val="50000"/>
                  </a:schemeClr>
                </a:solidFill>
                <a:latin typeface="Times New Roman"/>
                <a:ea typeface="Calibri"/>
                <a:cs typeface="Times New Roman"/>
              </a:rPr>
              <a:t>Отырар кітапханасы</a:t>
            </a:r>
            <a:r>
              <a:rPr lang="kk-KZ" dirty="0">
                <a:solidFill>
                  <a:schemeClr val="accent5">
                    <a:lumMod val="50000"/>
                  </a:schemeClr>
                </a:solidFill>
                <a:latin typeface="Times New Roman"/>
                <a:ea typeface="Calibri"/>
                <a:cs typeface="Times New Roman"/>
              </a:rPr>
              <a:t> — моңғол билігіне дейінгі Отырарда </a:t>
            </a:r>
            <a:r>
              <a:rPr lang="kk-KZ" u="sng" dirty="0">
                <a:solidFill>
                  <a:schemeClr val="accent5">
                    <a:lumMod val="50000"/>
                  </a:schemeClr>
                </a:solidFill>
                <a:latin typeface="Times New Roman"/>
                <a:ea typeface="Calibri"/>
                <a:cs typeface="Times New Roman"/>
              </a:rPr>
              <a:t> </a:t>
            </a:r>
            <a:r>
              <a:rPr lang="kk-KZ" dirty="0">
                <a:solidFill>
                  <a:schemeClr val="accent5">
                    <a:lumMod val="50000"/>
                  </a:schemeClr>
                </a:solidFill>
                <a:latin typeface="Times New Roman"/>
                <a:ea typeface="Calibri"/>
                <a:cs typeface="Times New Roman"/>
              </a:rPr>
              <a:t>орналасқан ірі кітапхана. Фарабтағы (Отырар) кітапхананың негізін қалаушы ретінде ғалым әрі философ Әл-Фараби  қарастырылады. XII ғасырдың соңындағы кітап жинақтардың қараушысы Сунақ руынан шыққан Хисамуддин делінеді. Кітапхана ауқымы жағынан тек Александрия кітапханасына жол береді. Отырар Шыңғысхан жорықтарынан кейін жер бетінен тып-типыл етілді, ал кітапхананың кейінгі тағдыры әлі күнге дейін белгісіз. Кітаптардың тағдыры жайлы жазба деректерде айтылмаған. Ортағасырлық біраз кітапханалардың тағдыры жайлы аңыздар сияқты Отырар кітапханасының кітаптарының айналасында әңгімелер көп. Осы жағымен ол іздеушілерді өзіне тартады. Қазір кейбір деректердің хабарлауынша моңғол шапқыншылығы кезінде кітаптардың жерасты жолдарында сақталуы мүмкін. Кейіннен оларды жеті жасар бала тауып алады делінеді. Десе де мұндай жорамалдар нақты дәлелдемелерге негізделмегендіктен ғылымда мойындалмай отыр.</a:t>
            </a:r>
          </a:p>
          <a:p>
            <a:pPr>
              <a:spcAft>
                <a:spcPts val="0"/>
              </a:spcAft>
            </a:pPr>
            <a:endParaRPr lang="kk-KZ" dirty="0">
              <a:solidFill>
                <a:schemeClr val="accent5">
                  <a:lumMod val="50000"/>
                </a:schemeClr>
              </a:solidFill>
              <a:latin typeface="Times New Roman"/>
              <a:cs typeface="Times New Roman"/>
            </a:endParaRPr>
          </a:p>
          <a:p>
            <a:pPr algn="just">
              <a:spcAft>
                <a:spcPts val="0"/>
              </a:spcAft>
            </a:pPr>
            <a:r>
              <a:rPr lang="kk-KZ" b="1" i="1" dirty="0">
                <a:solidFill>
                  <a:schemeClr val="accent5">
                    <a:lumMod val="50000"/>
                  </a:schemeClr>
                </a:solidFill>
                <a:latin typeface="Times New Roman"/>
                <a:ea typeface="Calibri"/>
                <a:cs typeface="Times New Roman"/>
              </a:rPr>
              <a:t>Дескриптор</a:t>
            </a:r>
            <a:endParaRPr lang="ru-RU" sz="1600" dirty="0">
              <a:solidFill>
                <a:schemeClr val="accent5">
                  <a:lumMod val="50000"/>
                </a:schemeClr>
              </a:solidFill>
              <a:ea typeface="Calibri"/>
              <a:cs typeface="Times New Roman"/>
            </a:endParaRPr>
          </a:p>
          <a:p>
            <a:pPr marL="342900" lvl="0" indent="-342900" algn="just">
              <a:spcAft>
                <a:spcPts val="0"/>
              </a:spcAft>
              <a:buFont typeface="Wingdings"/>
              <a:buChar char=""/>
            </a:pPr>
            <a:r>
              <a:rPr lang="kk-KZ" dirty="0">
                <a:solidFill>
                  <a:schemeClr val="accent5">
                    <a:lumMod val="50000"/>
                  </a:schemeClr>
                </a:solidFill>
                <a:latin typeface="Times New Roman"/>
                <a:ea typeface="Calibri"/>
                <a:cs typeface="Times New Roman"/>
              </a:rPr>
              <a:t>Мәтінді оқиды.</a:t>
            </a:r>
            <a:endParaRPr lang="ru-RU" sz="1600" dirty="0">
              <a:solidFill>
                <a:schemeClr val="accent5">
                  <a:lumMod val="50000"/>
                </a:schemeClr>
              </a:solidFill>
              <a:ea typeface="Calibri"/>
              <a:cs typeface="Times New Roman"/>
            </a:endParaRPr>
          </a:p>
          <a:p>
            <a:pPr marL="342900" lvl="0" indent="-342900" algn="just">
              <a:spcAft>
                <a:spcPts val="0"/>
              </a:spcAft>
              <a:buFont typeface="Wingdings"/>
              <a:buChar char=""/>
            </a:pPr>
            <a:r>
              <a:rPr lang="kk-KZ" dirty="0">
                <a:solidFill>
                  <a:schemeClr val="accent5">
                    <a:lumMod val="50000"/>
                  </a:schemeClr>
                </a:solidFill>
                <a:latin typeface="Times New Roman"/>
                <a:ea typeface="Calibri"/>
                <a:cs typeface="Times New Roman"/>
              </a:rPr>
              <a:t>Үстеулердің сөйлемдегі қызметін анықтайды.</a:t>
            </a:r>
            <a:endParaRPr lang="ru-RU" sz="1600" dirty="0">
              <a:solidFill>
                <a:schemeClr val="accent5">
                  <a:lumMod val="50000"/>
                </a:schemeClr>
              </a:solidFill>
              <a:ea typeface="Calibri"/>
              <a:cs typeface="Times New Roman"/>
            </a:endParaRPr>
          </a:p>
          <a:p>
            <a:pPr marL="342900" lvl="0" indent="-342900" algn="just">
              <a:spcAft>
                <a:spcPts val="0"/>
              </a:spcAft>
              <a:buFont typeface="Wingdings"/>
              <a:buChar char=""/>
            </a:pPr>
            <a:r>
              <a:rPr lang="kk-KZ" dirty="0">
                <a:solidFill>
                  <a:schemeClr val="accent5">
                    <a:lumMod val="50000"/>
                  </a:schemeClr>
                </a:solidFill>
                <a:latin typeface="Times New Roman"/>
                <a:ea typeface="Calibri"/>
              </a:rPr>
              <a:t>Үстеулердің синонимдік қатарын қолданып,мәтінді әңгімелейді.</a:t>
            </a:r>
            <a:endParaRPr lang="ru-RU" dirty="0">
              <a:solidFill>
                <a:schemeClr val="accent5">
                  <a:lumMod val="50000"/>
                </a:schemeClr>
              </a:solidFill>
            </a:endParaRPr>
          </a:p>
        </p:txBody>
      </p:sp>
    </p:spTree>
    <p:extLst>
      <p:ext uri="{BB962C8B-B14F-4D97-AF65-F5344CB8AC3E}">
        <p14:creationId xmlns:p14="http://schemas.microsoft.com/office/powerpoint/2010/main" val="37902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1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317610493"/>
              </p:ext>
            </p:extLst>
          </p:nvPr>
        </p:nvGraphicFramePr>
        <p:xfrm>
          <a:off x="530061" y="1233418"/>
          <a:ext cx="7891626" cy="4846776"/>
        </p:xfrm>
        <a:graphic>
          <a:graphicData uri="http://schemas.openxmlformats.org/drawingml/2006/table">
            <a:tbl>
              <a:tblPr firstRow="1" firstCol="1" bandRow="1">
                <a:tableStyleId>{0505E3EF-67EA-436B-97B2-0124C06EBD24}</a:tableStyleId>
              </a:tblPr>
              <a:tblGrid>
                <a:gridCol w="501711">
                  <a:extLst>
                    <a:ext uri="{9D8B030D-6E8A-4147-A177-3AD203B41FA5}">
                      <a16:colId xmlns:a16="http://schemas.microsoft.com/office/drawing/2014/main" val="20000"/>
                    </a:ext>
                  </a:extLst>
                </a:gridCol>
                <a:gridCol w="2666641">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10906">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731943">
                <a:tc>
                  <a:txBody>
                    <a:bodyPr/>
                    <a:lstStyle/>
                    <a:p>
                      <a:pPr algn="l">
                        <a:lnSpc>
                          <a:spcPct val="115000"/>
                        </a:lnSpc>
                        <a:spcAft>
                          <a:spcPts val="1000"/>
                        </a:spcAft>
                      </a:pPr>
                      <a:r>
                        <a:rPr lang="kk-KZ" sz="2000" dirty="0">
                          <a:solidFill>
                            <a:srgbClr val="008080"/>
                          </a:solidFill>
                          <a:effectLst/>
                          <a:latin typeface="Times New Roman" pitchFamily="18" charset="0"/>
                          <a:cs typeface="Times New Roman" pitchFamily="18" charset="0"/>
                        </a:rPr>
                        <a:t>№ </a:t>
                      </a:r>
                      <a:endParaRPr lang="ru-RU" sz="2000" b="1"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1000"/>
                        </a:spcAft>
                      </a:pPr>
                      <a:r>
                        <a:rPr lang="kk-KZ" sz="2000" dirty="0">
                          <a:solidFill>
                            <a:srgbClr val="008080"/>
                          </a:solidFill>
                          <a:effectLst/>
                          <a:latin typeface="Times New Roman" pitchFamily="18" charset="0"/>
                          <a:cs typeface="Times New Roman" pitchFamily="18" charset="0"/>
                        </a:rPr>
                        <a:t>        Үстеулер</a:t>
                      </a:r>
                      <a:endParaRPr lang="ru-RU" sz="2000" b="1"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1000"/>
                        </a:spcAft>
                      </a:pPr>
                      <a:r>
                        <a:rPr lang="kk-KZ" sz="2000" dirty="0">
                          <a:solidFill>
                            <a:srgbClr val="008080"/>
                          </a:solidFill>
                          <a:effectLst/>
                          <a:latin typeface="Times New Roman" pitchFamily="18" charset="0"/>
                          <a:cs typeface="Times New Roman" pitchFamily="18" charset="0"/>
                        </a:rPr>
                        <a:t>Синонимі</a:t>
                      </a:r>
                      <a:endParaRPr lang="ru-RU" sz="2000" b="1"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kk-KZ" sz="2000" b="1" dirty="0">
                          <a:solidFill>
                            <a:srgbClr val="008080"/>
                          </a:solidFill>
                          <a:effectLst/>
                          <a:latin typeface="Times New Roman" pitchFamily="18" charset="0"/>
                          <a:ea typeface="Calibri"/>
                          <a:cs typeface="Times New Roman" pitchFamily="18" charset="0"/>
                        </a:rPr>
                        <a:t>Мағына</a:t>
                      </a:r>
                    </a:p>
                    <a:p>
                      <a:pPr marL="0" marR="0" indent="0" algn="l" defTabSz="914400" rtl="0" eaLnBrk="1" fontAlgn="auto" latinLnBrk="0" hangingPunct="1">
                        <a:lnSpc>
                          <a:spcPct val="115000"/>
                        </a:lnSpc>
                        <a:spcBef>
                          <a:spcPts val="0"/>
                        </a:spcBef>
                        <a:spcAft>
                          <a:spcPts val="1000"/>
                        </a:spcAft>
                        <a:buClrTx/>
                        <a:buSzTx/>
                        <a:buFontTx/>
                        <a:buNone/>
                        <a:tabLst/>
                        <a:defRPr/>
                      </a:pPr>
                      <a:r>
                        <a:rPr lang="kk-KZ" sz="2000" b="1" dirty="0">
                          <a:solidFill>
                            <a:srgbClr val="008080"/>
                          </a:solidFill>
                          <a:effectLst/>
                          <a:latin typeface="Times New Roman" pitchFamily="18" charset="0"/>
                          <a:ea typeface="Calibri"/>
                          <a:cs typeface="Times New Roman" pitchFamily="18" charset="0"/>
                        </a:rPr>
                        <a:t>лық түрі</a:t>
                      </a:r>
                      <a:endParaRPr lang="ru-RU" sz="2000" b="1" dirty="0">
                        <a:solidFill>
                          <a:srgbClr val="008080"/>
                        </a:solidFill>
                        <a:effectLst/>
                        <a:latin typeface="Times New Roman" pitchFamily="18" charset="0"/>
                        <a:ea typeface="Calibri"/>
                        <a:cs typeface="Times New Roman" pitchFamily="18" charset="0"/>
                      </a:endParaRPr>
                    </a:p>
                    <a:p>
                      <a:pPr algn="l">
                        <a:lnSpc>
                          <a:spcPct val="115000"/>
                        </a:lnSpc>
                        <a:spcAft>
                          <a:spcPts val="1000"/>
                        </a:spcAft>
                      </a:pPr>
                      <a:endParaRPr lang="ru-RU" sz="2000" b="1"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1000"/>
                        </a:spcAft>
                      </a:pPr>
                      <a:r>
                        <a:rPr lang="kk-KZ" sz="2000" dirty="0">
                          <a:solidFill>
                            <a:srgbClr val="008080"/>
                          </a:solidFill>
                          <a:effectLst/>
                          <a:latin typeface="Times New Roman" pitchFamily="18" charset="0"/>
                          <a:cs typeface="Times New Roman" pitchFamily="18" charset="0"/>
                        </a:rPr>
                        <a:t>Сөйлемдегі қызметі</a:t>
                      </a:r>
                      <a:endParaRPr lang="ru-RU" sz="2000" b="1" dirty="0">
                        <a:solidFill>
                          <a:srgbClr val="00808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1140266">
                <a:tc>
                  <a:txBody>
                    <a:bodyPr/>
                    <a:lstStyle/>
                    <a:p>
                      <a:pPr algn="l">
                        <a:lnSpc>
                          <a:spcPct val="115000"/>
                        </a:lnSpc>
                        <a:spcAft>
                          <a:spcPts val="1000"/>
                        </a:spcAft>
                      </a:pPr>
                      <a:r>
                        <a:rPr lang="kk-KZ" sz="2400" dirty="0">
                          <a:solidFill>
                            <a:srgbClr val="008080"/>
                          </a:solidFill>
                          <a:effectLst/>
                          <a:latin typeface="Times New Roman" pitchFamily="18" charset="0"/>
                          <a:cs typeface="Times New Roman" pitchFamily="18" charset="0"/>
                        </a:rPr>
                        <a:t>1.</a:t>
                      </a:r>
                    </a:p>
                    <a:p>
                      <a:pPr algn="l">
                        <a:lnSpc>
                          <a:spcPct val="115000"/>
                        </a:lnSpc>
                        <a:spcAft>
                          <a:spcPts val="1000"/>
                        </a:spcAft>
                      </a:pPr>
                      <a:r>
                        <a:rPr lang="kk-KZ" sz="2400" dirty="0">
                          <a:solidFill>
                            <a:srgbClr val="008080"/>
                          </a:solidFill>
                          <a:effectLst/>
                          <a:latin typeface="Times New Roman" pitchFamily="18" charset="0"/>
                          <a:cs typeface="Times New Roman" pitchFamily="18" charset="0"/>
                        </a:rPr>
                        <a:t>2.</a:t>
                      </a:r>
                      <a:endParaRPr lang="ru-RU" sz="2400"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endParaRPr lang="ru-RU"/>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1"/>
                  </a:ext>
                </a:extLst>
              </a:tr>
              <a:tr h="731943">
                <a:tc>
                  <a:txBody>
                    <a:bodyPr/>
                    <a:lstStyle/>
                    <a:p>
                      <a:pPr algn="l">
                        <a:lnSpc>
                          <a:spcPct val="115000"/>
                        </a:lnSpc>
                        <a:spcAft>
                          <a:spcPts val="1000"/>
                        </a:spcAft>
                      </a:pPr>
                      <a:r>
                        <a:rPr lang="kk-KZ" sz="2400" dirty="0">
                          <a:solidFill>
                            <a:srgbClr val="008080"/>
                          </a:solidFill>
                          <a:effectLst/>
                          <a:latin typeface="Times New Roman" pitchFamily="18" charset="0"/>
                          <a:cs typeface="Times New Roman" pitchFamily="18" charset="0"/>
                        </a:rPr>
                        <a:t>3.</a:t>
                      </a:r>
                      <a:endParaRPr lang="ru-RU" sz="2400"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endParaRPr lang="ru-RU"/>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a:solidFill>
                          <a:srgbClr val="008080"/>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2"/>
                  </a:ext>
                </a:extLst>
              </a:tr>
              <a:tr h="523639">
                <a:tc>
                  <a:txBody>
                    <a:bodyPr/>
                    <a:lstStyle/>
                    <a:p>
                      <a:pPr algn="l">
                        <a:lnSpc>
                          <a:spcPct val="115000"/>
                        </a:lnSpc>
                        <a:spcAft>
                          <a:spcPts val="1000"/>
                        </a:spcAft>
                      </a:pPr>
                      <a:r>
                        <a:rPr lang="kk-KZ" sz="2400" dirty="0">
                          <a:solidFill>
                            <a:srgbClr val="008080"/>
                          </a:solidFill>
                          <a:effectLst/>
                          <a:latin typeface="Times New Roman" pitchFamily="18" charset="0"/>
                          <a:cs typeface="Times New Roman" pitchFamily="18" charset="0"/>
                        </a:rPr>
                        <a:t>4.</a:t>
                      </a:r>
                      <a:endParaRPr lang="ru-RU" sz="2400"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endParaRPr lang="ru-RU"/>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3"/>
                  </a:ext>
                </a:extLst>
              </a:tr>
              <a:tr h="517707">
                <a:tc>
                  <a:txBody>
                    <a:bodyPr/>
                    <a:lstStyle/>
                    <a:p>
                      <a:pPr algn="l">
                        <a:lnSpc>
                          <a:spcPct val="115000"/>
                        </a:lnSpc>
                        <a:spcAft>
                          <a:spcPts val="1000"/>
                        </a:spcAft>
                      </a:pPr>
                      <a:r>
                        <a:rPr lang="kk-KZ" sz="2400" dirty="0">
                          <a:solidFill>
                            <a:srgbClr val="008080"/>
                          </a:solidFill>
                          <a:effectLst/>
                          <a:latin typeface="Times New Roman" pitchFamily="18" charset="0"/>
                          <a:cs typeface="Times New Roman" pitchFamily="18" charset="0"/>
                        </a:rPr>
                        <a:t>5.</a:t>
                      </a:r>
                      <a:endParaRPr lang="ru-RU" sz="2400"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endParaRPr lang="ru-RU"/>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4"/>
                  </a:ext>
                </a:extLst>
              </a:tr>
              <a:tr h="655791">
                <a:tc>
                  <a:txBody>
                    <a:bodyPr/>
                    <a:lstStyle/>
                    <a:p>
                      <a:pPr algn="l">
                        <a:lnSpc>
                          <a:spcPct val="115000"/>
                        </a:lnSpc>
                        <a:spcAft>
                          <a:spcPts val="1000"/>
                        </a:spcAft>
                      </a:pPr>
                      <a:r>
                        <a:rPr lang="kk-KZ" sz="2400" dirty="0">
                          <a:solidFill>
                            <a:srgbClr val="008080"/>
                          </a:solidFill>
                          <a:effectLst/>
                          <a:latin typeface="Times New Roman" pitchFamily="18" charset="0"/>
                          <a:cs typeface="Times New Roman" pitchFamily="18" charset="0"/>
                        </a:rPr>
                        <a:t>6.</a:t>
                      </a:r>
                      <a:endParaRPr lang="ru-RU" sz="2400" dirty="0">
                        <a:solidFill>
                          <a:srgbClr val="008080"/>
                        </a:solidFill>
                        <a:effectLst/>
                        <a:latin typeface="Times New Roman" pitchFamily="18" charset="0"/>
                        <a:ea typeface="Calibri"/>
                        <a:cs typeface="Times New Roman" pitchFamily="18" charset="0"/>
                      </a:endParaRPr>
                    </a:p>
                  </a:txBody>
                  <a:tcPr marL="68580" marR="68580" marT="0" marB="0"/>
                </a:tc>
                <a:tc>
                  <a:txBody>
                    <a:bodyPr/>
                    <a:lstStyle/>
                    <a:p>
                      <a:endParaRPr lang="ru-RU" dirty="0"/>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tc>
                  <a:txBody>
                    <a:bodyPr/>
                    <a:lstStyle/>
                    <a:p>
                      <a:endParaRPr lang="ru-RU" sz="2400" dirty="0">
                        <a:solidFill>
                          <a:srgbClr val="008080"/>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2862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991</Words>
  <Application>Microsoft Office PowerPoint</Application>
  <PresentationFormat>Экран (4:3)</PresentationFormat>
  <Paragraphs>124</Paragraphs>
  <Slides>12</Slides>
  <Notes>1</Notes>
  <HiddenSlides>0</HiddenSlides>
  <MMClips>6</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МагжанМ</dc:creator>
  <cp:lastModifiedBy>User-32</cp:lastModifiedBy>
  <cp:revision>18</cp:revision>
  <dcterms:created xsi:type="dcterms:W3CDTF">2021-03-31T04:12:32Z</dcterms:created>
  <dcterms:modified xsi:type="dcterms:W3CDTF">2021-04-01T18:58:21Z</dcterms:modified>
</cp:coreProperties>
</file>