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2CF707-524F-4F88-82FB-9AE3AEEA029A}" type="datetimeFigureOut">
              <a:rPr lang="ru-RU" smtClean="0"/>
              <a:t>01.04.2021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2A3BF2-0324-413D-B855-87EB41DF782C}" type="slidenum">
              <a:rPr lang="ru-RU" smtClean="0"/>
              <a:t>‹#›</a:t>
            </a:fld>
            <a:endParaRPr lang="ru-RU"/>
          </a:p>
        </p:txBody>
      </p:sp>
    </p:spTree>
    <p:extLst>
      <p:ext uri="{BB962C8B-B14F-4D97-AF65-F5344CB8AC3E}">
        <p14:creationId xmlns:p14="http://schemas.microsoft.com/office/powerpoint/2010/main" val="411474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92A3BF2-0324-413D-B855-87EB41DF782C}" type="slidenum">
              <a:rPr lang="ru-RU" smtClean="0"/>
              <a:t>8</a:t>
            </a:fld>
            <a:endParaRPr lang="ru-RU"/>
          </a:p>
        </p:txBody>
      </p:sp>
    </p:spTree>
    <p:extLst>
      <p:ext uri="{BB962C8B-B14F-4D97-AF65-F5344CB8AC3E}">
        <p14:creationId xmlns:p14="http://schemas.microsoft.com/office/powerpoint/2010/main" val="1919632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5BAC525-2743-4A06-A842-20C1725513FF}" type="datetimeFigureOut">
              <a:rPr lang="ru-RU" smtClean="0"/>
              <a:t>01.04.2021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588DFE2-7407-43F7-9875-E51A945779D3}"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5BAC525-2743-4A06-A842-20C1725513FF}" type="datetimeFigureOut">
              <a:rPr lang="ru-RU" smtClean="0"/>
              <a:t>01.04.2021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588DFE2-7407-43F7-9875-E51A945779D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5BAC525-2743-4A06-A842-20C1725513FF}" type="datetimeFigureOut">
              <a:rPr lang="ru-RU" smtClean="0"/>
              <a:t>01.04.2021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588DFE2-7407-43F7-9875-E51A945779D3}"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5BAC525-2743-4A06-A842-20C1725513FF}" type="datetimeFigureOut">
              <a:rPr lang="ru-RU" smtClean="0"/>
              <a:t>01.04.2021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588DFE2-7407-43F7-9875-E51A945779D3}"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5BAC525-2743-4A06-A842-20C1725513FF}" type="datetimeFigureOut">
              <a:rPr lang="ru-RU" smtClean="0"/>
              <a:t>01.04.2021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588DFE2-7407-43F7-9875-E51A945779D3}"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95BAC525-2743-4A06-A842-20C1725513FF}" type="datetimeFigureOut">
              <a:rPr lang="ru-RU" smtClean="0"/>
              <a:t>01.04.2021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588DFE2-7407-43F7-9875-E51A945779D3}"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5BAC525-2743-4A06-A842-20C1725513FF}" type="datetimeFigureOut">
              <a:rPr lang="ru-RU" smtClean="0"/>
              <a:t>01.04.2021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588DFE2-7407-43F7-9875-E51A945779D3}"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95BAC525-2743-4A06-A842-20C1725513FF}" type="datetimeFigureOut">
              <a:rPr lang="ru-RU" smtClean="0"/>
              <a:t>01.04.2021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588DFE2-7407-43F7-9875-E51A945779D3}"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95BAC525-2743-4A06-A842-20C1725513FF}" type="datetimeFigureOut">
              <a:rPr lang="ru-RU" smtClean="0"/>
              <a:t>01.04.2021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588DFE2-7407-43F7-9875-E51A945779D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5BAC525-2743-4A06-A842-20C1725513FF}" type="datetimeFigureOut">
              <a:rPr lang="ru-RU" smtClean="0"/>
              <a:t>01.04.2021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588DFE2-7407-43F7-9875-E51A945779D3}"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5BAC525-2743-4A06-A842-20C1725513FF}" type="datetimeFigureOut">
              <a:rPr lang="ru-RU" smtClean="0"/>
              <a:t>01.04.2021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588DFE2-7407-43F7-9875-E51A945779D3}"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5BAC525-2743-4A06-A842-20C1725513FF}" type="datetimeFigureOut">
              <a:rPr lang="ru-RU" smtClean="0"/>
              <a:t>01.04.2021</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C588DFE2-7407-43F7-9875-E51A945779D3}"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1052736"/>
            <a:ext cx="7772400" cy="1780108"/>
          </a:xfrm>
        </p:spPr>
        <p:txBody>
          <a:bodyPr>
            <a:normAutofit/>
          </a:bodyPr>
          <a:lstStyle/>
          <a:p>
            <a:r>
              <a:rPr lang="kk-KZ" sz="3200" dirty="0" smtClean="0">
                <a:solidFill>
                  <a:schemeClr val="bg1"/>
                </a:solidFill>
                <a:latin typeface="Times New Roman" panose="02020603050405020304" pitchFamily="18" charset="0"/>
                <a:cs typeface="Times New Roman" panose="02020603050405020304" pitchFamily="18" charset="0"/>
              </a:rPr>
              <a:t>9- бөлім</a:t>
            </a:r>
            <a:r>
              <a:rPr lang="kk-KZ" sz="3200" dirty="0" smtClean="0">
                <a:solidFill>
                  <a:schemeClr val="tx1"/>
                </a:solidFill>
                <a:latin typeface="Times New Roman" panose="02020603050405020304" pitchFamily="18" charset="0"/>
                <a:cs typeface="Times New Roman" panose="02020603050405020304" pitchFamily="18" charset="0"/>
              </a:rPr>
              <a:t/>
            </a:r>
            <a:br>
              <a:rPr lang="kk-KZ" sz="3200" dirty="0" smtClean="0">
                <a:solidFill>
                  <a:schemeClr val="tx1"/>
                </a:solidFill>
                <a:latin typeface="Times New Roman" panose="02020603050405020304" pitchFamily="18" charset="0"/>
                <a:cs typeface="Times New Roman" panose="02020603050405020304" pitchFamily="18" charset="0"/>
              </a:rPr>
            </a:br>
            <a:r>
              <a:rPr lang="kk-KZ" sz="3200" dirty="0" smtClean="0">
                <a:solidFill>
                  <a:schemeClr val="tx1"/>
                </a:solidFill>
                <a:latin typeface="Times New Roman" panose="02020603050405020304" pitchFamily="18" charset="0"/>
                <a:cs typeface="Times New Roman" panose="02020603050405020304" pitchFamily="18" charset="0"/>
              </a:rPr>
              <a:t>Аспан әлемінің құпиялары</a:t>
            </a:r>
            <a:endParaRPr lang="ru-RU" sz="3200" dirty="0">
              <a:solidFill>
                <a:schemeClr val="tx1"/>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259632" y="3356992"/>
            <a:ext cx="6400800" cy="1473200"/>
          </a:xfrm>
        </p:spPr>
        <p:txBody>
          <a:bodyPr>
            <a:normAutofit/>
          </a:bodyPr>
          <a:lstStyle/>
          <a:p>
            <a:r>
              <a:rPr lang="kk-KZ" sz="3200" dirty="0" smtClean="0">
                <a:latin typeface="Times New Roman" panose="02020603050405020304" pitchFamily="18" charset="0"/>
                <a:cs typeface="Times New Roman" panose="02020603050405020304" pitchFamily="18" charset="0"/>
              </a:rPr>
              <a:t>Сабақтың тақырыбы</a:t>
            </a:r>
          </a:p>
          <a:p>
            <a:r>
              <a:rPr lang="kk-KZ" sz="3200" dirty="0" smtClean="0">
                <a:solidFill>
                  <a:schemeClr val="tx1"/>
                </a:solidFill>
                <a:latin typeface="Times New Roman" panose="02020603050405020304" pitchFamily="18" charset="0"/>
                <a:cs typeface="Times New Roman" panose="02020603050405020304" pitchFamily="18" charset="0"/>
              </a:rPr>
              <a:t>Аспан денелері қалай зерттеледі?</a:t>
            </a:r>
            <a:endParaRPr lang="ru-RU"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4126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88030109"/>
              </p:ext>
            </p:extLst>
          </p:nvPr>
        </p:nvGraphicFramePr>
        <p:xfrm>
          <a:off x="683569" y="2420888"/>
          <a:ext cx="7418028" cy="1393696"/>
        </p:xfrm>
        <a:graphic>
          <a:graphicData uri="http://schemas.openxmlformats.org/drawingml/2006/table">
            <a:tbl>
              <a:tblPr firstRow="1" firstCol="1" bandRow="1"/>
              <a:tblGrid>
                <a:gridCol w="1059867"/>
                <a:gridCol w="1183396"/>
                <a:gridCol w="1324574"/>
                <a:gridCol w="1379591"/>
                <a:gridCol w="1235300"/>
                <a:gridCol w="1235300"/>
              </a:tblGrid>
              <a:tr h="296416">
                <a:tc>
                  <a:txBody>
                    <a:bodyPr/>
                    <a:lstStyle/>
                    <a:p>
                      <a:pPr>
                        <a:spcAft>
                          <a:spcPts val="0"/>
                        </a:spcAft>
                      </a:pPr>
                      <a:r>
                        <a:rPr lang="kk-KZ" sz="1800" dirty="0">
                          <a:effectLst/>
                          <a:latin typeface="Times New Roman" panose="02020603050405020304" pitchFamily="18" charset="0"/>
                          <a:ea typeface="Times New Roman"/>
                          <a:cs typeface="Times New Roman" panose="02020603050405020304" pitchFamily="18" charset="0"/>
                        </a:rPr>
                        <a:t>Есептік </a:t>
                      </a:r>
                      <a:endParaRPr lang="ru-RU" sz="1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800" dirty="0">
                          <a:effectLst/>
                          <a:latin typeface="Times New Roman" panose="02020603050405020304" pitchFamily="18" charset="0"/>
                          <a:ea typeface="Times New Roman"/>
                          <a:cs typeface="Times New Roman" panose="02020603050405020304" pitchFamily="18" charset="0"/>
                        </a:rPr>
                        <a:t>Реттік</a:t>
                      </a:r>
                      <a:endParaRPr lang="ru-RU" sz="1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800">
                          <a:effectLst/>
                          <a:latin typeface="Times New Roman" panose="02020603050405020304" pitchFamily="18" charset="0"/>
                          <a:ea typeface="Times New Roman"/>
                          <a:cs typeface="Times New Roman" panose="02020603050405020304" pitchFamily="18" charset="0"/>
                        </a:rPr>
                        <a:t>Жинақтық</a:t>
                      </a:r>
                      <a:endParaRPr lang="ru-RU" sz="18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800">
                          <a:effectLst/>
                          <a:latin typeface="Times New Roman" panose="02020603050405020304" pitchFamily="18" charset="0"/>
                          <a:ea typeface="Times New Roman"/>
                          <a:cs typeface="Times New Roman" panose="02020603050405020304" pitchFamily="18" charset="0"/>
                        </a:rPr>
                        <a:t>Болжалдық</a:t>
                      </a:r>
                      <a:endParaRPr lang="ru-RU" sz="18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800">
                          <a:effectLst/>
                          <a:latin typeface="Times New Roman" panose="02020603050405020304" pitchFamily="18" charset="0"/>
                          <a:ea typeface="Times New Roman"/>
                          <a:cs typeface="Times New Roman" panose="02020603050405020304" pitchFamily="18" charset="0"/>
                        </a:rPr>
                        <a:t>Топтау</a:t>
                      </a:r>
                      <a:endParaRPr lang="ru-RU" sz="18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800">
                          <a:effectLst/>
                          <a:latin typeface="Times New Roman" panose="02020603050405020304" pitchFamily="18" charset="0"/>
                          <a:ea typeface="Times New Roman"/>
                          <a:cs typeface="Times New Roman" panose="02020603050405020304" pitchFamily="18" charset="0"/>
                        </a:rPr>
                        <a:t>Бөлшектік</a:t>
                      </a:r>
                      <a:endParaRPr lang="ru-RU" sz="18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2832">
                <a:tc>
                  <a:txBody>
                    <a:bodyPr/>
                    <a:lstStyle/>
                    <a:p>
                      <a:pPr>
                        <a:spcAft>
                          <a:spcPts val="0"/>
                        </a:spcAft>
                      </a:pPr>
                      <a:r>
                        <a:rPr lang="kk-KZ" sz="1800">
                          <a:effectLst/>
                          <a:latin typeface="Times New Roman" panose="02020603050405020304" pitchFamily="18" charset="0"/>
                          <a:ea typeface="Times New Roman"/>
                          <a:cs typeface="Times New Roman" panose="02020603050405020304" pitchFamily="18" charset="0"/>
                        </a:rPr>
                        <a:t>Жиырма екі, бір мың он төрт</a:t>
                      </a:r>
                      <a:endParaRPr lang="ru-RU" sz="18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800" dirty="0">
                          <a:effectLst/>
                          <a:latin typeface="Times New Roman" panose="02020603050405020304" pitchFamily="18" charset="0"/>
                          <a:ea typeface="Times New Roman"/>
                          <a:cs typeface="Times New Roman" panose="02020603050405020304" pitchFamily="18" charset="0"/>
                        </a:rPr>
                        <a:t>Бесінші</a:t>
                      </a:r>
                      <a:endParaRPr lang="ru-RU" sz="1800" dirty="0">
                        <a:effectLst/>
                        <a:latin typeface="Times New Roman" panose="02020603050405020304" pitchFamily="18" charset="0"/>
                        <a:ea typeface="Times New Roman"/>
                        <a:cs typeface="Times New Roman" panose="02020603050405020304" pitchFamily="18" charset="0"/>
                      </a:endParaRPr>
                    </a:p>
                    <a:p>
                      <a:pPr>
                        <a:spcAft>
                          <a:spcPts val="0"/>
                        </a:spcAft>
                      </a:pPr>
                      <a:r>
                        <a:rPr lang="kk-KZ" sz="1800" dirty="0">
                          <a:effectLst/>
                          <a:latin typeface="Times New Roman" panose="02020603050405020304" pitchFamily="18" charset="0"/>
                          <a:ea typeface="Times New Roman"/>
                          <a:cs typeface="Times New Roman" panose="02020603050405020304" pitchFamily="18" charset="0"/>
                        </a:rPr>
                        <a:t>алтыншы</a:t>
                      </a:r>
                      <a:endParaRPr lang="ru-RU" sz="1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800" dirty="0">
                          <a:effectLst/>
                          <a:latin typeface="Times New Roman" panose="02020603050405020304" pitchFamily="18" charset="0"/>
                          <a:ea typeface="Times New Roman"/>
                          <a:cs typeface="Times New Roman" panose="02020603050405020304" pitchFamily="18" charset="0"/>
                        </a:rPr>
                        <a:t>Алтау</a:t>
                      </a:r>
                      <a:endParaRPr lang="ru-RU" sz="1800" dirty="0">
                        <a:effectLst/>
                        <a:latin typeface="Times New Roman" panose="02020603050405020304" pitchFamily="18" charset="0"/>
                        <a:ea typeface="Times New Roman"/>
                        <a:cs typeface="Times New Roman" panose="02020603050405020304" pitchFamily="18" charset="0"/>
                      </a:endParaRPr>
                    </a:p>
                    <a:p>
                      <a:pPr>
                        <a:spcAft>
                          <a:spcPts val="0"/>
                        </a:spcAft>
                      </a:pPr>
                      <a:r>
                        <a:rPr lang="kk-KZ" sz="1800" dirty="0">
                          <a:effectLst/>
                          <a:latin typeface="Times New Roman" panose="02020603050405020304" pitchFamily="18" charset="0"/>
                          <a:ea typeface="Times New Roman"/>
                          <a:cs typeface="Times New Roman" panose="02020603050405020304" pitchFamily="18" charset="0"/>
                        </a:rPr>
                        <a:t>жетеу</a:t>
                      </a:r>
                      <a:endParaRPr lang="ru-RU" sz="1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800" dirty="0">
                          <a:effectLst/>
                          <a:latin typeface="Times New Roman" panose="02020603050405020304" pitchFamily="18" charset="0"/>
                          <a:ea typeface="Times New Roman"/>
                          <a:cs typeface="Times New Roman" panose="02020603050405020304" pitchFamily="18" charset="0"/>
                        </a:rPr>
                        <a:t>40-50-дей</a:t>
                      </a:r>
                      <a:endParaRPr lang="ru-RU" sz="1800" dirty="0">
                        <a:effectLst/>
                        <a:latin typeface="Times New Roman" panose="02020603050405020304" pitchFamily="18" charset="0"/>
                        <a:ea typeface="Times New Roman"/>
                        <a:cs typeface="Times New Roman" panose="02020603050405020304" pitchFamily="18" charset="0"/>
                      </a:endParaRPr>
                    </a:p>
                    <a:p>
                      <a:pPr>
                        <a:spcAft>
                          <a:spcPts val="0"/>
                        </a:spcAft>
                      </a:pPr>
                      <a:r>
                        <a:rPr lang="kk-KZ" sz="1800" dirty="0">
                          <a:effectLst/>
                          <a:latin typeface="Times New Roman" panose="02020603050405020304" pitchFamily="18" charset="0"/>
                          <a:ea typeface="Times New Roman"/>
                          <a:cs typeface="Times New Roman" panose="02020603050405020304" pitchFamily="18" charset="0"/>
                        </a:rPr>
                        <a:t>Жүз шақты</a:t>
                      </a:r>
                      <a:endParaRPr lang="ru-RU" sz="1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800" dirty="0">
                          <a:effectLst/>
                          <a:latin typeface="Times New Roman" panose="02020603050405020304" pitchFamily="18" charset="0"/>
                          <a:ea typeface="Times New Roman"/>
                          <a:cs typeface="Times New Roman" panose="02020603050405020304" pitchFamily="18" charset="0"/>
                        </a:rPr>
                        <a:t>30-30-дан, екі- екіден</a:t>
                      </a:r>
                      <a:endParaRPr lang="ru-RU" sz="1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800" dirty="0">
                          <a:effectLst/>
                          <a:latin typeface="Times New Roman" panose="02020603050405020304" pitchFamily="18" charset="0"/>
                          <a:ea typeface="Times New Roman"/>
                          <a:cs typeface="Times New Roman" panose="02020603050405020304" pitchFamily="18" charset="0"/>
                        </a:rPr>
                        <a:t>15-тен</a:t>
                      </a:r>
                      <a:endParaRPr lang="ru-RU" sz="1800" dirty="0">
                        <a:effectLst/>
                        <a:latin typeface="Times New Roman" panose="02020603050405020304" pitchFamily="18" charset="0"/>
                        <a:ea typeface="Times New Roman"/>
                        <a:cs typeface="Times New Roman" panose="02020603050405020304" pitchFamily="18" charset="0"/>
                      </a:endParaRPr>
                    </a:p>
                    <a:p>
                      <a:pPr>
                        <a:spcAft>
                          <a:spcPts val="0"/>
                        </a:spcAft>
                      </a:pPr>
                      <a:r>
                        <a:rPr lang="kk-KZ" sz="1800" dirty="0">
                          <a:effectLst/>
                          <a:latin typeface="Times New Roman" panose="02020603050405020304" pitchFamily="18" charset="0"/>
                          <a:ea typeface="Times New Roman"/>
                          <a:cs typeface="Times New Roman" panose="02020603050405020304" pitchFamily="18" charset="0"/>
                        </a:rPr>
                        <a:t>25-ке</a:t>
                      </a:r>
                      <a:endParaRPr lang="ru-RU" sz="1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Заголовок 2"/>
          <p:cNvSpPr>
            <a:spLocks noGrp="1"/>
          </p:cNvSpPr>
          <p:nvPr>
            <p:ph type="title"/>
          </p:nvPr>
        </p:nvSpPr>
        <p:spPr/>
        <p:txBody>
          <a:bodyPr>
            <a:normAutofit/>
          </a:bodyPr>
          <a:lstStyle/>
          <a:p>
            <a:r>
              <a:rPr lang="kk-KZ" sz="2800" dirty="0" smtClean="0">
                <a:latin typeface="Times New Roman" panose="02020603050405020304" pitchFamily="18" charset="0"/>
                <a:cs typeface="Times New Roman" panose="02020603050405020304" pitchFamily="18" charset="0"/>
              </a:rPr>
              <a:t>Өзіңді тексер!</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4700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1916832"/>
            <a:ext cx="7408333" cy="3450696"/>
          </a:xfrm>
        </p:spPr>
        <p:txBody>
          <a:bodyPr/>
          <a:lstStyle/>
          <a:p>
            <a:r>
              <a:rPr lang="kk-KZ" dirty="0" smtClean="0">
                <a:latin typeface="Times New Roman"/>
                <a:ea typeface="Calibri"/>
              </a:rPr>
              <a:t>Аспан </a:t>
            </a:r>
            <a:r>
              <a:rPr lang="kk-KZ" dirty="0">
                <a:latin typeface="Times New Roman"/>
                <a:ea typeface="Calibri"/>
              </a:rPr>
              <a:t>денелерін зерттейтін мүмкіндігіңіз болса, қай планетаны зерттер едіңіз, неге</a:t>
            </a:r>
            <a:r>
              <a:rPr lang="kk-KZ" dirty="0" smtClean="0">
                <a:latin typeface="Times New Roman"/>
                <a:ea typeface="Calibri"/>
              </a:rPr>
              <a:t>?</a:t>
            </a:r>
          </a:p>
          <a:p>
            <a:pPr marL="0" indent="0">
              <a:buNone/>
            </a:pPr>
            <a:r>
              <a:rPr lang="kk-KZ" dirty="0" smtClean="0">
                <a:latin typeface="Times New Roman"/>
              </a:rPr>
              <a:t>1- сөйлем «Менің ойымша...»</a:t>
            </a:r>
          </a:p>
          <a:p>
            <a:pPr marL="0" indent="0">
              <a:buNone/>
            </a:pPr>
            <a:r>
              <a:rPr lang="kk-KZ" dirty="0" smtClean="0">
                <a:latin typeface="Times New Roman"/>
              </a:rPr>
              <a:t>2- сөйлем </a:t>
            </a:r>
            <a:r>
              <a:rPr lang="kk-KZ" dirty="0" smtClean="0">
                <a:latin typeface="Times New Roman"/>
              </a:rPr>
              <a:t>«Себебі </a:t>
            </a:r>
            <a:r>
              <a:rPr lang="kk-KZ" dirty="0" smtClean="0">
                <a:latin typeface="Times New Roman"/>
              </a:rPr>
              <a:t>мен оны ... » деп түсінемін.</a:t>
            </a:r>
          </a:p>
          <a:p>
            <a:pPr marL="0" indent="0">
              <a:buNone/>
            </a:pPr>
            <a:r>
              <a:rPr lang="kk-KZ" dirty="0" smtClean="0">
                <a:latin typeface="Times New Roman"/>
              </a:rPr>
              <a:t>3- сөйлем «Оны мен ...» деген  мысалдармен дәлелдей аламын.</a:t>
            </a:r>
          </a:p>
          <a:p>
            <a:pPr marL="0" indent="0">
              <a:buNone/>
            </a:pPr>
            <a:r>
              <a:rPr lang="kk-KZ" dirty="0" smtClean="0">
                <a:latin typeface="Times New Roman"/>
              </a:rPr>
              <a:t>4- сөйлем </a:t>
            </a:r>
            <a:r>
              <a:rPr lang="kk-KZ" dirty="0" smtClean="0">
                <a:latin typeface="Times New Roman"/>
              </a:rPr>
              <a:t>«Осыған </a:t>
            </a:r>
            <a:r>
              <a:rPr lang="kk-KZ" dirty="0" smtClean="0">
                <a:latin typeface="Times New Roman"/>
              </a:rPr>
              <a:t>байланысты мен...» деген шешімге келдім.</a:t>
            </a:r>
            <a:endParaRPr lang="ru-RU" dirty="0"/>
          </a:p>
        </p:txBody>
      </p:sp>
      <p:sp>
        <p:nvSpPr>
          <p:cNvPr id="3" name="Заголовок 2"/>
          <p:cNvSpPr>
            <a:spLocks noGrp="1"/>
          </p:cNvSpPr>
          <p:nvPr>
            <p:ph type="title"/>
          </p:nvPr>
        </p:nvSpPr>
        <p:spPr>
          <a:xfrm>
            <a:off x="457200" y="338328"/>
            <a:ext cx="8229600" cy="1578504"/>
          </a:xfrm>
        </p:spPr>
        <p:txBody>
          <a:bodyPr>
            <a:normAutofit fontScale="90000"/>
          </a:bodyPr>
          <a:lstStyle/>
          <a:p>
            <a:pPr marL="274320" lvl="0" indent="-274320">
              <a:lnSpc>
                <a:spcPct val="115000"/>
              </a:lnSpc>
              <a:spcBef>
                <a:spcPct val="20000"/>
              </a:spcBef>
              <a:spcAft>
                <a:spcPts val="1000"/>
              </a:spcAft>
            </a:pPr>
            <a:r>
              <a:rPr lang="kk-KZ" sz="2400" b="1" u="sng" dirty="0">
                <a:solidFill>
                  <a:srgbClr val="073E87"/>
                </a:solidFill>
                <a:latin typeface="Times New Roman"/>
                <a:ea typeface="Calibri"/>
                <a:cs typeface="Times New Roman"/>
              </a:rPr>
              <a:t>4- тапсырма</a:t>
            </a:r>
            <a:r>
              <a:rPr lang="ru-RU" sz="2000" dirty="0">
                <a:solidFill>
                  <a:srgbClr val="073E87"/>
                </a:solidFill>
                <a:latin typeface="Calibri"/>
                <a:ea typeface="Calibri"/>
                <a:cs typeface="Times New Roman"/>
              </a:rPr>
              <a:t/>
            </a:r>
            <a:br>
              <a:rPr lang="ru-RU" sz="2000" dirty="0">
                <a:solidFill>
                  <a:srgbClr val="073E87"/>
                </a:solidFill>
                <a:latin typeface="Calibri"/>
                <a:ea typeface="Calibri"/>
                <a:cs typeface="Times New Roman"/>
              </a:rPr>
            </a:br>
            <a:r>
              <a:rPr lang="kk-KZ" sz="2400" b="1" dirty="0">
                <a:solidFill>
                  <a:srgbClr val="073E87"/>
                </a:solidFill>
                <a:latin typeface="Times New Roman"/>
                <a:ea typeface="Calibri"/>
                <a:cs typeface="Times New Roman"/>
              </a:rPr>
              <a:t>«</a:t>
            </a:r>
            <a:r>
              <a:rPr lang="kk-KZ" sz="2400" b="1" dirty="0" smtClean="0">
                <a:solidFill>
                  <a:srgbClr val="073E87"/>
                </a:solidFill>
                <a:latin typeface="Times New Roman"/>
                <a:ea typeface="Calibri"/>
                <a:cs typeface="Times New Roman"/>
              </a:rPr>
              <a:t>ПОПС» формуласы </a:t>
            </a:r>
            <a:r>
              <a:rPr lang="kk-KZ" sz="2400" b="1" dirty="0">
                <a:solidFill>
                  <a:srgbClr val="073E87"/>
                </a:solidFill>
                <a:latin typeface="Times New Roman"/>
                <a:ea typeface="Calibri"/>
                <a:cs typeface="Times New Roman"/>
              </a:rPr>
              <a:t>бойынша  сұрақтарға жауап </a:t>
            </a:r>
            <a:r>
              <a:rPr lang="kk-KZ" sz="2400" b="1" dirty="0" smtClean="0">
                <a:solidFill>
                  <a:srgbClr val="073E87"/>
                </a:solidFill>
                <a:latin typeface="Times New Roman"/>
                <a:ea typeface="Calibri"/>
                <a:cs typeface="Times New Roman"/>
              </a:rPr>
              <a:t>беріңіз</a:t>
            </a:r>
            <a:r>
              <a:rPr lang="ru-RU" sz="2000" dirty="0">
                <a:solidFill>
                  <a:srgbClr val="073E87"/>
                </a:solidFill>
                <a:latin typeface="Calibri"/>
                <a:ea typeface="Calibri"/>
                <a:cs typeface="Times New Roman"/>
              </a:rPr>
              <a:t/>
            </a:r>
            <a:br>
              <a:rPr lang="ru-RU" sz="2000" dirty="0">
                <a:solidFill>
                  <a:srgbClr val="073E87"/>
                </a:solidFill>
                <a:latin typeface="Calibri"/>
                <a:ea typeface="Calibri"/>
                <a:cs typeface="Times New Roman"/>
              </a:rPr>
            </a:br>
            <a:endParaRPr lang="ru-RU" dirty="0"/>
          </a:p>
        </p:txBody>
      </p:sp>
    </p:spTree>
    <p:extLst>
      <p:ext uri="{BB962C8B-B14F-4D97-AF65-F5344CB8AC3E}">
        <p14:creationId xmlns:p14="http://schemas.microsoft.com/office/powerpoint/2010/main" val="3405530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2132856"/>
            <a:ext cx="7408333" cy="3450696"/>
          </a:xfrm>
        </p:spPr>
        <p:txBody>
          <a:bodyPr/>
          <a:lstStyle/>
          <a:p>
            <a:pPr marL="342900" lvl="0" indent="-342900">
              <a:spcAft>
                <a:spcPts val="0"/>
              </a:spcAft>
              <a:buFont typeface="Symbol"/>
              <a:buChar char=""/>
            </a:pPr>
            <a:r>
              <a:rPr lang="kk-KZ" dirty="0">
                <a:latin typeface="Times New Roman"/>
                <a:ea typeface="Times New Roman"/>
              </a:rPr>
              <a:t>мәтін мазмұнын түсініп, негізгі ойды анықтадың;</a:t>
            </a:r>
            <a:endParaRPr lang="ru-RU" sz="2000" dirty="0">
              <a:latin typeface="Arial"/>
              <a:ea typeface="Times New Roman"/>
            </a:endParaRPr>
          </a:p>
          <a:p>
            <a:pPr marL="342900" lvl="0" indent="-342900">
              <a:spcAft>
                <a:spcPts val="0"/>
              </a:spcAft>
              <a:buFont typeface="Symbol"/>
              <a:buChar char=""/>
            </a:pPr>
            <a:r>
              <a:rPr lang="kk-KZ" dirty="0">
                <a:latin typeface="Times New Roman"/>
                <a:ea typeface="Times New Roman"/>
              </a:rPr>
              <a:t>жазба жұмыстарында сан есімнің мағыналық түрлерін ажырата білдің;</a:t>
            </a:r>
            <a:endParaRPr lang="ru-RU" sz="2000" dirty="0">
              <a:latin typeface="Arial"/>
              <a:ea typeface="Times New Roman"/>
            </a:endParaRPr>
          </a:p>
          <a:p>
            <a:pPr marL="342900" lvl="0" indent="-342900">
              <a:spcAft>
                <a:spcPts val="0"/>
              </a:spcAft>
              <a:buFont typeface="Symbol"/>
              <a:buChar char=""/>
            </a:pPr>
            <a:r>
              <a:rPr lang="kk-KZ" dirty="0">
                <a:latin typeface="Times New Roman"/>
                <a:ea typeface="Times New Roman"/>
              </a:rPr>
              <a:t>аспан денелерінің қалай зерттелетінін түсіндің.</a:t>
            </a:r>
            <a:endParaRPr lang="ru-RU" sz="2000" dirty="0">
              <a:latin typeface="Arial"/>
              <a:ea typeface="Times New Roman"/>
            </a:endParaRPr>
          </a:p>
          <a:p>
            <a:pPr marL="0" indent="0">
              <a:buNone/>
            </a:pPr>
            <a:endParaRPr lang="ru-RU" dirty="0"/>
          </a:p>
        </p:txBody>
      </p:sp>
      <p:sp>
        <p:nvSpPr>
          <p:cNvPr id="3" name="Заголовок 2"/>
          <p:cNvSpPr>
            <a:spLocks noGrp="1"/>
          </p:cNvSpPr>
          <p:nvPr>
            <p:ph type="title"/>
          </p:nvPr>
        </p:nvSpPr>
        <p:spPr/>
        <p:txBody>
          <a:bodyPr>
            <a:normAutofit/>
          </a:bodyPr>
          <a:lstStyle/>
          <a:p>
            <a:r>
              <a:rPr lang="kk-KZ" sz="3600" b="1" dirty="0" smtClean="0">
                <a:latin typeface="Times New Roman" panose="02020603050405020304" pitchFamily="18" charset="0"/>
                <a:cs typeface="Times New Roman" panose="02020603050405020304" pitchFamily="18" charset="0"/>
              </a:rPr>
              <a:t>Сабақ соңында нені білдің?</a:t>
            </a:r>
            <a:endParaRPr lang="ru-RU"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1736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1700808"/>
            <a:ext cx="7408333" cy="3306680"/>
          </a:xfrm>
        </p:spPr>
        <p:txBody>
          <a:bodyPr>
            <a:normAutofit fontScale="92500" lnSpcReduction="10000"/>
          </a:bodyPr>
          <a:lstStyle/>
          <a:p>
            <a:pPr>
              <a:spcAft>
                <a:spcPts val="0"/>
              </a:spcAft>
            </a:pPr>
            <a:r>
              <a:rPr lang="kk-KZ" dirty="0" smtClean="0"/>
              <a:t>    </a:t>
            </a:r>
            <a:r>
              <a:rPr lang="kk-KZ" dirty="0">
                <a:latin typeface="Times New Roman"/>
                <a:ea typeface="Times New Roman"/>
                <a:cs typeface="Times New Roman"/>
              </a:rPr>
              <a:t>5.1.4.1     </a:t>
            </a:r>
            <a:r>
              <a:rPr lang="kk-KZ" dirty="0">
                <a:solidFill>
                  <a:srgbClr val="000000"/>
                </a:solidFill>
                <a:latin typeface="Times New Roman"/>
                <a:ea typeface="Times New Roman"/>
                <a:cs typeface="Times New Roman"/>
              </a:rPr>
              <a:t>Тірек сөздер мен жетекші сұрақтар арқылы негізгі ойды анықтау.</a:t>
            </a:r>
            <a:endParaRPr lang="ru-RU" sz="2000" dirty="0">
              <a:latin typeface="Calibri"/>
              <a:ea typeface="Times New Roman"/>
              <a:cs typeface="Times New Roman"/>
            </a:endParaRPr>
          </a:p>
          <a:p>
            <a:r>
              <a:rPr lang="kk-KZ" dirty="0">
                <a:latin typeface="Times New Roman"/>
                <a:ea typeface="Calibri"/>
              </a:rPr>
              <a:t>5. ӘТН 4  Сан есімнің мағыналық түрлерін ажырата білу</a:t>
            </a:r>
            <a:r>
              <a:rPr lang="kk-KZ" dirty="0" smtClean="0">
                <a:latin typeface="Times New Roman"/>
                <a:ea typeface="Calibri"/>
              </a:rPr>
              <a:t>.</a:t>
            </a:r>
            <a:endParaRPr lang="ru-RU" dirty="0"/>
          </a:p>
          <a:p>
            <a:pPr marL="0" indent="0">
              <a:buNone/>
            </a:pPr>
            <a:r>
              <a:rPr lang="kk-KZ" dirty="0">
                <a:latin typeface="Times New Roman"/>
                <a:ea typeface="Calibri"/>
              </a:rPr>
              <a:t> </a:t>
            </a:r>
            <a:r>
              <a:rPr lang="kk-KZ" dirty="0" smtClean="0">
                <a:latin typeface="Times New Roman"/>
                <a:ea typeface="Calibri"/>
              </a:rPr>
              <a:t> </a:t>
            </a:r>
            <a:r>
              <a:rPr lang="kk-KZ" b="1" dirty="0" smtClean="0">
                <a:solidFill>
                  <a:schemeClr val="accent1"/>
                </a:solidFill>
                <a:latin typeface="Times New Roman"/>
                <a:ea typeface="Calibri"/>
              </a:rPr>
              <a:t>Сабақ мақсаты</a:t>
            </a:r>
          </a:p>
          <a:p>
            <a:pPr>
              <a:spcAft>
                <a:spcPts val="0"/>
              </a:spcAft>
            </a:pPr>
            <a:r>
              <a:rPr lang="kk-KZ" dirty="0">
                <a:solidFill>
                  <a:srgbClr val="000000"/>
                </a:solidFill>
                <a:latin typeface="Times New Roman"/>
                <a:ea typeface="Times New Roman"/>
                <a:cs typeface="Times New Roman"/>
              </a:rPr>
              <a:t>Тірек сөздер арқылы негізгі ойды анықтайды, аспан денелерінің қалай зерттелетіні туралы толық мәлімет алады. </a:t>
            </a:r>
            <a:endParaRPr lang="ru-RU" sz="2000" dirty="0">
              <a:latin typeface="Calibri"/>
              <a:ea typeface="Times New Roman"/>
              <a:cs typeface="Times New Roman"/>
            </a:endParaRPr>
          </a:p>
          <a:p>
            <a:r>
              <a:rPr lang="kk-KZ" dirty="0" smtClean="0">
                <a:solidFill>
                  <a:srgbClr val="000000"/>
                </a:solidFill>
                <a:latin typeface="Times New Roman"/>
                <a:ea typeface="Calibri"/>
              </a:rPr>
              <a:t>Жазба </a:t>
            </a:r>
            <a:r>
              <a:rPr lang="kk-KZ" dirty="0">
                <a:solidFill>
                  <a:srgbClr val="000000"/>
                </a:solidFill>
                <a:latin typeface="Times New Roman"/>
                <a:ea typeface="Calibri"/>
              </a:rPr>
              <a:t>жұмыстарында сан есімнің мағыналық түрлерін ажыратып, қолдана алады.</a:t>
            </a:r>
            <a:endParaRPr lang="kk-KZ" b="1" dirty="0" smtClean="0">
              <a:solidFill>
                <a:schemeClr val="accent1"/>
              </a:solidFill>
              <a:latin typeface="Times New Roman"/>
              <a:ea typeface="Calibri"/>
            </a:endParaRPr>
          </a:p>
        </p:txBody>
      </p:sp>
      <p:sp>
        <p:nvSpPr>
          <p:cNvPr id="3" name="Заголовок 2"/>
          <p:cNvSpPr>
            <a:spLocks noGrp="1"/>
          </p:cNvSpPr>
          <p:nvPr>
            <p:ph type="title"/>
          </p:nvPr>
        </p:nvSpPr>
        <p:spPr>
          <a:xfrm>
            <a:off x="457200" y="338328"/>
            <a:ext cx="8229600" cy="1506496"/>
          </a:xfrm>
        </p:spPr>
        <p:txBody>
          <a:bodyPr>
            <a:normAutofit/>
          </a:bodyPr>
          <a:lstStyle/>
          <a:p>
            <a:pPr algn="l"/>
            <a:r>
              <a:rPr lang="kk-KZ" sz="2800" b="1" dirty="0" smtClean="0">
                <a:latin typeface="Times New Roman" panose="02020603050405020304" pitchFamily="18" charset="0"/>
                <a:cs typeface="Times New Roman" panose="02020603050405020304" pitchFamily="18" charset="0"/>
              </a:rPr>
              <a:t>Оқу мақсаты</a:t>
            </a:r>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445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755576" y="1844824"/>
            <a:ext cx="7408333" cy="3450696"/>
          </a:xfrm>
        </p:spPr>
        <p:txBody>
          <a:bodyPr>
            <a:normAutofit/>
          </a:bodyPr>
          <a:lstStyle/>
          <a:p>
            <a:pPr>
              <a:lnSpc>
                <a:spcPct val="115000"/>
              </a:lnSpc>
              <a:spcAft>
                <a:spcPts val="0"/>
              </a:spcAft>
            </a:pPr>
            <a:r>
              <a:rPr lang="kk-KZ" dirty="0" smtClean="0">
                <a:latin typeface="Times New Roman"/>
                <a:ea typeface="Calibri"/>
                <a:cs typeface="Times New Roman"/>
              </a:rPr>
              <a:t>Аспан </a:t>
            </a:r>
            <a:r>
              <a:rPr lang="kk-KZ" dirty="0">
                <a:latin typeface="Times New Roman"/>
                <a:ea typeface="Calibri"/>
                <a:cs typeface="Times New Roman"/>
              </a:rPr>
              <a:t>денелерінің қалай зерттелетіні туралы білесің.</a:t>
            </a:r>
            <a:endParaRPr lang="ru-RU" sz="2000" dirty="0">
              <a:latin typeface="Calibri"/>
              <a:ea typeface="Calibri"/>
              <a:cs typeface="Times New Roman"/>
            </a:endParaRPr>
          </a:p>
          <a:p>
            <a:pPr>
              <a:lnSpc>
                <a:spcPct val="115000"/>
              </a:lnSpc>
              <a:spcAft>
                <a:spcPts val="0"/>
              </a:spcAft>
            </a:pPr>
            <a:r>
              <a:rPr lang="kk-KZ" b="1" dirty="0">
                <a:latin typeface="Times New Roman"/>
                <a:ea typeface="Calibri"/>
                <a:cs typeface="Times New Roman"/>
              </a:rPr>
              <a:t>Сенің меңгеретінің: </a:t>
            </a:r>
            <a:endParaRPr lang="ru-RU" sz="2000" b="1" dirty="0">
              <a:latin typeface="Calibri"/>
              <a:ea typeface="Calibri"/>
              <a:cs typeface="Times New Roman"/>
            </a:endParaRPr>
          </a:p>
          <a:p>
            <a:pPr marL="0" lvl="0" indent="0">
              <a:spcAft>
                <a:spcPts val="0"/>
              </a:spcAft>
              <a:buNone/>
            </a:pPr>
            <a:r>
              <a:rPr lang="kk-KZ" dirty="0" smtClean="0">
                <a:latin typeface="Times New Roman"/>
                <a:ea typeface="Times New Roman"/>
              </a:rPr>
              <a:t>    Мәтін </a:t>
            </a:r>
            <a:r>
              <a:rPr lang="kk-KZ" dirty="0">
                <a:latin typeface="Times New Roman"/>
                <a:ea typeface="Times New Roman"/>
              </a:rPr>
              <a:t>мазмұнын түсініп, негізгі ойды анықтайсың;</a:t>
            </a:r>
            <a:endParaRPr lang="ru-RU" sz="2000" dirty="0">
              <a:latin typeface="Arial"/>
              <a:ea typeface="Times New Roman"/>
            </a:endParaRPr>
          </a:p>
          <a:p>
            <a:r>
              <a:rPr lang="kk-KZ" dirty="0">
                <a:solidFill>
                  <a:srgbClr val="000000"/>
                </a:solidFill>
                <a:latin typeface="Times New Roman"/>
                <a:ea typeface="Calibri"/>
              </a:rPr>
              <a:t>Жазба жұмыстарында сан есімнің мағыналық түрлерін қолданасың, ажырата аласың.</a:t>
            </a:r>
            <a:endParaRPr lang="ru-RU" dirty="0"/>
          </a:p>
        </p:txBody>
      </p:sp>
      <p:sp>
        <p:nvSpPr>
          <p:cNvPr id="3" name="Заголовок 2"/>
          <p:cNvSpPr>
            <a:spLocks noGrp="1"/>
          </p:cNvSpPr>
          <p:nvPr>
            <p:ph type="title"/>
          </p:nvPr>
        </p:nvSpPr>
        <p:spPr>
          <a:xfrm>
            <a:off x="457200" y="338328"/>
            <a:ext cx="8229600" cy="1722520"/>
          </a:xfrm>
        </p:spPr>
        <p:txBody>
          <a:bodyPr>
            <a:normAutofit/>
          </a:bodyPr>
          <a:lstStyle/>
          <a:p>
            <a:pPr marL="274320" lvl="0" indent="-274320">
              <a:lnSpc>
                <a:spcPct val="115000"/>
              </a:lnSpc>
              <a:spcBef>
                <a:spcPct val="20000"/>
              </a:spcBef>
            </a:pPr>
            <a:r>
              <a:rPr lang="kk-KZ" sz="2400" b="1" dirty="0">
                <a:solidFill>
                  <a:schemeClr val="bg1"/>
                </a:solidFill>
                <a:latin typeface="Times New Roman"/>
                <a:ea typeface="Calibri"/>
                <a:cs typeface="Times New Roman"/>
              </a:rPr>
              <a:t>Бүгінгі </a:t>
            </a:r>
            <a:r>
              <a:rPr lang="kk-KZ" sz="2400" b="1" dirty="0" smtClean="0">
                <a:solidFill>
                  <a:schemeClr val="bg1"/>
                </a:solidFill>
                <a:latin typeface="Times New Roman"/>
                <a:ea typeface="Calibri"/>
                <a:cs typeface="Times New Roman"/>
              </a:rPr>
              <a:t>сабақта сенің </a:t>
            </a:r>
            <a:r>
              <a:rPr lang="kk-KZ" sz="2400" b="1" dirty="0">
                <a:solidFill>
                  <a:schemeClr val="bg1"/>
                </a:solidFill>
                <a:latin typeface="Times New Roman"/>
                <a:ea typeface="Calibri"/>
                <a:cs typeface="Times New Roman"/>
              </a:rPr>
              <a:t>білетінің:</a:t>
            </a:r>
            <a:r>
              <a:rPr lang="ru-RU" sz="2000" b="1" dirty="0">
                <a:solidFill>
                  <a:schemeClr val="bg1"/>
                </a:solidFill>
                <a:latin typeface="Calibri"/>
                <a:ea typeface="Calibri"/>
                <a:cs typeface="Times New Roman"/>
              </a:rPr>
              <a:t/>
            </a:r>
            <a:br>
              <a:rPr lang="ru-RU" sz="2000" b="1" dirty="0">
                <a:solidFill>
                  <a:schemeClr val="bg1"/>
                </a:solidFill>
                <a:latin typeface="Calibri"/>
                <a:ea typeface="Calibri"/>
                <a:cs typeface="Times New Roman"/>
              </a:rPr>
            </a:br>
            <a:endParaRPr lang="ru-RU" b="1" dirty="0">
              <a:solidFill>
                <a:schemeClr val="bg1"/>
              </a:solidFill>
            </a:endParaRPr>
          </a:p>
        </p:txBody>
      </p:sp>
      <p:pic>
        <p:nvPicPr>
          <p:cNvPr id="1026" name="Picture 2" descr="https://im0-tub-kz.yandex.net/i?id=4899a986c485872aa3967d5350ec7186-l&amp;n=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55976" y="4293096"/>
            <a:ext cx="3816424" cy="230425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4391909"/>
            <a:ext cx="2952328" cy="2025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0250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1916832"/>
            <a:ext cx="7408333" cy="3882744"/>
          </a:xfrm>
        </p:spPr>
        <p:txBody>
          <a:bodyPr/>
          <a:lstStyle/>
          <a:p>
            <a:pPr marL="342900" lvl="0" indent="-342900">
              <a:spcAft>
                <a:spcPts val="0"/>
              </a:spcAft>
              <a:buFont typeface="+mj-lt"/>
              <a:buAutoNum type="arabicPeriod"/>
            </a:pPr>
            <a:r>
              <a:rPr lang="kk-KZ" dirty="0">
                <a:latin typeface="Times New Roman"/>
                <a:ea typeface="Times New Roman"/>
              </a:rPr>
              <a:t>Суретте не көріп тұрсыздар?</a:t>
            </a:r>
            <a:endParaRPr lang="ru-RU" sz="2000" dirty="0">
              <a:latin typeface="Arial"/>
              <a:ea typeface="Times New Roman"/>
            </a:endParaRPr>
          </a:p>
          <a:p>
            <a:pPr marL="342900" lvl="0" indent="-342900">
              <a:spcAft>
                <a:spcPts val="0"/>
              </a:spcAft>
              <a:buFont typeface="+mj-lt"/>
              <a:buAutoNum type="arabicPeriod"/>
            </a:pPr>
            <a:r>
              <a:rPr lang="kk-KZ" dirty="0">
                <a:latin typeface="Times New Roman"/>
                <a:ea typeface="Times New Roman"/>
              </a:rPr>
              <a:t>Бұл құралдарды қай кезде, неге қолданады деп ойлайсыздар?</a:t>
            </a:r>
            <a:endParaRPr lang="ru-RU" sz="2000" dirty="0">
              <a:latin typeface="Arial"/>
              <a:ea typeface="Times New Roman"/>
            </a:endParaRPr>
          </a:p>
          <a:p>
            <a:pPr marL="342900" lvl="0" indent="-342900">
              <a:spcAft>
                <a:spcPts val="0"/>
              </a:spcAft>
              <a:buFont typeface="+mj-lt"/>
              <a:buAutoNum type="arabicPeriod"/>
            </a:pPr>
            <a:r>
              <a:rPr lang="kk-KZ" dirty="0">
                <a:latin typeface="Times New Roman"/>
                <a:ea typeface="Times New Roman"/>
              </a:rPr>
              <a:t>Телескоп, радиотелескоп, күн телескопы терминдерін естулеріңіз бар ма?</a:t>
            </a:r>
            <a:endParaRPr lang="ru-RU" sz="2000" dirty="0">
              <a:latin typeface="Arial"/>
              <a:ea typeface="Times New Roman"/>
            </a:endParaRPr>
          </a:p>
          <a:p>
            <a:pPr marL="0" indent="0">
              <a:buNone/>
            </a:pPr>
            <a:endParaRPr lang="ru-RU" dirty="0"/>
          </a:p>
        </p:txBody>
      </p:sp>
      <p:sp>
        <p:nvSpPr>
          <p:cNvPr id="3" name="Заголовок 2"/>
          <p:cNvSpPr>
            <a:spLocks noGrp="1"/>
          </p:cNvSpPr>
          <p:nvPr>
            <p:ph type="title"/>
          </p:nvPr>
        </p:nvSpPr>
        <p:spPr>
          <a:xfrm>
            <a:off x="457200" y="338328"/>
            <a:ext cx="8229600" cy="1506496"/>
          </a:xfrm>
        </p:spPr>
        <p:txBody>
          <a:bodyPr>
            <a:noAutofit/>
          </a:bodyPr>
          <a:lstStyle/>
          <a:p>
            <a:pPr>
              <a:lnSpc>
                <a:spcPct val="115000"/>
              </a:lnSpc>
              <a:spcAft>
                <a:spcPts val="1000"/>
              </a:spcAft>
            </a:pPr>
            <a:r>
              <a:rPr lang="kk-KZ" sz="2400" b="1" u="sng" dirty="0">
                <a:latin typeface="Times New Roman" panose="02020603050405020304" pitchFamily="18" charset="0"/>
                <a:ea typeface="Calibri"/>
                <a:cs typeface="Times New Roman" panose="02020603050405020304" pitchFamily="18" charset="0"/>
              </a:rPr>
              <a:t>«Галереяға саяхат» </a:t>
            </a:r>
            <a:r>
              <a:rPr lang="kk-KZ" sz="2400" b="1" dirty="0">
                <a:latin typeface="Times New Roman" panose="02020603050405020304" pitchFamily="18" charset="0"/>
                <a:ea typeface="Calibri"/>
                <a:cs typeface="Times New Roman" panose="02020603050405020304" pitchFamily="18" charset="0"/>
              </a:rPr>
              <a:t> әдісі бойынша  төмендегі сұрақтарға ойланып, жауап беріп </a:t>
            </a:r>
            <a:r>
              <a:rPr lang="kk-KZ" sz="2400" b="1" dirty="0" smtClean="0">
                <a:latin typeface="Times New Roman" panose="02020603050405020304" pitchFamily="18" charset="0"/>
                <a:ea typeface="Calibri"/>
                <a:cs typeface="Times New Roman" panose="02020603050405020304" pitchFamily="18" charset="0"/>
              </a:rPr>
              <a:t>көрейік</a:t>
            </a:r>
            <a:r>
              <a:rPr lang="ru-RU" sz="2400" dirty="0">
                <a:latin typeface="Times New Roman" panose="02020603050405020304" pitchFamily="18" charset="0"/>
                <a:ea typeface="Calibri"/>
                <a:cs typeface="Times New Roman" panose="02020603050405020304" pitchFamily="18" charset="0"/>
              </a:rPr>
              <a:t/>
            </a:r>
            <a:br>
              <a:rPr lang="ru-RU" sz="2400" dirty="0">
                <a:latin typeface="Times New Roman" panose="02020603050405020304" pitchFamily="18" charset="0"/>
                <a:ea typeface="Calibri"/>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pic>
        <p:nvPicPr>
          <p:cNvPr id="4" name="Рисунок 3" descr="https://avatars.mds.yandex.net/get-zen_doc/1639101/pub_5eed0b0d0c54162f7f45f1ea_5eed0ba4652a2d2d586fe89d/scale_120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31840" y="4616499"/>
            <a:ext cx="2602820" cy="2160240"/>
          </a:xfrm>
          <a:prstGeom prst="rect">
            <a:avLst/>
          </a:prstGeom>
          <a:noFill/>
          <a:ln>
            <a:noFill/>
          </a:ln>
        </p:spPr>
      </p:pic>
      <p:pic>
        <p:nvPicPr>
          <p:cNvPr id="5" name="Рисунок 4" descr="https://avatars.mds.yandex.net/get-zen_doc/44645/pub_5cc039c0bc785500b3b6fb0c_5cc03b887222d000b33da475/scale_1200"/>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4613816"/>
            <a:ext cx="2592288" cy="2160240"/>
          </a:xfrm>
          <a:prstGeom prst="rect">
            <a:avLst/>
          </a:prstGeom>
          <a:noFill/>
          <a:ln>
            <a:noFill/>
          </a:ln>
        </p:spPr>
      </p:pic>
      <p:pic>
        <p:nvPicPr>
          <p:cNvPr id="6" name="Рисунок 5" descr="https://verbludvogne.ru/wp-content/uploads/2019/07/3-irkutsk-ti-prosto-kosmos.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84168" y="4613816"/>
            <a:ext cx="2736304" cy="2160240"/>
          </a:xfrm>
          <a:prstGeom prst="rect">
            <a:avLst/>
          </a:prstGeom>
          <a:noFill/>
          <a:ln>
            <a:noFill/>
          </a:ln>
        </p:spPr>
      </p:pic>
      <p:sp>
        <p:nvSpPr>
          <p:cNvPr id="7" name="Прямоугольник 6"/>
          <p:cNvSpPr/>
          <p:nvPr/>
        </p:nvSpPr>
        <p:spPr>
          <a:xfrm>
            <a:off x="6732240" y="3573016"/>
            <a:ext cx="4572000" cy="770980"/>
          </a:xfrm>
          <a:prstGeom prst="rect">
            <a:avLst/>
          </a:prstGeom>
        </p:spPr>
        <p:txBody>
          <a:bodyPr>
            <a:spAutoFit/>
          </a:bodyPr>
          <a:lstStyle/>
          <a:p>
            <a:pPr>
              <a:lnSpc>
                <a:spcPct val="115000"/>
              </a:lnSpc>
              <a:spcAft>
                <a:spcPts val="0"/>
              </a:spcAft>
            </a:pPr>
            <a:r>
              <a:rPr lang="kk-KZ" sz="1400" b="1" dirty="0">
                <a:latin typeface="Times New Roman"/>
                <a:ea typeface="Calibri"/>
                <a:cs typeface="Times New Roman"/>
              </a:rPr>
              <a:t>Бағалау критерийі</a:t>
            </a:r>
            <a:endParaRPr lang="ru-RU" sz="1400" dirty="0">
              <a:latin typeface="Calibri"/>
              <a:ea typeface="Calibri"/>
              <a:cs typeface="Times New Roman"/>
            </a:endParaRPr>
          </a:p>
          <a:p>
            <a:r>
              <a:rPr lang="kk-KZ" sz="1400" dirty="0">
                <a:latin typeface="Times New Roman"/>
                <a:ea typeface="Calibri"/>
              </a:rPr>
              <a:t>суретке назар аудара отырып, </a:t>
            </a:r>
            <a:endParaRPr lang="kk-KZ" sz="1400" dirty="0" smtClean="0">
              <a:latin typeface="Times New Roman"/>
              <a:ea typeface="Calibri"/>
            </a:endParaRPr>
          </a:p>
          <a:p>
            <a:r>
              <a:rPr lang="kk-KZ" sz="1400" dirty="0" smtClean="0">
                <a:latin typeface="Times New Roman"/>
                <a:ea typeface="Calibri"/>
              </a:rPr>
              <a:t>сұрақтарға </a:t>
            </a:r>
            <a:r>
              <a:rPr lang="kk-KZ" sz="1400" dirty="0">
                <a:latin typeface="Times New Roman"/>
                <a:ea typeface="Calibri"/>
              </a:rPr>
              <a:t>жауап береді.</a:t>
            </a:r>
            <a:endParaRPr lang="ru-RU" sz="1400" dirty="0"/>
          </a:p>
        </p:txBody>
      </p:sp>
    </p:spTree>
    <p:extLst>
      <p:ext uri="{BB962C8B-B14F-4D97-AF65-F5344CB8AC3E}">
        <p14:creationId xmlns:p14="http://schemas.microsoft.com/office/powerpoint/2010/main" val="1962084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556792"/>
            <a:ext cx="8568952" cy="4464496"/>
          </a:xfrm>
        </p:spPr>
        <p:txBody>
          <a:bodyPr>
            <a:normAutofit fontScale="62500" lnSpcReduction="20000"/>
          </a:bodyPr>
          <a:lstStyle/>
          <a:p>
            <a:pPr>
              <a:spcAft>
                <a:spcPts val="0"/>
              </a:spcAft>
            </a:pPr>
            <a:r>
              <a:rPr lang="kk-KZ" sz="2900" dirty="0" smtClean="0">
                <a:solidFill>
                  <a:srgbClr val="000000"/>
                </a:solidFill>
                <a:latin typeface="Times New Roman" panose="02020603050405020304" pitchFamily="18" charset="0"/>
                <a:ea typeface="Times New Roman"/>
                <a:cs typeface="Times New Roman" panose="02020603050405020304" pitchFamily="18" charset="0"/>
              </a:rPr>
              <a:t>         Ғалымдар </a:t>
            </a:r>
            <a:r>
              <a:rPr lang="kk-KZ" sz="2900" dirty="0">
                <a:solidFill>
                  <a:srgbClr val="000000"/>
                </a:solidFill>
                <a:latin typeface="Times New Roman" panose="02020603050405020304" pitchFamily="18" charset="0"/>
                <a:ea typeface="Times New Roman"/>
                <a:cs typeface="Times New Roman" panose="02020603050405020304" pitchFamily="18" charset="0"/>
              </a:rPr>
              <a:t>жұлдыздарды зерттеу жұмысын обсерватория деп аталатын ерекше жабдықталған астрономиялық  ғимараттарда жүргізеді. Обсерваториялар қала сыртында, зауыт мұржаларының түтіні мен шаңынан аулақта, тіпті ауасы айрықша таза әрі тұнық таулы жерде орналасады. Аспан ашық болған жағдайда ғана жұлдыздарды анық бақылауға болады. </a:t>
            </a:r>
            <a:endParaRPr lang="ru-RU" sz="2900" dirty="0">
              <a:latin typeface="Times New Roman" panose="02020603050405020304" pitchFamily="18" charset="0"/>
              <a:ea typeface="Times New Roman"/>
              <a:cs typeface="Times New Roman" panose="02020603050405020304" pitchFamily="18" charset="0"/>
            </a:endParaRPr>
          </a:p>
          <a:p>
            <a:pPr>
              <a:spcAft>
                <a:spcPts val="0"/>
              </a:spcAft>
            </a:pPr>
            <a:r>
              <a:rPr lang="kk-KZ" sz="2900" dirty="0">
                <a:solidFill>
                  <a:srgbClr val="000000"/>
                </a:solidFill>
                <a:latin typeface="Times New Roman" panose="02020603050405020304" pitchFamily="18" charset="0"/>
                <a:ea typeface="Times New Roman"/>
                <a:cs typeface="Times New Roman" panose="02020603050405020304" pitchFamily="18" charset="0"/>
              </a:rPr>
              <a:t>       Астрономдардың көмекші  «көзі»  - телескоп арнайы салынған, төбесі күмбезді, мұнарлы ғимараттарға орнатылады. Кеш батысымен күмбез шатырлар жылжып ашылады да, телескоп аспанға бағытталып, ғарышқа жамырай жымыңдап, өзіне шақырып тұрған беймәлім әлемді нысанаға алады. </a:t>
            </a:r>
            <a:endParaRPr lang="ru-RU" sz="2900" dirty="0">
              <a:latin typeface="Times New Roman" panose="02020603050405020304" pitchFamily="18" charset="0"/>
              <a:ea typeface="Times New Roman"/>
              <a:cs typeface="Times New Roman" panose="02020603050405020304" pitchFamily="18" charset="0"/>
            </a:endParaRPr>
          </a:p>
          <a:p>
            <a:pPr>
              <a:spcAft>
                <a:spcPts val="0"/>
              </a:spcAft>
            </a:pPr>
            <a:r>
              <a:rPr lang="kk-KZ" sz="2900" dirty="0">
                <a:solidFill>
                  <a:srgbClr val="000000"/>
                </a:solidFill>
                <a:latin typeface="Times New Roman" panose="02020603050405020304" pitchFamily="18" charset="0"/>
                <a:ea typeface="Times New Roman"/>
                <a:cs typeface="Times New Roman" panose="02020603050405020304" pitchFamily="18" charset="0"/>
              </a:rPr>
              <a:t>      Алыстағы нәрселерді жақындатып, үлкейтетін алғашқы дүрбіні 1609  жылы Италия ғалымы Галилей ойлап тапты.  Тынбай ізденудің арқасында ол жасаған дүрбі денені үш есе үлкейтіп көрсете алатын дәрежеге жетті. Ғалым денені  1000 еседен жоғары үлкейтіп көрсете алатын дүрбі жасауға бел буады. Осылайша, Галилей астрономия ғылымы үшін әлемді аспаппен бақылауға болатын жаңа дәуір ашты. </a:t>
            </a:r>
            <a:endParaRPr lang="ru-RU" sz="2900" dirty="0">
              <a:latin typeface="Times New Roman" panose="02020603050405020304" pitchFamily="18" charset="0"/>
              <a:ea typeface="Times New Roman"/>
              <a:cs typeface="Times New Roman" panose="02020603050405020304" pitchFamily="18" charset="0"/>
            </a:endParaRPr>
          </a:p>
          <a:p>
            <a:pPr>
              <a:spcAft>
                <a:spcPts val="0"/>
              </a:spcAft>
            </a:pPr>
            <a:r>
              <a:rPr lang="kk-KZ" sz="2900" dirty="0">
                <a:solidFill>
                  <a:srgbClr val="000000"/>
                </a:solidFill>
                <a:latin typeface="Times New Roman" panose="02020603050405020304" pitchFamily="18" charset="0"/>
                <a:ea typeface="Times New Roman"/>
                <a:cs typeface="Times New Roman" panose="02020603050405020304" pitchFamily="18" charset="0"/>
              </a:rPr>
              <a:t>       1668 жылы Искак Ньютон айналы телескоп ойлап шығарды. Ол линзаларды айнамен алмастырды, соның нәтижесінде кескін айқын көріне түсті. Қазіргі жұлдыздарды бақылауға арналған телескоптардың барлығы  - айналы телескоптар.</a:t>
            </a:r>
            <a:endParaRPr lang="ru-RU" sz="2900" dirty="0">
              <a:latin typeface="Times New Roman" panose="02020603050405020304" pitchFamily="18" charset="0"/>
              <a:ea typeface="Times New Roman"/>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3" name="Заголовок 2"/>
          <p:cNvSpPr>
            <a:spLocks noGrp="1"/>
          </p:cNvSpPr>
          <p:nvPr>
            <p:ph type="title"/>
          </p:nvPr>
        </p:nvSpPr>
        <p:spPr>
          <a:xfrm>
            <a:off x="457200" y="548680"/>
            <a:ext cx="8229600" cy="720080"/>
          </a:xfrm>
        </p:spPr>
        <p:txBody>
          <a:bodyPr>
            <a:normAutofit/>
          </a:bodyPr>
          <a:lstStyle/>
          <a:p>
            <a:pPr>
              <a:spcAft>
                <a:spcPts val="0"/>
              </a:spcAft>
            </a:pPr>
            <a:r>
              <a:rPr lang="kk-KZ" sz="2000" b="1" dirty="0">
                <a:latin typeface="Times New Roman"/>
                <a:ea typeface="Times New Roman"/>
                <a:cs typeface="Times New Roman"/>
              </a:rPr>
              <a:t>Мәтінді </a:t>
            </a:r>
            <a:r>
              <a:rPr lang="kk-KZ" sz="2000" b="1" dirty="0" smtClean="0">
                <a:latin typeface="Times New Roman"/>
                <a:ea typeface="Times New Roman"/>
                <a:cs typeface="Times New Roman"/>
              </a:rPr>
              <a:t>тыңдаңыз</a:t>
            </a:r>
            <a:r>
              <a:rPr lang="ru-RU" sz="1200" dirty="0">
                <a:latin typeface="Calibri"/>
                <a:ea typeface="Times New Roman"/>
                <a:cs typeface="Times New Roman"/>
              </a:rPr>
              <a:t/>
            </a:r>
            <a:br>
              <a:rPr lang="ru-RU" sz="1200" dirty="0">
                <a:latin typeface="Calibri"/>
                <a:ea typeface="Times New Roman"/>
                <a:cs typeface="Times New Roman"/>
              </a:rPr>
            </a:br>
            <a:endParaRPr lang="ru-RU" sz="1200" dirty="0"/>
          </a:p>
        </p:txBody>
      </p:sp>
    </p:spTree>
    <p:extLst>
      <p:ext uri="{BB962C8B-B14F-4D97-AF65-F5344CB8AC3E}">
        <p14:creationId xmlns:p14="http://schemas.microsoft.com/office/powerpoint/2010/main" val="304097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175827" y="4077072"/>
            <a:ext cx="5968173" cy="2708920"/>
          </a:xfrm>
        </p:spPr>
        <p:txBody>
          <a:bodyPr>
            <a:normAutofit/>
          </a:bodyPr>
          <a:lstStyle/>
          <a:p>
            <a:pPr marL="0" indent="0">
              <a:spcAft>
                <a:spcPts val="0"/>
              </a:spcAft>
              <a:buNone/>
            </a:pPr>
            <a:r>
              <a:rPr lang="kk-KZ" sz="1800" b="1" dirty="0" smtClean="0">
                <a:latin typeface="Times New Roman"/>
                <a:ea typeface="Times New Roman"/>
                <a:cs typeface="Times New Roman"/>
              </a:rPr>
              <a:t>     Бағалау </a:t>
            </a:r>
            <a:r>
              <a:rPr lang="kk-KZ" sz="1800" b="1" dirty="0">
                <a:latin typeface="Times New Roman"/>
                <a:ea typeface="Times New Roman"/>
                <a:cs typeface="Times New Roman"/>
              </a:rPr>
              <a:t>критерийі: </a:t>
            </a:r>
            <a:endParaRPr lang="ru-RU" sz="1800" dirty="0">
              <a:latin typeface="Calibri"/>
              <a:ea typeface="Times New Roman"/>
              <a:cs typeface="Times New Roman"/>
            </a:endParaRPr>
          </a:p>
          <a:p>
            <a:pPr marL="0" indent="0">
              <a:spcAft>
                <a:spcPts val="0"/>
              </a:spcAft>
              <a:buNone/>
            </a:pPr>
            <a:r>
              <a:rPr lang="kk-KZ" sz="1800" dirty="0" smtClean="0">
                <a:latin typeface="Times New Roman"/>
                <a:ea typeface="Times New Roman"/>
                <a:cs typeface="Times New Roman"/>
              </a:rPr>
              <a:t>  Мәтіндегі </a:t>
            </a:r>
            <a:r>
              <a:rPr lang="kk-KZ" sz="1800" dirty="0">
                <a:latin typeface="Times New Roman"/>
                <a:ea typeface="Times New Roman"/>
                <a:cs typeface="Times New Roman"/>
              </a:rPr>
              <a:t>тірек сөздер арқылы негізгі ойды анықтайды.</a:t>
            </a:r>
            <a:endParaRPr lang="ru-RU" sz="1800" dirty="0">
              <a:latin typeface="Calibri"/>
              <a:ea typeface="Times New Roman"/>
              <a:cs typeface="Times New Roman"/>
            </a:endParaRPr>
          </a:p>
          <a:p>
            <a:pPr marL="0" indent="0">
              <a:spcAft>
                <a:spcPts val="0"/>
              </a:spcAft>
              <a:buNone/>
            </a:pPr>
            <a:r>
              <a:rPr lang="kk-KZ" sz="1800" b="1" dirty="0" smtClean="0">
                <a:latin typeface="Times New Roman"/>
                <a:ea typeface="Times New Roman"/>
                <a:cs typeface="Times New Roman"/>
              </a:rPr>
              <a:t>          </a:t>
            </a:r>
            <a:r>
              <a:rPr lang="kk-KZ" sz="1800" b="1" dirty="0">
                <a:latin typeface="Times New Roman"/>
                <a:ea typeface="Times New Roman"/>
                <a:cs typeface="Times New Roman"/>
              </a:rPr>
              <a:t>Дескриптор</a:t>
            </a:r>
            <a:endParaRPr lang="ru-RU" sz="1800" dirty="0">
              <a:latin typeface="Calibri"/>
              <a:ea typeface="Times New Roman"/>
              <a:cs typeface="Times New Roman"/>
            </a:endParaRPr>
          </a:p>
          <a:p>
            <a:pPr marL="0" indent="0">
              <a:spcAft>
                <a:spcPts val="0"/>
              </a:spcAft>
              <a:buNone/>
            </a:pPr>
            <a:r>
              <a:rPr lang="kk-KZ" sz="1800" dirty="0" smtClean="0">
                <a:latin typeface="Times New Roman"/>
                <a:ea typeface="Times New Roman"/>
                <a:cs typeface="Times New Roman"/>
              </a:rPr>
              <a:t>    </a:t>
            </a:r>
            <a:r>
              <a:rPr lang="kk-KZ" sz="1800" dirty="0">
                <a:latin typeface="Times New Roman"/>
                <a:ea typeface="Times New Roman"/>
                <a:cs typeface="Times New Roman"/>
              </a:rPr>
              <a:t>-мәтінді мұқият тыңдайды;</a:t>
            </a:r>
            <a:endParaRPr lang="ru-RU" sz="1800" dirty="0">
              <a:latin typeface="Calibri"/>
              <a:ea typeface="Times New Roman"/>
              <a:cs typeface="Times New Roman"/>
            </a:endParaRPr>
          </a:p>
          <a:p>
            <a:pPr marL="0" indent="0">
              <a:spcAft>
                <a:spcPts val="0"/>
              </a:spcAft>
              <a:buNone/>
            </a:pPr>
            <a:r>
              <a:rPr lang="kk-KZ" sz="1800" dirty="0" smtClean="0">
                <a:latin typeface="Times New Roman"/>
                <a:ea typeface="Times New Roman"/>
                <a:cs typeface="Times New Roman"/>
              </a:rPr>
              <a:t>   -</a:t>
            </a:r>
            <a:r>
              <a:rPr lang="kk-KZ" sz="1800" dirty="0">
                <a:latin typeface="Times New Roman"/>
                <a:ea typeface="Times New Roman"/>
                <a:cs typeface="Times New Roman"/>
              </a:rPr>
              <a:t>негізгі ойды білдіретін бір сөйлем жазады;</a:t>
            </a:r>
            <a:endParaRPr lang="ru-RU" sz="1800" dirty="0">
              <a:latin typeface="Calibri"/>
              <a:ea typeface="Times New Roman"/>
              <a:cs typeface="Times New Roman"/>
            </a:endParaRPr>
          </a:p>
          <a:p>
            <a:pPr marL="0" indent="0">
              <a:spcAft>
                <a:spcPts val="0"/>
              </a:spcAft>
              <a:buNone/>
            </a:pPr>
            <a:r>
              <a:rPr lang="kk-KZ" sz="1800" dirty="0" smtClean="0">
                <a:latin typeface="Times New Roman"/>
                <a:ea typeface="Times New Roman"/>
                <a:cs typeface="Times New Roman"/>
              </a:rPr>
              <a:t>  - </a:t>
            </a:r>
            <a:r>
              <a:rPr lang="kk-KZ" sz="1800" dirty="0">
                <a:latin typeface="Times New Roman"/>
                <a:ea typeface="Times New Roman"/>
                <a:cs typeface="Times New Roman"/>
              </a:rPr>
              <a:t>бірнеше тірек сөздер жазады.</a:t>
            </a:r>
            <a:endParaRPr lang="ru-RU" sz="1800" dirty="0">
              <a:latin typeface="Calibri"/>
              <a:ea typeface="Times New Roman"/>
              <a:cs typeface="Times New Roman"/>
            </a:endParaRPr>
          </a:p>
          <a:p>
            <a:endParaRPr lang="ru-RU" sz="1800" dirty="0"/>
          </a:p>
        </p:txBody>
      </p:sp>
      <p:sp>
        <p:nvSpPr>
          <p:cNvPr id="3" name="Заголовок 2"/>
          <p:cNvSpPr>
            <a:spLocks noGrp="1"/>
          </p:cNvSpPr>
          <p:nvPr>
            <p:ph type="title"/>
          </p:nvPr>
        </p:nvSpPr>
        <p:spPr/>
        <p:txBody>
          <a:bodyPr>
            <a:noAutofit/>
          </a:bodyPr>
          <a:lstStyle/>
          <a:p>
            <a:pPr>
              <a:lnSpc>
                <a:spcPct val="115000"/>
              </a:lnSpc>
              <a:spcAft>
                <a:spcPts val="1000"/>
              </a:spcAft>
            </a:pPr>
            <a:r>
              <a:rPr lang="kk-KZ" sz="1800" dirty="0" smtClean="0">
                <a:solidFill>
                  <a:schemeClr val="tx1"/>
                </a:solidFill>
                <a:latin typeface="Times New Roman" panose="02020603050405020304" pitchFamily="18" charset="0"/>
                <a:cs typeface="Times New Roman" panose="02020603050405020304" pitchFamily="18" charset="0"/>
              </a:rPr>
              <a:t>Тапсырма</a:t>
            </a:r>
            <a:br>
              <a:rPr lang="kk-KZ" sz="1800" dirty="0" smtClean="0">
                <a:solidFill>
                  <a:schemeClr val="tx1"/>
                </a:solidFill>
                <a:latin typeface="Times New Roman" panose="02020603050405020304" pitchFamily="18" charset="0"/>
                <a:cs typeface="Times New Roman" panose="02020603050405020304" pitchFamily="18" charset="0"/>
              </a:rPr>
            </a:br>
            <a:r>
              <a:rPr lang="kk-KZ" sz="1800" b="1" dirty="0">
                <a:solidFill>
                  <a:schemeClr val="tx1"/>
                </a:solidFill>
                <a:latin typeface="Times New Roman" panose="02020603050405020304" pitchFamily="18" charset="0"/>
                <a:ea typeface="Calibri"/>
                <a:cs typeface="Times New Roman" panose="02020603050405020304" pitchFamily="18" charset="0"/>
              </a:rPr>
              <a:t>«Бұйра бұлттар» әдісі бойынша   </a:t>
            </a:r>
            <a:r>
              <a:rPr lang="kk-KZ" sz="1800" dirty="0">
                <a:solidFill>
                  <a:schemeClr val="tx1"/>
                </a:solidFill>
                <a:latin typeface="Times New Roman" panose="02020603050405020304" pitchFamily="18" charset="0"/>
                <a:ea typeface="Calibri"/>
                <a:cs typeface="Times New Roman" panose="02020603050405020304" pitchFamily="18" charset="0"/>
              </a:rPr>
              <a:t>мәтіннен негізгі ойды білдіретін бір сөйлем және  бірнеше тірек сөздер жазып </a:t>
            </a:r>
            <a:r>
              <a:rPr lang="kk-KZ" sz="1800" dirty="0" smtClean="0">
                <a:solidFill>
                  <a:schemeClr val="tx1"/>
                </a:solidFill>
                <a:latin typeface="Times New Roman" panose="02020603050405020304" pitchFamily="18" charset="0"/>
                <a:ea typeface="Calibri"/>
                <a:cs typeface="Times New Roman" panose="02020603050405020304" pitchFamily="18" charset="0"/>
              </a:rPr>
              <a:t>шығыңыздар</a:t>
            </a:r>
            <a:r>
              <a:rPr lang="ru-RU" sz="1800" dirty="0">
                <a:solidFill>
                  <a:schemeClr val="tx1"/>
                </a:solidFill>
                <a:latin typeface="Times New Roman" panose="02020603050405020304" pitchFamily="18" charset="0"/>
                <a:ea typeface="Calibri"/>
                <a:cs typeface="Times New Roman" panose="02020603050405020304" pitchFamily="18" charset="0"/>
              </a:rPr>
              <a:t/>
            </a:r>
            <a:br>
              <a:rPr lang="ru-RU" sz="1800" dirty="0">
                <a:solidFill>
                  <a:schemeClr val="tx1"/>
                </a:solidFill>
                <a:latin typeface="Times New Roman" panose="02020603050405020304" pitchFamily="18" charset="0"/>
                <a:ea typeface="Calibri"/>
                <a:cs typeface="Times New Roman" panose="02020603050405020304" pitchFamily="18" charset="0"/>
              </a:rPr>
            </a:br>
            <a:endParaRPr lang="ru-RU" sz="1800" dirty="0">
              <a:solidFill>
                <a:schemeClr val="tx1"/>
              </a:solidFill>
              <a:latin typeface="Times New Roman" panose="02020603050405020304" pitchFamily="18" charset="0"/>
              <a:cs typeface="Times New Roman" panose="02020603050405020304" pitchFamily="18" charset="0"/>
            </a:endParaRPr>
          </a:p>
        </p:txBody>
      </p:sp>
      <p:sp>
        <p:nvSpPr>
          <p:cNvPr id="4" name="Выноска-облако 3"/>
          <p:cNvSpPr/>
          <p:nvPr/>
        </p:nvSpPr>
        <p:spPr>
          <a:xfrm>
            <a:off x="1835696" y="1988840"/>
            <a:ext cx="2448272" cy="122413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Овальная выноска 4"/>
          <p:cNvSpPr/>
          <p:nvPr/>
        </p:nvSpPr>
        <p:spPr>
          <a:xfrm>
            <a:off x="611560" y="2900005"/>
            <a:ext cx="914400" cy="61264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Овальная выноска 5"/>
          <p:cNvSpPr/>
          <p:nvPr/>
        </p:nvSpPr>
        <p:spPr>
          <a:xfrm>
            <a:off x="1259632" y="3656396"/>
            <a:ext cx="914400" cy="61264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Овальная выноска 6"/>
          <p:cNvSpPr/>
          <p:nvPr/>
        </p:nvSpPr>
        <p:spPr>
          <a:xfrm>
            <a:off x="2411760" y="3522284"/>
            <a:ext cx="914400" cy="61264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Овальная выноска 7"/>
          <p:cNvSpPr/>
          <p:nvPr/>
        </p:nvSpPr>
        <p:spPr>
          <a:xfrm>
            <a:off x="3635896" y="3043748"/>
            <a:ext cx="914400" cy="61264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9" name="Рисунок 8" descr="https://www.skfelitech.cz/wp-content/uploads/2020/04/PORADESNTVI.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2775524"/>
            <a:ext cx="1584176" cy="1493520"/>
          </a:xfrm>
          <a:prstGeom prst="rect">
            <a:avLst/>
          </a:prstGeom>
          <a:noFill/>
          <a:ln>
            <a:noFill/>
          </a:ln>
        </p:spPr>
      </p:pic>
    </p:spTree>
    <p:extLst>
      <p:ext uri="{BB962C8B-B14F-4D97-AF65-F5344CB8AC3E}">
        <p14:creationId xmlns:p14="http://schemas.microsoft.com/office/powerpoint/2010/main" val="2904016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175827" y="4077072"/>
            <a:ext cx="5968173" cy="2708920"/>
          </a:xfrm>
        </p:spPr>
        <p:txBody>
          <a:bodyPr>
            <a:normAutofit/>
          </a:bodyPr>
          <a:lstStyle/>
          <a:p>
            <a:pPr marL="0" indent="0">
              <a:spcAft>
                <a:spcPts val="0"/>
              </a:spcAft>
              <a:buNone/>
            </a:pPr>
            <a:r>
              <a:rPr lang="kk-KZ" sz="1800" b="1" dirty="0" smtClean="0">
                <a:latin typeface="Times New Roman"/>
                <a:ea typeface="Times New Roman"/>
                <a:cs typeface="Times New Roman"/>
              </a:rPr>
              <a:t>     Бағалау </a:t>
            </a:r>
            <a:r>
              <a:rPr lang="kk-KZ" sz="1800" b="1" dirty="0">
                <a:latin typeface="Times New Roman"/>
                <a:ea typeface="Times New Roman"/>
                <a:cs typeface="Times New Roman"/>
              </a:rPr>
              <a:t>критерийі: </a:t>
            </a:r>
            <a:endParaRPr lang="ru-RU" sz="1800" dirty="0">
              <a:latin typeface="Calibri"/>
              <a:ea typeface="Times New Roman"/>
              <a:cs typeface="Times New Roman"/>
            </a:endParaRPr>
          </a:p>
          <a:p>
            <a:pPr marL="0" indent="0">
              <a:spcAft>
                <a:spcPts val="0"/>
              </a:spcAft>
              <a:buNone/>
            </a:pPr>
            <a:r>
              <a:rPr lang="kk-KZ" sz="1800" dirty="0" smtClean="0">
                <a:latin typeface="Times New Roman"/>
                <a:ea typeface="Times New Roman"/>
                <a:cs typeface="Times New Roman"/>
              </a:rPr>
              <a:t>  Мәтіндегі </a:t>
            </a:r>
            <a:r>
              <a:rPr lang="kk-KZ" sz="1800" dirty="0">
                <a:latin typeface="Times New Roman"/>
                <a:ea typeface="Times New Roman"/>
                <a:cs typeface="Times New Roman"/>
              </a:rPr>
              <a:t>тірек сөздер арқылы негізгі ойды анықтайды.</a:t>
            </a:r>
            <a:endParaRPr lang="ru-RU" sz="1800" dirty="0">
              <a:latin typeface="Calibri"/>
              <a:ea typeface="Times New Roman"/>
              <a:cs typeface="Times New Roman"/>
            </a:endParaRPr>
          </a:p>
          <a:p>
            <a:pPr marL="0" indent="0">
              <a:spcAft>
                <a:spcPts val="0"/>
              </a:spcAft>
              <a:buNone/>
            </a:pPr>
            <a:r>
              <a:rPr lang="kk-KZ" sz="1800" b="1" dirty="0" smtClean="0">
                <a:latin typeface="Times New Roman"/>
                <a:ea typeface="Times New Roman"/>
                <a:cs typeface="Times New Roman"/>
              </a:rPr>
              <a:t>          </a:t>
            </a:r>
            <a:r>
              <a:rPr lang="kk-KZ" sz="1800" b="1" dirty="0">
                <a:latin typeface="Times New Roman"/>
                <a:ea typeface="Times New Roman"/>
                <a:cs typeface="Times New Roman"/>
              </a:rPr>
              <a:t>Дескриптор</a:t>
            </a:r>
            <a:endParaRPr lang="ru-RU" sz="1800" dirty="0">
              <a:latin typeface="Calibri"/>
              <a:ea typeface="Times New Roman"/>
              <a:cs typeface="Times New Roman"/>
            </a:endParaRPr>
          </a:p>
          <a:p>
            <a:pPr marL="0" indent="0">
              <a:spcAft>
                <a:spcPts val="0"/>
              </a:spcAft>
              <a:buNone/>
            </a:pPr>
            <a:r>
              <a:rPr lang="kk-KZ" sz="1800" dirty="0" smtClean="0">
                <a:latin typeface="Times New Roman"/>
                <a:ea typeface="Times New Roman"/>
                <a:cs typeface="Times New Roman"/>
              </a:rPr>
              <a:t>    </a:t>
            </a:r>
            <a:r>
              <a:rPr lang="kk-KZ" sz="1800" dirty="0">
                <a:latin typeface="Times New Roman"/>
                <a:ea typeface="Times New Roman"/>
                <a:cs typeface="Times New Roman"/>
              </a:rPr>
              <a:t>-мәтінді мұқият тыңдайды;</a:t>
            </a:r>
            <a:endParaRPr lang="ru-RU" sz="1800" dirty="0">
              <a:latin typeface="Calibri"/>
              <a:ea typeface="Times New Roman"/>
              <a:cs typeface="Times New Roman"/>
            </a:endParaRPr>
          </a:p>
          <a:p>
            <a:pPr marL="0" indent="0">
              <a:spcAft>
                <a:spcPts val="0"/>
              </a:spcAft>
              <a:buNone/>
            </a:pPr>
            <a:r>
              <a:rPr lang="kk-KZ" sz="1800" dirty="0" smtClean="0">
                <a:latin typeface="Times New Roman"/>
                <a:ea typeface="Times New Roman"/>
                <a:cs typeface="Times New Roman"/>
              </a:rPr>
              <a:t>   -</a:t>
            </a:r>
            <a:r>
              <a:rPr lang="kk-KZ" sz="1800" dirty="0">
                <a:latin typeface="Times New Roman"/>
                <a:ea typeface="Times New Roman"/>
                <a:cs typeface="Times New Roman"/>
              </a:rPr>
              <a:t>негізгі ойды білдіретін бір сөйлем жазады;</a:t>
            </a:r>
            <a:endParaRPr lang="ru-RU" sz="1800" dirty="0">
              <a:latin typeface="Calibri"/>
              <a:ea typeface="Times New Roman"/>
              <a:cs typeface="Times New Roman"/>
            </a:endParaRPr>
          </a:p>
          <a:p>
            <a:pPr marL="0" indent="0">
              <a:spcAft>
                <a:spcPts val="0"/>
              </a:spcAft>
              <a:buNone/>
            </a:pPr>
            <a:r>
              <a:rPr lang="kk-KZ" sz="1800" dirty="0" smtClean="0">
                <a:latin typeface="Times New Roman"/>
                <a:ea typeface="Times New Roman"/>
                <a:cs typeface="Times New Roman"/>
              </a:rPr>
              <a:t>  - </a:t>
            </a:r>
            <a:r>
              <a:rPr lang="kk-KZ" sz="1800" dirty="0">
                <a:latin typeface="Times New Roman"/>
                <a:ea typeface="Times New Roman"/>
                <a:cs typeface="Times New Roman"/>
              </a:rPr>
              <a:t>бірнеше тірек сөздер жазады.</a:t>
            </a:r>
            <a:endParaRPr lang="ru-RU" sz="1800" dirty="0">
              <a:latin typeface="Calibri"/>
              <a:ea typeface="Times New Roman"/>
              <a:cs typeface="Times New Roman"/>
            </a:endParaRPr>
          </a:p>
          <a:p>
            <a:endParaRPr lang="ru-RU" sz="1800" dirty="0"/>
          </a:p>
        </p:txBody>
      </p:sp>
      <p:sp>
        <p:nvSpPr>
          <p:cNvPr id="3" name="Заголовок 2"/>
          <p:cNvSpPr>
            <a:spLocks noGrp="1"/>
          </p:cNvSpPr>
          <p:nvPr>
            <p:ph type="title"/>
          </p:nvPr>
        </p:nvSpPr>
        <p:spPr/>
        <p:txBody>
          <a:bodyPr>
            <a:noAutofit/>
          </a:bodyPr>
          <a:lstStyle/>
          <a:p>
            <a:pPr>
              <a:lnSpc>
                <a:spcPct val="115000"/>
              </a:lnSpc>
              <a:spcAft>
                <a:spcPts val="1000"/>
              </a:spcAft>
            </a:pPr>
            <a:r>
              <a:rPr lang="kk-KZ" sz="1800" dirty="0" smtClean="0">
                <a:solidFill>
                  <a:schemeClr val="tx1"/>
                </a:solidFill>
                <a:latin typeface="Times New Roman" panose="02020603050405020304" pitchFamily="18" charset="0"/>
                <a:cs typeface="Times New Roman" panose="02020603050405020304" pitchFamily="18" charset="0"/>
              </a:rPr>
              <a:t>Өзіңді тексер!</a:t>
            </a:r>
            <a:endParaRPr lang="ru-RU" sz="1800" dirty="0">
              <a:solidFill>
                <a:schemeClr val="tx1"/>
              </a:solidFill>
              <a:latin typeface="Times New Roman" panose="02020603050405020304" pitchFamily="18" charset="0"/>
              <a:cs typeface="Times New Roman" panose="02020603050405020304" pitchFamily="18" charset="0"/>
            </a:endParaRPr>
          </a:p>
        </p:txBody>
      </p:sp>
      <p:sp>
        <p:nvSpPr>
          <p:cNvPr id="4" name="Выноска-облако 3"/>
          <p:cNvSpPr/>
          <p:nvPr/>
        </p:nvSpPr>
        <p:spPr>
          <a:xfrm>
            <a:off x="1661074" y="1916832"/>
            <a:ext cx="2448272" cy="122413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1000"/>
              </a:spcAft>
            </a:pPr>
            <a:r>
              <a:rPr lang="kk-KZ" sz="1200" dirty="0" smtClean="0">
                <a:solidFill>
                  <a:schemeClr val="bg1"/>
                </a:solidFill>
                <a:latin typeface="Times New Roman" panose="02020603050405020304" pitchFamily="18" charset="0"/>
                <a:ea typeface="Calibri"/>
                <a:cs typeface="Times New Roman" panose="02020603050405020304" pitchFamily="18" charset="0"/>
              </a:rPr>
              <a:t>     Ғалымдар </a:t>
            </a:r>
            <a:r>
              <a:rPr lang="kk-KZ" sz="1200" dirty="0">
                <a:solidFill>
                  <a:schemeClr val="bg1"/>
                </a:solidFill>
                <a:latin typeface="Times New Roman" panose="02020603050405020304" pitchFamily="18" charset="0"/>
                <a:ea typeface="Calibri"/>
                <a:cs typeface="Times New Roman" panose="02020603050405020304" pitchFamily="18" charset="0"/>
              </a:rPr>
              <a:t>аспан әлемін       арнайы телескоптың көмегімен зерттейді.</a:t>
            </a:r>
            <a:endParaRPr lang="ru-RU" sz="1200" dirty="0">
              <a:solidFill>
                <a:schemeClr val="bg1"/>
              </a:solidFill>
              <a:effectLst/>
              <a:latin typeface="Times New Roman" panose="02020603050405020304" pitchFamily="18" charset="0"/>
              <a:ea typeface="Calibri"/>
              <a:cs typeface="Times New Roman" panose="02020603050405020304" pitchFamily="18" charset="0"/>
            </a:endParaRPr>
          </a:p>
        </p:txBody>
      </p:sp>
      <p:sp>
        <p:nvSpPr>
          <p:cNvPr id="5" name="Овальная выноска 4"/>
          <p:cNvSpPr/>
          <p:nvPr/>
        </p:nvSpPr>
        <p:spPr>
          <a:xfrm>
            <a:off x="539552" y="2900005"/>
            <a:ext cx="1121522" cy="61264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200" dirty="0" smtClean="0">
                <a:solidFill>
                  <a:prstClr val="white"/>
                </a:solidFill>
                <a:latin typeface="Times New Roman" panose="02020603050405020304" pitchFamily="18" charset="0"/>
                <a:cs typeface="Times New Roman" panose="02020603050405020304" pitchFamily="18" charset="0"/>
              </a:rPr>
              <a:t>телескоп</a:t>
            </a:r>
            <a:endParaRPr lang="ru-RU" sz="1200" dirty="0">
              <a:solidFill>
                <a:prstClr val="white"/>
              </a:solidFill>
              <a:latin typeface="Times New Roman" panose="02020603050405020304" pitchFamily="18" charset="0"/>
              <a:cs typeface="Times New Roman" panose="02020603050405020304" pitchFamily="18" charset="0"/>
            </a:endParaRPr>
          </a:p>
        </p:txBody>
      </p:sp>
      <p:sp>
        <p:nvSpPr>
          <p:cNvPr id="6" name="Овальная выноска 5"/>
          <p:cNvSpPr/>
          <p:nvPr/>
        </p:nvSpPr>
        <p:spPr>
          <a:xfrm>
            <a:off x="1259632" y="3656396"/>
            <a:ext cx="914400" cy="61264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200" dirty="0" smtClean="0">
                <a:solidFill>
                  <a:prstClr val="white"/>
                </a:solidFill>
                <a:latin typeface="Times New Roman" panose="02020603050405020304" pitchFamily="18" charset="0"/>
                <a:cs typeface="Times New Roman" panose="02020603050405020304" pitchFamily="18" charset="0"/>
              </a:rPr>
              <a:t>ғалым</a:t>
            </a:r>
            <a:endParaRPr lang="ru-RU" sz="1200" dirty="0">
              <a:solidFill>
                <a:prstClr val="white"/>
              </a:solidFill>
              <a:latin typeface="Times New Roman" panose="02020603050405020304" pitchFamily="18" charset="0"/>
              <a:cs typeface="Times New Roman" panose="02020603050405020304" pitchFamily="18" charset="0"/>
            </a:endParaRPr>
          </a:p>
        </p:txBody>
      </p:sp>
      <p:sp>
        <p:nvSpPr>
          <p:cNvPr id="7" name="Овальная выноска 6"/>
          <p:cNvSpPr/>
          <p:nvPr/>
        </p:nvSpPr>
        <p:spPr>
          <a:xfrm>
            <a:off x="2411760" y="3522284"/>
            <a:ext cx="914400" cy="61264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200" dirty="0" smtClean="0">
                <a:solidFill>
                  <a:prstClr val="white"/>
                </a:solidFill>
                <a:latin typeface="Times New Roman" panose="02020603050405020304" pitchFamily="18" charset="0"/>
                <a:cs typeface="Times New Roman" panose="02020603050405020304" pitchFamily="18" charset="0"/>
              </a:rPr>
              <a:t>ғарыш</a:t>
            </a:r>
            <a:endParaRPr lang="ru-RU" sz="1200" dirty="0">
              <a:solidFill>
                <a:prstClr val="white"/>
              </a:solidFill>
              <a:latin typeface="Times New Roman" panose="02020603050405020304" pitchFamily="18" charset="0"/>
              <a:cs typeface="Times New Roman" panose="02020603050405020304" pitchFamily="18" charset="0"/>
            </a:endParaRPr>
          </a:p>
        </p:txBody>
      </p:sp>
      <p:sp>
        <p:nvSpPr>
          <p:cNvPr id="8" name="Овальная выноска 7"/>
          <p:cNvSpPr/>
          <p:nvPr/>
        </p:nvSpPr>
        <p:spPr>
          <a:xfrm>
            <a:off x="3491880" y="3043748"/>
            <a:ext cx="1058416" cy="61264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200" dirty="0" smtClean="0">
                <a:solidFill>
                  <a:prstClr val="white"/>
                </a:solidFill>
                <a:latin typeface="Times New Roman" panose="02020603050405020304" pitchFamily="18" charset="0"/>
                <a:cs typeface="Times New Roman" panose="02020603050405020304" pitchFamily="18" charset="0"/>
              </a:rPr>
              <a:t>жұлдыз</a:t>
            </a:r>
            <a:endParaRPr lang="ru-RU" sz="1200" dirty="0">
              <a:solidFill>
                <a:prstClr val="white"/>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0506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484784"/>
            <a:ext cx="8640960" cy="3450696"/>
          </a:xfrm>
        </p:spPr>
        <p:txBody>
          <a:bodyPr/>
          <a:lstStyle/>
          <a:p>
            <a:pPr>
              <a:lnSpc>
                <a:spcPct val="115000"/>
              </a:lnSpc>
              <a:spcAft>
                <a:spcPts val="0"/>
              </a:spcAft>
            </a:pPr>
            <a:r>
              <a:rPr lang="kk-KZ" b="1" dirty="0">
                <a:latin typeface="Times New Roman"/>
                <a:ea typeface="Calibri"/>
                <a:cs typeface="Times New Roman"/>
              </a:rPr>
              <a:t> </a:t>
            </a:r>
            <a:r>
              <a:rPr lang="kk-KZ" b="1" dirty="0" smtClean="0">
                <a:latin typeface="Times New Roman"/>
                <a:ea typeface="Calibri"/>
                <a:cs typeface="Times New Roman"/>
              </a:rPr>
              <a:t>        </a:t>
            </a:r>
            <a:r>
              <a:rPr lang="kk-KZ" dirty="0" smtClean="0">
                <a:latin typeface="Times New Roman"/>
                <a:ea typeface="Calibri"/>
                <a:cs typeface="Times New Roman"/>
              </a:rPr>
              <a:t>Қазақ </a:t>
            </a:r>
            <a:r>
              <a:rPr lang="kk-KZ" dirty="0">
                <a:latin typeface="Times New Roman"/>
                <a:ea typeface="Calibri"/>
                <a:cs typeface="Times New Roman"/>
              </a:rPr>
              <a:t>тілінде тоғыз сөз табы бар. Соның бірі сан есім. Сан есім заттың санын, ретін білдіреді. Неше? Қанша? Нешенші? Нешеу? деген сұрақтарға жауап береді. </a:t>
            </a:r>
            <a:endParaRPr lang="ru-RU" sz="2000" dirty="0">
              <a:latin typeface="Calibri"/>
              <a:ea typeface="Calibri"/>
              <a:cs typeface="Times New Roman"/>
            </a:endParaRPr>
          </a:p>
          <a:p>
            <a:pPr marL="0" indent="0">
              <a:lnSpc>
                <a:spcPct val="115000"/>
              </a:lnSpc>
              <a:spcAft>
                <a:spcPts val="0"/>
              </a:spcAft>
              <a:buNone/>
            </a:pPr>
            <a:r>
              <a:rPr lang="kk-KZ" dirty="0" smtClean="0">
                <a:latin typeface="Times New Roman"/>
                <a:ea typeface="Calibri"/>
                <a:cs typeface="Times New Roman"/>
              </a:rPr>
              <a:t>            Сан </a:t>
            </a:r>
            <a:r>
              <a:rPr lang="kk-KZ" dirty="0">
                <a:latin typeface="Times New Roman"/>
                <a:ea typeface="Calibri"/>
                <a:cs typeface="Times New Roman"/>
              </a:rPr>
              <a:t>есім мағынасына қарай 7 түрге бөлінеді. Олар</a:t>
            </a:r>
            <a:r>
              <a:rPr lang="kk-KZ" dirty="0" smtClean="0">
                <a:latin typeface="Times New Roman"/>
                <a:ea typeface="Calibri"/>
                <a:cs typeface="Times New Roman"/>
              </a:rPr>
              <a:t>:</a:t>
            </a:r>
          </a:p>
          <a:p>
            <a:pPr marL="0" indent="0">
              <a:lnSpc>
                <a:spcPct val="115000"/>
              </a:lnSpc>
              <a:spcAft>
                <a:spcPts val="0"/>
              </a:spcAft>
              <a:buNone/>
            </a:pPr>
            <a:endParaRPr lang="ru-RU" dirty="0"/>
          </a:p>
        </p:txBody>
      </p:sp>
      <p:sp>
        <p:nvSpPr>
          <p:cNvPr id="3" name="Заголовок 2"/>
          <p:cNvSpPr>
            <a:spLocks noGrp="1"/>
          </p:cNvSpPr>
          <p:nvPr>
            <p:ph type="title"/>
          </p:nvPr>
        </p:nvSpPr>
        <p:spPr>
          <a:xfrm>
            <a:off x="457200" y="764704"/>
            <a:ext cx="8229600" cy="936104"/>
          </a:xfrm>
        </p:spPr>
        <p:txBody>
          <a:bodyPr>
            <a:normAutofit fontScale="90000"/>
          </a:bodyPr>
          <a:lstStyle/>
          <a:p>
            <a:pPr>
              <a:lnSpc>
                <a:spcPct val="115000"/>
              </a:lnSpc>
              <a:spcAft>
                <a:spcPts val="0"/>
              </a:spcAft>
            </a:pPr>
            <a:r>
              <a:rPr lang="kk-KZ" sz="2800" b="1" dirty="0" smtClean="0">
                <a:latin typeface="Times New Roman"/>
                <a:ea typeface="Calibri"/>
                <a:cs typeface="Times New Roman"/>
              </a:rPr>
              <a:t>«Білгенге маржан» </a:t>
            </a:r>
            <a:r>
              <a:rPr lang="kk-KZ" sz="2800" b="1" dirty="0">
                <a:latin typeface="Times New Roman"/>
                <a:ea typeface="Calibri"/>
                <a:cs typeface="Times New Roman"/>
              </a:rPr>
              <a:t>айдары</a:t>
            </a:r>
            <a:r>
              <a:rPr lang="ru-RU" sz="2800" dirty="0">
                <a:latin typeface="Calibri"/>
                <a:ea typeface="Calibri"/>
                <a:cs typeface="Times New Roman"/>
              </a:rPr>
              <a:t/>
            </a:r>
            <a:br>
              <a:rPr lang="ru-RU" sz="2800" dirty="0">
                <a:latin typeface="Calibri"/>
                <a:ea typeface="Calibri"/>
                <a:cs typeface="Times New Roman"/>
              </a:rPr>
            </a:br>
            <a:r>
              <a:rPr lang="kk-KZ" sz="2800" b="1" dirty="0">
                <a:latin typeface="Times New Roman"/>
                <a:ea typeface="Calibri"/>
                <a:cs typeface="Times New Roman"/>
              </a:rPr>
              <a:t> </a:t>
            </a:r>
            <a:r>
              <a:rPr lang="ru-RU" sz="2800" dirty="0">
                <a:latin typeface="Calibri"/>
                <a:ea typeface="Calibri"/>
                <a:cs typeface="Times New Roman"/>
              </a:rPr>
              <a:t/>
            </a:r>
            <a:br>
              <a:rPr lang="ru-RU" sz="2800" dirty="0">
                <a:latin typeface="Calibri"/>
                <a:ea typeface="Calibri"/>
                <a:cs typeface="Times New Roman"/>
              </a:rPr>
            </a:br>
            <a:endParaRPr lang="ru-RU" sz="2800" dirty="0"/>
          </a:p>
        </p:txBody>
      </p:sp>
      <p:graphicFrame>
        <p:nvGraphicFramePr>
          <p:cNvPr id="4" name="Таблица 3"/>
          <p:cNvGraphicFramePr>
            <a:graphicFrameLocks noGrp="1"/>
          </p:cNvGraphicFramePr>
          <p:nvPr>
            <p:extLst>
              <p:ext uri="{D42A27DB-BD31-4B8C-83A1-F6EECF244321}">
                <p14:modId xmlns:p14="http://schemas.microsoft.com/office/powerpoint/2010/main" val="10150022"/>
              </p:ext>
            </p:extLst>
          </p:nvPr>
        </p:nvGraphicFramePr>
        <p:xfrm>
          <a:off x="539552" y="3573016"/>
          <a:ext cx="7920881" cy="2574239"/>
        </p:xfrm>
        <a:graphic>
          <a:graphicData uri="http://schemas.openxmlformats.org/drawingml/2006/table">
            <a:tbl>
              <a:tblPr firstRow="1" firstCol="1" bandRow="1"/>
              <a:tblGrid>
                <a:gridCol w="1131713"/>
                <a:gridCol w="1263617"/>
                <a:gridCol w="1421095"/>
                <a:gridCol w="1466380"/>
                <a:gridCol w="1319038"/>
                <a:gridCol w="1319038"/>
              </a:tblGrid>
              <a:tr h="379679">
                <a:tc>
                  <a:txBody>
                    <a:bodyPr/>
                    <a:lstStyle/>
                    <a:p>
                      <a:pPr algn="ctr">
                        <a:spcAft>
                          <a:spcPts val="0"/>
                        </a:spcAft>
                      </a:pPr>
                      <a:r>
                        <a:rPr lang="kk-KZ" sz="1200" dirty="0">
                          <a:effectLst/>
                          <a:latin typeface="Times New Roman"/>
                          <a:ea typeface="Times New Roman"/>
                          <a:cs typeface="Times New Roman"/>
                        </a:rPr>
                        <a:t>Есептік  сан есім</a:t>
                      </a:r>
                      <a:endParaRPr lang="ru-RU" sz="12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dirty="0">
                          <a:effectLst/>
                          <a:latin typeface="Times New Roman"/>
                          <a:ea typeface="Times New Roman"/>
                          <a:cs typeface="Times New Roman"/>
                        </a:rPr>
                        <a:t>Реттік сан есім</a:t>
                      </a:r>
                      <a:endParaRPr lang="ru-RU" sz="12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dirty="0">
                          <a:effectLst/>
                          <a:latin typeface="Times New Roman"/>
                          <a:ea typeface="Times New Roman"/>
                          <a:cs typeface="Times New Roman"/>
                        </a:rPr>
                        <a:t>Жинақтық</a:t>
                      </a:r>
                      <a:endParaRPr lang="ru-RU" sz="1200" dirty="0">
                        <a:effectLst/>
                        <a:latin typeface="Calibri"/>
                        <a:ea typeface="Times New Roman"/>
                        <a:cs typeface="Times New Roman"/>
                      </a:endParaRPr>
                    </a:p>
                    <a:p>
                      <a:pPr algn="ctr">
                        <a:spcAft>
                          <a:spcPts val="0"/>
                        </a:spcAft>
                      </a:pPr>
                      <a:r>
                        <a:rPr lang="kk-KZ" sz="1200" dirty="0">
                          <a:effectLst/>
                          <a:latin typeface="Times New Roman"/>
                          <a:ea typeface="Times New Roman"/>
                          <a:cs typeface="Times New Roman"/>
                        </a:rPr>
                        <a:t>сан есім</a:t>
                      </a:r>
                      <a:endParaRPr lang="ru-RU" sz="12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dirty="0">
                          <a:effectLst/>
                          <a:latin typeface="Times New Roman"/>
                          <a:ea typeface="Times New Roman"/>
                          <a:cs typeface="Times New Roman"/>
                        </a:rPr>
                        <a:t>Болжалдық</a:t>
                      </a:r>
                      <a:endParaRPr lang="ru-RU" sz="1200" dirty="0">
                        <a:effectLst/>
                        <a:latin typeface="Calibri"/>
                        <a:ea typeface="Times New Roman"/>
                        <a:cs typeface="Times New Roman"/>
                      </a:endParaRPr>
                    </a:p>
                    <a:p>
                      <a:pPr algn="ctr">
                        <a:spcAft>
                          <a:spcPts val="0"/>
                        </a:spcAft>
                      </a:pPr>
                      <a:r>
                        <a:rPr lang="kk-KZ" sz="1200" dirty="0">
                          <a:effectLst/>
                          <a:latin typeface="Times New Roman"/>
                          <a:ea typeface="Times New Roman"/>
                          <a:cs typeface="Times New Roman"/>
                        </a:rPr>
                        <a:t>сан  есім</a:t>
                      </a:r>
                      <a:endParaRPr lang="ru-RU" sz="12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dirty="0">
                          <a:effectLst/>
                          <a:latin typeface="Times New Roman"/>
                          <a:ea typeface="Times New Roman"/>
                          <a:cs typeface="Times New Roman"/>
                        </a:rPr>
                        <a:t>Топтау сан есім </a:t>
                      </a:r>
                      <a:endParaRPr lang="ru-RU" sz="12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dirty="0">
                          <a:effectLst/>
                          <a:latin typeface="Times New Roman"/>
                          <a:ea typeface="Times New Roman"/>
                          <a:cs typeface="Times New Roman"/>
                        </a:rPr>
                        <a:t>Бөлшектік сан есім</a:t>
                      </a:r>
                      <a:endParaRPr lang="ru-RU" sz="12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553">
                <a:tc>
                  <a:txBody>
                    <a:bodyPr/>
                    <a:lstStyle/>
                    <a:p>
                      <a:pPr>
                        <a:spcAft>
                          <a:spcPts val="0"/>
                        </a:spcAft>
                      </a:pPr>
                      <a:r>
                        <a:rPr lang="kk-KZ" sz="1200">
                          <a:effectLst/>
                          <a:latin typeface="Times New Roman"/>
                          <a:ea typeface="Times New Roman"/>
                          <a:cs typeface="Times New Roman"/>
                        </a:rPr>
                        <a:t>Заттың нақты санын білдіріп, қанша? неше?  деген сұрақтарға жауап береді.</a:t>
                      </a:r>
                      <a:endParaRPr lang="ru-RU" sz="12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dirty="0">
                          <a:effectLst/>
                          <a:latin typeface="Times New Roman"/>
                          <a:ea typeface="Times New Roman"/>
                          <a:cs typeface="Times New Roman"/>
                        </a:rPr>
                        <a:t>Заттың реттік қатарын білдіріп, нешенші? деген сұраққа жауап береді. - ыншы, - </a:t>
                      </a:r>
                      <a:r>
                        <a:rPr lang="kk-KZ" sz="1200" b="1" dirty="0">
                          <a:effectLst/>
                          <a:latin typeface="Times New Roman"/>
                          <a:ea typeface="Times New Roman"/>
                          <a:cs typeface="Times New Roman"/>
                        </a:rPr>
                        <a:t>інші, - ншы, - нші жұрнақтарының</a:t>
                      </a:r>
                      <a:r>
                        <a:rPr lang="kk-KZ" sz="1200" dirty="0">
                          <a:effectLst/>
                          <a:latin typeface="Times New Roman"/>
                          <a:ea typeface="Times New Roman"/>
                          <a:cs typeface="Times New Roman"/>
                        </a:rPr>
                        <a:t> жалғануы арқылы жасалады.</a:t>
                      </a:r>
                      <a:endParaRPr lang="ru-RU" sz="12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dirty="0">
                          <a:effectLst/>
                          <a:latin typeface="Times New Roman"/>
                          <a:ea typeface="Times New Roman"/>
                          <a:cs typeface="Times New Roman"/>
                        </a:rPr>
                        <a:t>Заттың жинақталған санын білдіріп, нешеу? деген сұраққа жауап береді.</a:t>
                      </a:r>
                      <a:endParaRPr lang="ru-RU" sz="1200" dirty="0">
                        <a:effectLst/>
                        <a:latin typeface="Calibri"/>
                        <a:ea typeface="Times New Roman"/>
                        <a:cs typeface="Times New Roman"/>
                      </a:endParaRPr>
                    </a:p>
                    <a:p>
                      <a:pPr>
                        <a:spcAft>
                          <a:spcPts val="0"/>
                        </a:spcAft>
                      </a:pPr>
                      <a:r>
                        <a:rPr lang="kk-KZ" sz="1200" dirty="0">
                          <a:effectLst/>
                          <a:latin typeface="Times New Roman"/>
                          <a:ea typeface="Times New Roman"/>
                          <a:cs typeface="Times New Roman"/>
                        </a:rPr>
                        <a:t>-</a:t>
                      </a:r>
                      <a:r>
                        <a:rPr lang="kk-KZ" sz="1200" b="1" dirty="0">
                          <a:effectLst/>
                          <a:latin typeface="Times New Roman"/>
                          <a:ea typeface="Times New Roman"/>
                          <a:cs typeface="Times New Roman"/>
                        </a:rPr>
                        <a:t>ау, еу жұрнақтарының</a:t>
                      </a:r>
                      <a:r>
                        <a:rPr lang="kk-KZ" sz="1200" dirty="0">
                          <a:effectLst/>
                          <a:latin typeface="Times New Roman"/>
                          <a:ea typeface="Times New Roman"/>
                          <a:cs typeface="Times New Roman"/>
                        </a:rPr>
                        <a:t> жалғануы арқылы жасалады. </a:t>
                      </a:r>
                      <a:endParaRPr lang="ru-RU" sz="12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dirty="0">
                          <a:effectLst/>
                          <a:latin typeface="Times New Roman"/>
                          <a:ea typeface="Times New Roman"/>
                          <a:cs typeface="Times New Roman"/>
                        </a:rPr>
                        <a:t>Заттың санын дәл білдірмей, шамамен болжап көрсетеді. Қанша? неше? қай шамада? деген сұрақтарға жауап береді.</a:t>
                      </a:r>
                      <a:endParaRPr lang="ru-RU" sz="12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dirty="0">
                          <a:effectLst/>
                          <a:latin typeface="Times New Roman"/>
                          <a:ea typeface="Times New Roman"/>
                          <a:cs typeface="Times New Roman"/>
                        </a:rPr>
                        <a:t>Нешеден? Деген сұраққа жауап беріп, заттың санын топтап көрсетеді.</a:t>
                      </a:r>
                      <a:endParaRPr lang="ru-RU" sz="12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dirty="0">
                          <a:effectLst/>
                          <a:latin typeface="Times New Roman"/>
                          <a:ea typeface="Times New Roman"/>
                          <a:cs typeface="Times New Roman"/>
                        </a:rPr>
                        <a:t>Заттың бөлшектік санын білдіреді. Қанша? Неше? </a:t>
                      </a:r>
                      <a:r>
                        <a:rPr lang="kk-KZ" sz="1200" dirty="0" smtClean="0">
                          <a:effectLst/>
                          <a:latin typeface="Times New Roman"/>
                          <a:ea typeface="Times New Roman"/>
                          <a:cs typeface="Times New Roman"/>
                        </a:rPr>
                        <a:t>деген </a:t>
                      </a:r>
                      <a:r>
                        <a:rPr lang="kk-KZ" sz="1200" dirty="0">
                          <a:effectLst/>
                          <a:latin typeface="Times New Roman"/>
                          <a:ea typeface="Times New Roman"/>
                          <a:cs typeface="Times New Roman"/>
                        </a:rPr>
                        <a:t>сұраққа жауап береді. </a:t>
                      </a:r>
                      <a:endParaRPr lang="ru-RU" sz="12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20926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27584" y="2132856"/>
            <a:ext cx="7408333" cy="3450696"/>
          </a:xfrm>
        </p:spPr>
        <p:txBody>
          <a:bodyPr>
            <a:normAutofit lnSpcReduction="10000"/>
          </a:bodyPr>
          <a:lstStyle/>
          <a:p>
            <a:pPr marL="0" indent="0">
              <a:lnSpc>
                <a:spcPct val="115000"/>
              </a:lnSpc>
              <a:spcAft>
                <a:spcPts val="0"/>
              </a:spcAft>
              <a:buNone/>
            </a:pPr>
            <a:endParaRPr lang="ru-RU" sz="2000" dirty="0">
              <a:latin typeface="Calibri"/>
              <a:ea typeface="Calibri"/>
              <a:cs typeface="Times New Roman"/>
            </a:endParaRPr>
          </a:p>
          <a:p>
            <a:pPr marL="0" indent="0">
              <a:lnSpc>
                <a:spcPct val="115000"/>
              </a:lnSpc>
              <a:spcAft>
                <a:spcPts val="0"/>
              </a:spcAft>
              <a:buNone/>
            </a:pPr>
            <a:r>
              <a:rPr lang="kk-KZ" b="1" i="1" dirty="0">
                <a:latin typeface="Times New Roman"/>
                <a:ea typeface="Calibri"/>
                <a:cs typeface="Times New Roman"/>
              </a:rPr>
              <a:t>40-50 – дей, 15- тен,  алтау, бесінші,  жиырма екі, жүз шақты, 30-30- дан, 25- ке,  жетеу, алтыншы,  бір мың он төрт, екі-екіден.</a:t>
            </a:r>
            <a:endParaRPr lang="ru-RU" sz="2000" b="1" dirty="0">
              <a:latin typeface="Calibri"/>
              <a:ea typeface="Calibri"/>
              <a:cs typeface="Times New Roman"/>
            </a:endParaRPr>
          </a:p>
          <a:p>
            <a:pPr marL="0" indent="0">
              <a:lnSpc>
                <a:spcPct val="115000"/>
              </a:lnSpc>
              <a:spcAft>
                <a:spcPts val="0"/>
              </a:spcAft>
              <a:buNone/>
            </a:pPr>
            <a:r>
              <a:rPr lang="kk-KZ" b="1" dirty="0">
                <a:latin typeface="Times New Roman"/>
                <a:ea typeface="Calibri"/>
                <a:cs typeface="Times New Roman"/>
              </a:rPr>
              <a:t> </a:t>
            </a:r>
            <a:endParaRPr lang="ru-RU" sz="2000" b="1" dirty="0">
              <a:latin typeface="Calibri"/>
              <a:ea typeface="Calibri"/>
              <a:cs typeface="Times New Roman"/>
            </a:endParaRPr>
          </a:p>
          <a:p>
            <a:pPr marL="0" indent="0" algn="ctr">
              <a:spcAft>
                <a:spcPts val="0"/>
              </a:spcAft>
              <a:buNone/>
            </a:pPr>
            <a:r>
              <a:rPr lang="kk-KZ" b="1" dirty="0" smtClean="0">
                <a:latin typeface="Times New Roman"/>
                <a:ea typeface="Times New Roman"/>
                <a:cs typeface="Times New Roman"/>
              </a:rPr>
              <a:t>              </a:t>
            </a:r>
            <a:r>
              <a:rPr lang="kk-KZ" b="1" i="1" dirty="0" smtClean="0">
                <a:latin typeface="Times New Roman"/>
                <a:ea typeface="Times New Roman"/>
                <a:cs typeface="Times New Roman"/>
              </a:rPr>
              <a:t>Дескриптор</a:t>
            </a:r>
            <a:r>
              <a:rPr lang="kk-KZ" b="1" i="1" dirty="0">
                <a:latin typeface="Times New Roman"/>
                <a:ea typeface="Times New Roman"/>
                <a:cs typeface="Times New Roman"/>
              </a:rPr>
              <a:t>:  </a:t>
            </a:r>
            <a:endParaRPr lang="ru-RU" sz="2000" i="1" dirty="0">
              <a:latin typeface="Calibri"/>
              <a:ea typeface="Times New Roman"/>
              <a:cs typeface="Times New Roman"/>
            </a:endParaRPr>
          </a:p>
          <a:p>
            <a:pPr marL="0" lvl="0" indent="0" algn="r">
              <a:spcAft>
                <a:spcPts val="0"/>
              </a:spcAft>
              <a:buNone/>
            </a:pPr>
            <a:r>
              <a:rPr lang="kk-KZ" i="1" dirty="0" smtClean="0">
                <a:latin typeface="Times New Roman"/>
                <a:ea typeface="Calibri"/>
                <a:cs typeface="Times New Roman"/>
              </a:rPr>
              <a:t>        сан </a:t>
            </a:r>
            <a:r>
              <a:rPr lang="kk-KZ" i="1" dirty="0">
                <a:latin typeface="Times New Roman"/>
                <a:ea typeface="Calibri"/>
                <a:cs typeface="Times New Roman"/>
              </a:rPr>
              <a:t>есімдерді мағыналық түрлеріне қарай ажыратады.</a:t>
            </a:r>
            <a:endParaRPr lang="ru-RU" sz="2000" i="1" dirty="0">
              <a:latin typeface="Calibri"/>
              <a:ea typeface="Calibri"/>
              <a:cs typeface="Times New Roman"/>
            </a:endParaRPr>
          </a:p>
          <a:p>
            <a:endParaRPr lang="ru-RU" dirty="0"/>
          </a:p>
        </p:txBody>
      </p:sp>
      <p:sp>
        <p:nvSpPr>
          <p:cNvPr id="3" name="Заголовок 2"/>
          <p:cNvSpPr>
            <a:spLocks noGrp="1"/>
          </p:cNvSpPr>
          <p:nvPr>
            <p:ph type="title"/>
          </p:nvPr>
        </p:nvSpPr>
        <p:spPr>
          <a:xfrm>
            <a:off x="457200" y="338328"/>
            <a:ext cx="8229600" cy="1938544"/>
          </a:xfrm>
        </p:spPr>
        <p:txBody>
          <a:bodyPr>
            <a:normAutofit/>
          </a:bodyPr>
          <a:lstStyle/>
          <a:p>
            <a:pPr marL="274320" lvl="0" indent="-274320">
              <a:lnSpc>
                <a:spcPct val="115000"/>
              </a:lnSpc>
              <a:spcBef>
                <a:spcPct val="20000"/>
              </a:spcBef>
            </a:pPr>
            <a:r>
              <a:rPr lang="kk-KZ" sz="2000" b="1" dirty="0">
                <a:solidFill>
                  <a:srgbClr val="073E87"/>
                </a:solidFill>
                <a:latin typeface="Times New Roman"/>
                <a:ea typeface="Calibri"/>
                <a:cs typeface="Times New Roman"/>
              </a:rPr>
              <a:t>Жазылым</a:t>
            </a:r>
            <a:r>
              <a:rPr lang="ru-RU" sz="1700" dirty="0">
                <a:solidFill>
                  <a:srgbClr val="073E87"/>
                </a:solidFill>
                <a:latin typeface="Calibri"/>
                <a:ea typeface="Calibri"/>
                <a:cs typeface="Times New Roman"/>
              </a:rPr>
              <a:t/>
            </a:r>
            <a:br>
              <a:rPr lang="ru-RU" sz="1700" dirty="0">
                <a:solidFill>
                  <a:srgbClr val="073E87"/>
                </a:solidFill>
                <a:latin typeface="Calibri"/>
                <a:ea typeface="Calibri"/>
                <a:cs typeface="Times New Roman"/>
              </a:rPr>
            </a:br>
            <a:r>
              <a:rPr lang="kk-KZ" sz="2000" dirty="0">
                <a:solidFill>
                  <a:srgbClr val="073E87"/>
                </a:solidFill>
                <a:latin typeface="Times New Roman"/>
                <a:ea typeface="Calibri"/>
                <a:cs typeface="Times New Roman"/>
              </a:rPr>
              <a:t>Берілген  сан есімдерді мағыналық түрлеріне қарай ажыратыңыздар</a:t>
            </a:r>
            <a:r>
              <a:rPr lang="ru-RU" sz="1700" dirty="0">
                <a:solidFill>
                  <a:srgbClr val="073E87"/>
                </a:solidFill>
                <a:latin typeface="Calibri"/>
                <a:ea typeface="Calibri"/>
                <a:cs typeface="Times New Roman"/>
              </a:rPr>
              <a:t/>
            </a:r>
            <a:br>
              <a:rPr lang="ru-RU" sz="1700" dirty="0">
                <a:solidFill>
                  <a:srgbClr val="073E87"/>
                </a:solidFill>
                <a:latin typeface="Calibri"/>
                <a:ea typeface="Calibri"/>
                <a:cs typeface="Times New Roman"/>
              </a:rPr>
            </a:br>
            <a:endParaRPr lang="ru-RU" dirty="0"/>
          </a:p>
        </p:txBody>
      </p:sp>
    </p:spTree>
    <p:extLst>
      <p:ext uri="{BB962C8B-B14F-4D97-AF65-F5344CB8AC3E}">
        <p14:creationId xmlns:p14="http://schemas.microsoft.com/office/powerpoint/2010/main" val="22070710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61</TotalTime>
  <Words>744</Words>
  <Application>Microsoft Office PowerPoint</Application>
  <PresentationFormat>Экран (4:3)</PresentationFormat>
  <Paragraphs>97</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Волна</vt:lpstr>
      <vt:lpstr>9- бөлім Аспан әлемінің құпиялары</vt:lpstr>
      <vt:lpstr>Оқу мақсаты</vt:lpstr>
      <vt:lpstr>Бүгінгі сабақта сенің білетінің: </vt:lpstr>
      <vt:lpstr>«Галереяға саяхат»  әдісі бойынша  төмендегі сұрақтарға ойланып, жауап беріп көрейік </vt:lpstr>
      <vt:lpstr>Мәтінді тыңдаңыз </vt:lpstr>
      <vt:lpstr>Тапсырма «Бұйра бұлттар» әдісі бойынша   мәтіннен негізгі ойды білдіретін бір сөйлем және  бірнеше тірек сөздер жазып шығыңыздар </vt:lpstr>
      <vt:lpstr>Өзіңді тексер!</vt:lpstr>
      <vt:lpstr>«Білгенге маржан» айдары   </vt:lpstr>
      <vt:lpstr>Жазылым Берілген  сан есімдерді мағыналық түрлеріне қарай ажыратыңыздар </vt:lpstr>
      <vt:lpstr>Өзіңді тексер!</vt:lpstr>
      <vt:lpstr>4- тапсырма «ПОПС» формуласы бойынша  сұрақтарға жауап беріңіз </vt:lpstr>
      <vt:lpstr>Сабақ соңында нені білдің?</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 бөлім Аспан әлемінің құпиялары</dc:title>
  <dc:creator>51 Мектеп</dc:creator>
  <cp:lastModifiedBy>51 Мектеп</cp:lastModifiedBy>
  <cp:revision>7</cp:revision>
  <dcterms:created xsi:type="dcterms:W3CDTF">2021-03-30T15:56:40Z</dcterms:created>
  <dcterms:modified xsi:type="dcterms:W3CDTF">2021-04-01T12:13:43Z</dcterms:modified>
</cp:coreProperties>
</file>