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8"/>
  </p:notesMasterIdLst>
  <p:sldIdLst>
    <p:sldId id="268" r:id="rId2"/>
    <p:sldId id="257" r:id="rId3"/>
    <p:sldId id="258" r:id="rId4"/>
    <p:sldId id="303" r:id="rId5"/>
    <p:sldId id="283" r:id="rId6"/>
    <p:sldId id="276" r:id="rId7"/>
    <p:sldId id="285" r:id="rId8"/>
    <p:sldId id="287" r:id="rId9"/>
    <p:sldId id="269" r:id="rId10"/>
    <p:sldId id="290" r:id="rId11"/>
    <p:sldId id="281" r:id="rId12"/>
    <p:sldId id="296" r:id="rId13"/>
    <p:sldId id="305" r:id="rId14"/>
    <p:sldId id="300" r:id="rId15"/>
    <p:sldId id="279" r:id="rId16"/>
    <p:sldId id="272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E6E6E6"/>
    <a:srgbClr val="27113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53" d="100"/>
          <a:sy n="53" d="100"/>
        </p:scale>
        <p:origin x="-1866" y="-43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6C93DB-B7B4-4D50-BFCC-BE6A9D59B0BE}" type="datetimeFigureOut">
              <a:rPr lang="ru-RU" smtClean="0"/>
              <a:t>01.04.2021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E2304B-B9A7-40D6-A95F-2536C1B3DB8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36260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97485-7041-403B-BE0F-3EC3BD65F45E}" type="datetimeFigureOut">
              <a:rPr lang="ru-RU" smtClean="0"/>
              <a:t>01.04.2021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E87BD-96B7-4B23-83D7-7A5AF10B0E2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97485-7041-403B-BE0F-3EC3BD65F45E}" type="datetimeFigureOut">
              <a:rPr lang="ru-RU" smtClean="0"/>
              <a:t>01.04.2021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E87BD-96B7-4B23-83D7-7A5AF10B0E2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97485-7041-403B-BE0F-3EC3BD65F45E}" type="datetimeFigureOut">
              <a:rPr lang="ru-RU" smtClean="0"/>
              <a:t>01.04.2021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E87BD-96B7-4B23-83D7-7A5AF10B0E27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97485-7041-403B-BE0F-3EC3BD65F45E}" type="datetimeFigureOut">
              <a:rPr lang="ru-RU" smtClean="0"/>
              <a:t>01.04.2021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E87BD-96B7-4B23-83D7-7A5AF10B0E27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97485-7041-403B-BE0F-3EC3BD65F45E}" type="datetimeFigureOut">
              <a:rPr lang="ru-RU" smtClean="0"/>
              <a:t>01.04.2021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E87BD-96B7-4B23-83D7-7A5AF10B0E2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97485-7041-403B-BE0F-3EC3BD65F45E}" type="datetimeFigureOut">
              <a:rPr lang="ru-RU" smtClean="0"/>
              <a:t>01.04.2021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E87BD-96B7-4B23-83D7-7A5AF10B0E27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97485-7041-403B-BE0F-3EC3BD65F45E}" type="datetimeFigureOut">
              <a:rPr lang="ru-RU" smtClean="0"/>
              <a:t>01.04.2021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E87BD-96B7-4B23-83D7-7A5AF10B0E2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97485-7041-403B-BE0F-3EC3BD65F45E}" type="datetimeFigureOut">
              <a:rPr lang="ru-RU" smtClean="0"/>
              <a:t>01.04.2021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E87BD-96B7-4B23-83D7-7A5AF10B0E2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97485-7041-403B-BE0F-3EC3BD65F45E}" type="datetimeFigureOut">
              <a:rPr lang="ru-RU" smtClean="0"/>
              <a:t>01.04.2021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E87BD-96B7-4B23-83D7-7A5AF10B0E2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97485-7041-403B-BE0F-3EC3BD65F45E}" type="datetimeFigureOut">
              <a:rPr lang="ru-RU" smtClean="0"/>
              <a:t>01.04.2021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E87BD-96B7-4B23-83D7-7A5AF10B0E27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97485-7041-403B-BE0F-3EC3BD65F45E}" type="datetimeFigureOut">
              <a:rPr lang="ru-RU" smtClean="0"/>
              <a:t>01.04.2021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E87BD-96B7-4B23-83D7-7A5AF10B0E27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C9297485-7041-403B-BE0F-3EC3BD65F45E}" type="datetimeFigureOut">
              <a:rPr lang="ru-RU" smtClean="0"/>
              <a:t>01.04.2021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079E87BD-96B7-4B23-83D7-7A5AF10B0E27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1520" y="1052736"/>
            <a:ext cx="8676580" cy="2520280"/>
          </a:xfrm>
        </p:spPr>
        <p:txBody>
          <a:bodyPr>
            <a:normAutofit fontScale="90000"/>
          </a:bodyPr>
          <a:lstStyle/>
          <a:p>
            <a:r>
              <a:rPr lang="kk-KZ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kk-KZ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kk-KZ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kk-KZ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kk-KZ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kk-KZ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4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Қазақ </a:t>
            </a:r>
            <a:r>
              <a:rPr lang="kk-KZ"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тілі </a:t>
            </a:r>
            <a:r>
              <a:rPr lang="kk-KZ" sz="4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kk-KZ" sz="4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4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6-сынып </a:t>
            </a:r>
            <a:r>
              <a:rPr lang="kk-K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kk-K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Бөлім</a:t>
            </a:r>
            <a:r>
              <a:rPr lang="kk-KZ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br>
              <a:rPr lang="kk-KZ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«Әлемдегі ірі кітапханалар. Морфология»</a:t>
            </a:r>
            <a:endParaRPr lang="ru-RU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1520" y="3140968"/>
            <a:ext cx="8676580" cy="3240360"/>
          </a:xfrm>
        </p:spPr>
        <p:txBody>
          <a:bodyPr>
            <a:normAutofit/>
          </a:bodyPr>
          <a:lstStyle/>
          <a:p>
            <a:endParaRPr lang="kk-KZ" sz="30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sz="3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САБАҚТЫҢ </a:t>
            </a:r>
            <a:r>
              <a:rPr lang="kk-KZ" sz="3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ТАҚЫРЫБЫ</a:t>
            </a:r>
            <a:r>
              <a:rPr lang="kk-KZ" sz="3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kk-KZ" sz="3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Дара тұлға - Әл-Фараби</a:t>
            </a:r>
          </a:p>
          <a:p>
            <a:r>
              <a:rPr lang="kk-KZ" sz="3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Үстеудің емлесі</a:t>
            </a:r>
            <a:endParaRPr lang="kk-KZ" sz="3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kk-K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97915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6747"/>
    </mc:Choice>
    <mc:Fallback xmlns="">
      <p:transition spd="slow" advTm="16747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Текст 1">
            <a:extLst>
              <a:ext uri="{FF2B5EF4-FFF2-40B4-BE49-F238E27FC236}">
                <a16:creationId xmlns:a16="http://schemas.microsoft.com/office/drawing/2014/main" xmlns="" id="{6E086E4E-8C7A-460D-8C92-24630CA375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5516" y="332656"/>
            <a:ext cx="8712968" cy="2232248"/>
          </a:xfrm>
        </p:spPr>
        <p:txBody>
          <a:bodyPr>
            <a:normAutofit/>
          </a:bodyPr>
          <a:lstStyle/>
          <a:p>
            <a:endParaRPr lang="kk-KZ" sz="35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sz="35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ӨЗІҢДІ ТЕКСЕР!</a:t>
            </a:r>
            <a:r>
              <a:rPr lang="ru-RU" sz="3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6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35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251521" y="846635"/>
            <a:ext cx="8640960" cy="50731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15000"/>
              </a:lnSpc>
              <a:spcAft>
                <a:spcPts val="1000"/>
              </a:spcAft>
            </a:pPr>
            <a:endParaRPr lang="kk-KZ" sz="1200" dirty="0" smtClean="0">
              <a:solidFill>
                <a:prstClr val="black"/>
              </a:solidFill>
            </a:endParaRPr>
          </a:p>
          <a:p>
            <a:pPr lvl="0">
              <a:lnSpc>
                <a:spcPct val="115000"/>
              </a:lnSpc>
              <a:spcAft>
                <a:spcPts val="1000"/>
              </a:spcAft>
            </a:pPr>
            <a:endParaRPr lang="kk-KZ" sz="1200" dirty="0" smtClean="0">
              <a:solidFill>
                <a:prstClr val="black"/>
              </a:solidFill>
            </a:endParaRPr>
          </a:p>
          <a:p>
            <a:pPr lvl="0">
              <a:lnSpc>
                <a:spcPct val="115000"/>
              </a:lnSpc>
              <a:spcAft>
                <a:spcPts val="1000"/>
              </a:spcAft>
            </a:pPr>
            <a:r>
              <a:rPr lang="kk-KZ" sz="24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ХАБАРЛАНДЫРУ</a:t>
            </a:r>
            <a:endParaRPr lang="ru-RU" sz="24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lnSpc>
                <a:spcPct val="115000"/>
              </a:lnSpc>
              <a:spcAft>
                <a:spcPts val="1000"/>
              </a:spcAft>
            </a:pPr>
            <a:r>
              <a:rPr lang="kk-KZ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kk-KZ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</a:t>
            </a:r>
            <a:r>
              <a:rPr lang="kk-KZ" sz="2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Құрметті оқытушылар, студенттер!</a:t>
            </a:r>
            <a:endParaRPr lang="ru-RU" sz="24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kk-KZ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Бүгін Алматыдағы Әл-Фараби атындағы ҚазҰУ-де </a:t>
            </a:r>
            <a:endParaRPr lang="kk-KZ" sz="2400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kk-KZ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ІІХалықаралық </a:t>
            </a:r>
            <a:r>
              <a:rPr lang="kk-KZ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Фараби оқулары басталды. Шара аясында </a:t>
            </a:r>
            <a:r>
              <a:rPr lang="kk-KZ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«</a:t>
            </a:r>
            <a:r>
              <a:rPr lang="kk-KZ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Әл-Фараби және қазіргі заман» атты форум ашылды. Сондай-ақ, студенттік конференция және </a:t>
            </a:r>
            <a:r>
              <a:rPr lang="kk-KZ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инновациялық </a:t>
            </a:r>
            <a:r>
              <a:rPr lang="kk-KZ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жобалар байқауын ұйымдастыру </a:t>
            </a:r>
            <a:r>
              <a:rPr lang="kk-KZ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жоспарланған</a:t>
            </a:r>
            <a:r>
              <a:rPr lang="kk-KZ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Жиында «Әл </a:t>
            </a:r>
            <a:r>
              <a:rPr lang="kk-KZ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Фараби - </a:t>
            </a:r>
            <a:r>
              <a:rPr lang="kk-KZ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екінші ұстаз» деректі фильмі көрсетіледі. </a:t>
            </a:r>
            <a:endParaRPr lang="ru-RU" sz="24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15000"/>
              </a:lnSpc>
              <a:spcAft>
                <a:spcPts val="1000"/>
              </a:spcAft>
            </a:pPr>
            <a:r>
              <a:rPr lang="kk-KZ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</a:t>
            </a:r>
            <a:r>
              <a:rPr lang="kk-KZ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Университет </a:t>
            </a:r>
            <a:r>
              <a:rPr lang="kk-KZ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әкімшілігі</a:t>
            </a:r>
            <a:endParaRPr lang="ru-RU" sz="24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lnSpc>
                <a:spcPct val="115000"/>
              </a:lnSpc>
              <a:spcAft>
                <a:spcPts val="1000"/>
              </a:spcAft>
            </a:pPr>
            <a:r>
              <a:rPr lang="kk-KZ" sz="24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ЖАУАБЫ: Ресми іс-қағаздар стилі</a:t>
            </a:r>
            <a:endParaRPr lang="ru-RU" sz="2400" dirty="0">
              <a:solidFill>
                <a:prstClr val="black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60280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9306"/>
    </mc:Choice>
    <mc:Fallback xmlns="">
      <p:transition spd="slow" advTm="29306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5516" y="188640"/>
            <a:ext cx="8712968" cy="1944216"/>
          </a:xfrm>
          <a:solidFill>
            <a:schemeClr val="accent1"/>
          </a:solidFill>
        </p:spPr>
        <p:txBody>
          <a:bodyPr>
            <a:normAutofit/>
          </a:bodyPr>
          <a:lstStyle/>
          <a:p>
            <a:r>
              <a:rPr lang="kk-KZ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kk-KZ" sz="3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-ТАПСЫРМА </a:t>
            </a:r>
            <a:r>
              <a:rPr lang="kk-KZ" sz="27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kk-KZ" sz="27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«ТАҢДАУ</a:t>
            </a:r>
            <a:r>
              <a:rPr lang="kk-K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әдісі арқылы берілген тіркестердің ортақ мағынасы болатын синоним үстеуді тауып </a:t>
            </a:r>
            <a:r>
              <a:rPr lang="kk-KZ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жазыңыз.</a:t>
            </a:r>
            <a:endParaRPr lang="ru-RU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7292785"/>
              </p:ext>
            </p:extLst>
          </p:nvPr>
        </p:nvGraphicFramePr>
        <p:xfrm>
          <a:off x="179512" y="2276872"/>
          <a:ext cx="8640960" cy="41535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84376"/>
                <a:gridCol w="2664296"/>
                <a:gridCol w="2592288"/>
              </a:tblGrid>
              <a:tr h="165618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2200" b="1" baseline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Кірпік </a:t>
                      </a:r>
                      <a:r>
                        <a:rPr lang="kk-KZ" sz="2200" b="1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қаққанша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2200" b="1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Көзді ашып жұмғанша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2200" b="1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Қас пен көздің арасында</a:t>
                      </a:r>
                      <a:endParaRPr lang="ru-RU" sz="2200" baseline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114300" marR="11430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2200" b="1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Ит өлген жер</a:t>
                      </a:r>
                      <a:endParaRPr lang="ru-RU" sz="2200" baseline="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2200" b="1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Ит арқасы қиянда</a:t>
                      </a:r>
                      <a:endParaRPr lang="ru-RU" sz="2200" b="1" baseline="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2200" b="1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Жердің түбі</a:t>
                      </a:r>
                      <a:endParaRPr lang="ru-RU" sz="2200" baseline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114300" marR="11430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20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Қамшы салым </a:t>
                      </a:r>
                      <a:r>
                        <a:rPr lang="kk-KZ" sz="20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жер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20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Таяқ тастам жер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114300" marR="114300" marT="0" marB="0"/>
                </a:tc>
              </a:tr>
              <a:tr h="194954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24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Дескриптор: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20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Берілген тіркестердің ортақ мағынасы болатын синоним үстеуді тауып жазады.</a:t>
                      </a:r>
                      <a:endParaRPr lang="kk-KZ" sz="2000" b="1" dirty="0" smtClean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24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114300" marR="114300" marT="0" marB="0"/>
                </a:tc>
                <a:tc>
                  <a:txBody>
                    <a:bodyPr/>
                    <a:lstStyle/>
                    <a:p>
                      <a:endParaRPr lang="ru-RU" sz="2400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420561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9306"/>
    </mc:Choice>
    <mc:Fallback xmlns="">
      <p:transition spd="slow" advTm="29306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5516" y="188640"/>
            <a:ext cx="8712968" cy="1440160"/>
          </a:xfrm>
          <a:solidFill>
            <a:schemeClr val="accent1"/>
          </a:solidFill>
        </p:spPr>
        <p:txBody>
          <a:bodyPr>
            <a:normAutofit/>
          </a:bodyPr>
          <a:lstStyle/>
          <a:p>
            <a:r>
              <a:rPr lang="kk-KZ" sz="27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kk-KZ" sz="27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35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ӨЗІҢДІ ТЕКСЕР!</a:t>
            </a:r>
            <a:endParaRPr lang="ru-RU" sz="35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1953786"/>
              </p:ext>
            </p:extLst>
          </p:nvPr>
        </p:nvGraphicFramePr>
        <p:xfrm>
          <a:off x="251520" y="1700808"/>
          <a:ext cx="8640960" cy="39187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96344"/>
                <a:gridCol w="2664296"/>
                <a:gridCol w="2880320"/>
              </a:tblGrid>
              <a:tr h="223224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20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Кірпік </a:t>
                      </a:r>
                      <a:r>
                        <a:rPr lang="kk-KZ" sz="20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қаққанша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20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Көзді ашып жұмғанша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20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Қас пен көздің</a:t>
                      </a:r>
                      <a:r>
                        <a:rPr lang="kk-KZ" sz="2000" b="1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kk-KZ" sz="20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арасында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114300" marR="11430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20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Ит өлген жер</a:t>
                      </a:r>
                      <a:endParaRPr lang="ru-RU" sz="20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20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Ит арқасы қиянда</a:t>
                      </a:r>
                      <a:endParaRPr lang="ru-RU" sz="2000" b="1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20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Жердің түбі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114300" marR="11430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20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Қамшы салым </a:t>
                      </a:r>
                      <a:r>
                        <a:rPr lang="kk-KZ" sz="20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жер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20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Таяқ тастам жер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114300" marR="114300" marT="0" marB="0"/>
                </a:tc>
              </a:tr>
              <a:tr h="168645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800" b="1" i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тез</a:t>
                      </a:r>
                      <a:endParaRPr lang="ru-RU" sz="28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800" b="1" i="1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жылдам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800" b="1" i="1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лезде</a:t>
                      </a:r>
                      <a:endParaRPr lang="ru-RU" sz="28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114300" marR="114300" marT="0" marB="0"/>
                </a:tc>
                <a:tc>
                  <a:txBody>
                    <a:bodyPr/>
                    <a:lstStyle/>
                    <a:p>
                      <a:r>
                        <a:rPr lang="kk-KZ" sz="2800" b="1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алыс</a:t>
                      </a:r>
                    </a:p>
                    <a:p>
                      <a:r>
                        <a:rPr lang="kk-KZ" sz="2800" b="1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қашық</a:t>
                      </a:r>
                    </a:p>
                    <a:p>
                      <a:r>
                        <a:rPr lang="kk-KZ" sz="2800" b="1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жырақ</a:t>
                      </a:r>
                      <a:endParaRPr lang="ru-RU" sz="28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800" b="1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жақын</a:t>
                      </a:r>
                      <a:endParaRPr lang="ru-RU" sz="28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495858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9306"/>
    </mc:Choice>
    <mc:Fallback xmlns="">
      <p:transition spd="slow" advTm="29306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1"/>
            <a:ext cx="9126361" cy="6237311"/>
          </a:xfrm>
        </p:spPr>
        <p:txBody>
          <a:bodyPr>
            <a:normAutofit/>
          </a:bodyPr>
          <a:lstStyle/>
          <a:p>
            <a:pPr lvl="0" algn="l" fontAlgn="base">
              <a:spcAft>
                <a:spcPct val="0"/>
              </a:spcAft>
            </a:pPr>
            <a:r>
              <a:rPr lang="kk-KZ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br>
              <a:rPr lang="kk-KZ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kk-KZ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kk-KZ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kk-KZ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kk-KZ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Дескриптор</a:t>
            </a:r>
            <a:r>
              <a:rPr lang="kk-KZ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br>
              <a:rPr lang="kk-KZ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Үстеудің </a:t>
            </a:r>
            <a:r>
              <a:rPr lang="kk-KZ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мағыналық түрін</a:t>
            </a:r>
            <a:r>
              <a:rPr lang="kk-KZ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ажыратып,синонимдік </a:t>
            </a:r>
            <a:r>
              <a:rPr lang="kk-KZ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қатарын жазады.</a:t>
            </a:r>
            <a:endParaRPr lang="ru-RU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1520" y="332656"/>
            <a:ext cx="8676580" cy="2808312"/>
          </a:xfrm>
        </p:spPr>
        <p:txBody>
          <a:bodyPr>
            <a:normAutofit/>
          </a:bodyPr>
          <a:lstStyle/>
          <a:p>
            <a:r>
              <a:rPr lang="kk-KZ" altLang="ru-RU" sz="2400" b="1" dirty="0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4-ТАПСЫРМА</a:t>
            </a:r>
            <a:r>
              <a:rPr lang="kk-KZ" altLang="ru-RU" sz="2400" b="1" dirty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/>
            </a:r>
            <a:br>
              <a:rPr lang="kk-KZ" altLang="ru-RU" sz="2400" b="1" dirty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r>
              <a:rPr lang="kk-K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«Нақты қадам» әдісі арқылы берілген үстеудің мағыналық түрін ажыратып, синонимдік қатарын </a:t>
            </a:r>
            <a:r>
              <a:rPr lang="kk-KZ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жазыңыз</a:t>
            </a:r>
          </a:p>
          <a:p>
            <a:endParaRPr lang="kk-KZ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0193183"/>
              </p:ext>
            </p:extLst>
          </p:nvPr>
        </p:nvGraphicFramePr>
        <p:xfrm>
          <a:off x="323529" y="1506743"/>
          <a:ext cx="8568951" cy="3566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56317"/>
                <a:gridCol w="2856317"/>
                <a:gridCol w="2856317"/>
              </a:tblGrid>
              <a:tr h="362827"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ҮСТЕУ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Мағыналық</a:t>
                      </a:r>
                      <a:r>
                        <a:rPr lang="kk-KZ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түрі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Синонимдік қатары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38800">
                <a:tc>
                  <a:txBody>
                    <a:bodyPr/>
                    <a:lstStyle/>
                    <a:p>
                      <a:r>
                        <a:rPr lang="kk-KZ" sz="2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осында</a:t>
                      </a:r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38800">
                <a:tc>
                  <a:txBody>
                    <a:bodyPr/>
                    <a:lstStyle/>
                    <a:p>
                      <a:r>
                        <a:rPr lang="kk-KZ" sz="2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дереу</a:t>
                      </a:r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38800">
                <a:tc>
                  <a:txBody>
                    <a:bodyPr/>
                    <a:lstStyle/>
                    <a:p>
                      <a:r>
                        <a:rPr lang="kk-KZ" sz="2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бұрын</a:t>
                      </a:r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38800">
                <a:tc>
                  <a:txBody>
                    <a:bodyPr/>
                    <a:lstStyle/>
                    <a:p>
                      <a:r>
                        <a:rPr lang="kk-KZ" sz="2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едәуір</a:t>
                      </a:r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38800">
                <a:tc>
                  <a:txBody>
                    <a:bodyPr/>
                    <a:lstStyle/>
                    <a:p>
                      <a:r>
                        <a:rPr lang="kk-KZ" sz="2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әдейі</a:t>
                      </a:r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38800">
                <a:tc>
                  <a:txBody>
                    <a:bodyPr/>
                    <a:lstStyle/>
                    <a:p>
                      <a:r>
                        <a:rPr lang="kk-KZ" sz="2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тым</a:t>
                      </a:r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38800">
                <a:tc>
                  <a:txBody>
                    <a:bodyPr/>
                    <a:lstStyle/>
                    <a:p>
                      <a:r>
                        <a:rPr lang="kk-KZ" sz="2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шарасыздан</a:t>
                      </a:r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923901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6747"/>
    </mc:Choice>
    <mc:Fallback xmlns="">
      <p:transition spd="slow" advTm="16747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1"/>
            <a:ext cx="9126361" cy="5805263"/>
          </a:xfrm>
        </p:spPr>
        <p:txBody>
          <a:bodyPr>
            <a:normAutofit/>
          </a:bodyPr>
          <a:lstStyle/>
          <a:p>
            <a:pPr lvl="0" algn="l" fontAlgn="base">
              <a:spcAft>
                <a:spcPct val="0"/>
              </a:spcAft>
            </a:pPr>
            <a:r>
              <a:rPr lang="kk-KZ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1520" y="332656"/>
            <a:ext cx="8676580" cy="2808312"/>
          </a:xfrm>
        </p:spPr>
        <p:txBody>
          <a:bodyPr>
            <a:normAutofit/>
          </a:bodyPr>
          <a:lstStyle/>
          <a:p>
            <a:r>
              <a:rPr lang="kk-KZ" altLang="ru-RU" sz="3600" b="1" dirty="0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ӨЗІҢДІ ТЕКСЕР!</a:t>
            </a:r>
            <a:endParaRPr lang="kk-KZ" sz="3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kk-K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5670144"/>
              </p:ext>
            </p:extLst>
          </p:nvPr>
        </p:nvGraphicFramePr>
        <p:xfrm>
          <a:off x="251520" y="1268760"/>
          <a:ext cx="8568952" cy="51284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76264"/>
                <a:gridCol w="3456384"/>
                <a:gridCol w="2736304"/>
              </a:tblGrid>
              <a:tr h="481004"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ҮСТЕУ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Мағыналық</a:t>
                      </a:r>
                      <a:r>
                        <a:rPr lang="kk-KZ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түрі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Синонимдік қатары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698379">
                <a:tc>
                  <a:txBody>
                    <a:bodyPr/>
                    <a:lstStyle/>
                    <a:p>
                      <a:r>
                        <a:rPr lang="kk-KZ" sz="2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осында</a:t>
                      </a:r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мекен</a:t>
                      </a:r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мұнда</a:t>
                      </a:r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698379">
                <a:tc>
                  <a:txBody>
                    <a:bodyPr/>
                    <a:lstStyle/>
                    <a:p>
                      <a:r>
                        <a:rPr lang="kk-KZ" sz="2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дереу</a:t>
                      </a:r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қимыл-сын</a:t>
                      </a:r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жылдам</a:t>
                      </a:r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698379">
                <a:tc>
                  <a:txBody>
                    <a:bodyPr/>
                    <a:lstStyle/>
                    <a:p>
                      <a:r>
                        <a:rPr lang="kk-KZ" sz="2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бұрын</a:t>
                      </a:r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мезгіл</a:t>
                      </a:r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ертеде</a:t>
                      </a:r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698379">
                <a:tc>
                  <a:txBody>
                    <a:bodyPr/>
                    <a:lstStyle/>
                    <a:p>
                      <a:r>
                        <a:rPr lang="kk-KZ" sz="2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едәуір</a:t>
                      </a:r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мөлшер</a:t>
                      </a:r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анағұрлым</a:t>
                      </a:r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698379">
                <a:tc>
                  <a:txBody>
                    <a:bodyPr/>
                    <a:lstStyle/>
                    <a:p>
                      <a:r>
                        <a:rPr lang="kk-KZ" sz="2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әдейі</a:t>
                      </a:r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мақсат</a:t>
                      </a:r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қасақана</a:t>
                      </a:r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698379">
                <a:tc>
                  <a:txBody>
                    <a:bodyPr/>
                    <a:lstStyle/>
                    <a:p>
                      <a:r>
                        <a:rPr lang="kk-KZ" sz="2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тым</a:t>
                      </a:r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күшейткіш</a:t>
                      </a:r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өте</a:t>
                      </a:r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kk-KZ" sz="2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шарасыздан</a:t>
                      </a:r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себеп-салдар</a:t>
                      </a:r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амалсыздан</a:t>
                      </a:r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852305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6747"/>
    </mc:Choice>
    <mc:Fallback xmlns="">
      <p:transition spd="slow" advTm="16747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1"/>
          </p:nvPr>
        </p:nvSpPr>
        <p:spPr>
          <a:xfrm>
            <a:off x="275837" y="188641"/>
            <a:ext cx="8640960" cy="1656184"/>
          </a:xfrm>
        </p:spPr>
        <p:txBody>
          <a:bodyPr>
            <a:normAutofit/>
          </a:bodyPr>
          <a:lstStyle/>
          <a:p>
            <a:endParaRPr lang="kk-KZ" sz="350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sz="35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ҚОРЫТЫНДЫ</a:t>
            </a:r>
            <a:endParaRPr lang="ru-RU" sz="35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sp>
        <p:nvSpPr>
          <p:cNvPr id="8" name="Текст 7"/>
          <p:cNvSpPr>
            <a:spLocks noGrp="1"/>
          </p:cNvSpPr>
          <p:nvPr>
            <p:ph type="body" sz="quarter" idx="3"/>
          </p:nvPr>
        </p:nvSpPr>
        <p:spPr>
          <a:xfrm>
            <a:off x="215516" y="1628800"/>
            <a:ext cx="8640960" cy="4392488"/>
          </a:xfrm>
        </p:spPr>
        <p:txBody>
          <a:bodyPr>
            <a:normAutofit fontScale="92500" lnSpcReduction="20000"/>
          </a:bodyPr>
          <a:lstStyle/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70000"/>
              </a:lnSpc>
            </a:pPr>
            <a:r>
              <a:rPr lang="kk-KZ" sz="2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Ресми-іскери тақырыптарға байланысты диалог </a:t>
            </a:r>
            <a:endParaRPr lang="kk-KZ" sz="26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70000"/>
              </a:lnSpc>
            </a:pPr>
            <a:r>
              <a:rPr lang="kk-KZ" sz="2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kk-KZ" sz="2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өмірбаян, хабарландыру) көтерілген мәселені </a:t>
            </a:r>
            <a:r>
              <a:rPr lang="kk-KZ" sz="2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талдады.</a:t>
            </a:r>
          </a:p>
          <a:p>
            <a:pPr>
              <a:lnSpc>
                <a:spcPct val="170000"/>
              </a:lnSpc>
            </a:pPr>
            <a:r>
              <a:rPr lang="kk-KZ" sz="2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Үстеудің мағыналық түрлерін ажыратып, синонимдік қатарларын  түрлендіріп қолданды</a:t>
            </a:r>
            <a:r>
              <a:rPr lang="kk-KZ" sz="2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2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algn="ctr" rtl="0" eaLnBrk="1" fontAlgn="t" latinLnBrk="0" hangingPunct="1">
              <a:spcBef>
                <a:spcPts val="0"/>
              </a:spcBef>
              <a:spcAft>
                <a:spcPts val="0"/>
              </a:spcAft>
            </a:pPr>
            <a:endParaRPr lang="x-none" sz="1800" b="0" i="0" u="none" strike="noStrike" dirty="0">
              <a:effectLst/>
              <a:latin typeface="Arial" panose="020B0604020202020204" pitchFamily="34" charset="0"/>
            </a:endParaRP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2546845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83862"/>
    </mc:Choice>
    <mc:Fallback xmlns="">
      <p:transition spd="slow" advTm="83862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1520" y="2132856"/>
            <a:ext cx="8640960" cy="2952328"/>
          </a:xfrm>
        </p:spPr>
        <p:txBody>
          <a:bodyPr>
            <a:normAutofit/>
          </a:bodyPr>
          <a:lstStyle/>
          <a:p>
            <a:pPr algn="just"/>
            <a:r>
              <a:rPr lang="ru-RU" sz="21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</a:t>
            </a:r>
            <a:endParaRPr lang="ru-RU" dirty="0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323528" y="404664"/>
            <a:ext cx="8496944" cy="1584176"/>
          </a:xfrm>
          <a:prstGeom prst="rect">
            <a:avLst/>
          </a:prstGeom>
        </p:spPr>
        <p:txBody>
          <a:bodyPr vert="horz" lIns="91440" tIns="45720" rIns="91440" bIns="45720" rtlCol="0" anchor="t">
            <a:normAutofit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b="0" kern="1200" cap="none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kk-KZ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sz="55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ОҚУ ТАПСЫРМАСЫ</a:t>
            </a:r>
          </a:p>
          <a:p>
            <a:endParaRPr lang="kk-KZ" sz="36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323528" y="2441793"/>
            <a:ext cx="8640960" cy="20621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alt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4 Ә)  тапсырмасы</a:t>
            </a:r>
            <a:br>
              <a:rPr kumimoji="0" lang="kk-KZ" alt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r>
              <a:rPr kumimoji="0" lang="kk-KZ" alt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Өлең жолдарынан алынған үзінділерді ауызекі сөйлеу тілінің ерекшеліктеріне сай</a:t>
            </a:r>
            <a:r>
              <a:rPr lang="kk-KZ" altLang="ru-RU" sz="3200" dirty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kk-KZ" alt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қайта құрыңыз</a:t>
            </a:r>
            <a:r>
              <a:rPr kumimoji="0" lang="ru-RU" alt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7479676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5579"/>
    </mc:Choice>
    <mc:Fallback xmlns="">
      <p:transition spd="slow" advTm="75579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71777" y="1556792"/>
            <a:ext cx="8600445" cy="4248472"/>
          </a:xfrm>
        </p:spPr>
        <p:txBody>
          <a:bodyPr>
            <a:noAutofit/>
          </a:bodyPr>
          <a:lstStyle/>
          <a:p>
            <a:pPr algn="l"/>
            <a:r>
              <a:rPr lang="kk-KZ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6.1.2.1 әлеуметтік-мәдени, ресми-іскери тақырыптарға байланысты диалог, монологтердегі (өмірбаян, хабарландыру) көтерілген мәселені талдау</a:t>
            </a:r>
            <a:r>
              <a:rPr lang="kk-KZ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r>
              <a:rPr lang="kk-KZ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kk-KZ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kk-KZ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6.4.4.3 үстеудің мағыналық түрлерін ажырату, синонимдік қатарларын  түрлендіріп қолдану</a:t>
            </a:r>
            <a:r>
              <a:rPr lang="kk-KZ" sz="2800" b="1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2800" b="1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403648" y="620689"/>
            <a:ext cx="6417734" cy="792088"/>
          </a:xfrm>
        </p:spPr>
        <p:txBody>
          <a:bodyPr>
            <a:normAutofit/>
          </a:bodyPr>
          <a:lstStyle/>
          <a:p>
            <a:r>
              <a:rPr lang="kk-K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ОҚУ МАҚСАТЫ</a:t>
            </a:r>
            <a:endParaRPr lang="ru-RU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94539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3319"/>
    </mc:Choice>
    <mc:Fallback xmlns="">
      <p:transition spd="slow" advTm="23319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31640" y="764704"/>
            <a:ext cx="6417734" cy="792088"/>
          </a:xfrm>
        </p:spPr>
        <p:txBody>
          <a:bodyPr>
            <a:normAutofit/>
          </a:bodyPr>
          <a:lstStyle/>
          <a:p>
            <a:r>
              <a:rPr lang="kk-KZ" sz="35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БАҒАЛАУ </a:t>
            </a:r>
            <a:r>
              <a:rPr lang="kk-KZ" sz="35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КРИТЕРИЙІ</a:t>
            </a:r>
            <a:endParaRPr lang="ru-RU" sz="35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71969" y="1988840"/>
            <a:ext cx="8600061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kk-K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әлеуметтік-мәдени, ресми-іскери тақырыптарға байланысты диалог, монологтердегі (өмірбаян, хабарландыру) көтерілген мәселені талдайды</a:t>
            </a:r>
            <a:r>
              <a:rPr lang="kk-KZ" sz="28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kk-KZ" sz="2800" b="1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endParaRPr lang="kk-KZ" sz="2800" b="1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kk-K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үстеудің мағыналық түрлерін ажырату, синонимдік қатарларын  түрлендіріп қолданады</a:t>
            </a:r>
            <a:r>
              <a:rPr lang="kk-KZ" sz="2800" b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kk-KZ" sz="2800" b="1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2694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1045"/>
    </mc:Choice>
    <mc:Fallback xmlns="">
      <p:transition spd="slow" advTm="21045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97914" y="1111231"/>
            <a:ext cx="8676580" cy="229982"/>
          </a:xfrm>
        </p:spPr>
        <p:txBody>
          <a:bodyPr>
            <a:normAutofit fontScale="90000"/>
          </a:bodyPr>
          <a:lstStyle/>
          <a:p>
            <a:r>
              <a:rPr lang="kk-KZ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kk-KZ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kk-KZ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kk-KZ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kk-KZ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kk-KZ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Үстеудің мағыналық түрлері</a:t>
            </a:r>
            <a:endParaRPr lang="ru-RU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вал 3"/>
          <p:cNvSpPr/>
          <p:nvPr/>
        </p:nvSpPr>
        <p:spPr>
          <a:xfrm>
            <a:off x="3275856" y="2348880"/>
            <a:ext cx="2440678" cy="1368152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ҮСТЕУ</a:t>
            </a:r>
            <a:r>
              <a:rPr lang="kk-K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772816" y="2673360"/>
            <a:ext cx="2191671" cy="71919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Мезгіл</a:t>
            </a:r>
            <a:endParaRPr lang="ru-RU" sz="2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084168" y="1341212"/>
            <a:ext cx="2304256" cy="71919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Қимыл-сын</a:t>
            </a:r>
            <a:endParaRPr lang="ru-RU" sz="2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683568" y="1446301"/>
            <a:ext cx="2345826" cy="71919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</a:t>
            </a:r>
            <a:r>
              <a:rPr lang="kk-KZ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өлшер</a:t>
            </a:r>
            <a:endParaRPr lang="ru-RU" sz="2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79512" y="2724799"/>
            <a:ext cx="2093532" cy="71919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</a:t>
            </a:r>
            <a:r>
              <a:rPr lang="kk-KZ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екен</a:t>
            </a:r>
            <a:endParaRPr lang="ru-RU" sz="2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6228184" y="4034062"/>
            <a:ext cx="2160240" cy="71919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Күшейткіш</a:t>
            </a:r>
            <a:endParaRPr lang="ru-RU" sz="2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491558" y="4191294"/>
            <a:ext cx="2532413" cy="71919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Мақсат</a:t>
            </a:r>
            <a:endParaRPr lang="ru-RU" sz="2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3220886" y="4981462"/>
            <a:ext cx="2489499" cy="71919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Себеп-салдар</a:t>
            </a:r>
            <a:endParaRPr lang="ru-RU" sz="2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Стрелка вправо 18"/>
          <p:cNvSpPr/>
          <p:nvPr/>
        </p:nvSpPr>
        <p:spPr>
          <a:xfrm>
            <a:off x="5716534" y="2842078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Стрелка вправо 19"/>
          <p:cNvSpPr/>
          <p:nvPr/>
        </p:nvSpPr>
        <p:spPr>
          <a:xfrm rot="10800000">
            <a:off x="2297448" y="2724799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Стрелка вправо 20"/>
          <p:cNvSpPr/>
          <p:nvPr/>
        </p:nvSpPr>
        <p:spPr>
          <a:xfrm rot="2721275">
            <a:off x="5319066" y="3633007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Стрелка вправо 21"/>
          <p:cNvSpPr/>
          <p:nvPr/>
        </p:nvSpPr>
        <p:spPr>
          <a:xfrm rot="13913587">
            <a:off x="2851262" y="2120111"/>
            <a:ext cx="739249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Стрелка вправо 22"/>
          <p:cNvSpPr/>
          <p:nvPr/>
        </p:nvSpPr>
        <p:spPr>
          <a:xfrm rot="19704138">
            <a:off x="5376870" y="2074950"/>
            <a:ext cx="853774" cy="52857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Стрелка вправо 23"/>
          <p:cNvSpPr/>
          <p:nvPr/>
        </p:nvSpPr>
        <p:spPr>
          <a:xfrm rot="8132432">
            <a:off x="2540190" y="3474716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Стрелка вправо 24"/>
          <p:cNvSpPr/>
          <p:nvPr/>
        </p:nvSpPr>
        <p:spPr>
          <a:xfrm rot="5164523">
            <a:off x="3907112" y="4032920"/>
            <a:ext cx="1211409" cy="61917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12880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6747"/>
    </mc:Choice>
    <mc:Fallback xmlns="">
      <p:transition spd="slow" advTm="16747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90032" y="1916832"/>
            <a:ext cx="7772400" cy="4608512"/>
          </a:xfrm>
        </p:spPr>
        <p:txBody>
          <a:bodyPr>
            <a:normAutofit/>
          </a:bodyPr>
          <a:lstStyle/>
          <a:p>
            <a:pPr algn="l"/>
            <a:r>
              <a:rPr lang="kk-KZ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Синоним болып жұмсалатын мәндес сөздердің тобы синонимдік қатар деп аталады. </a:t>
            </a:r>
            <a:r>
              <a:rPr lang="kk-KZ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Олар</a:t>
            </a:r>
            <a:r>
              <a:rPr lang="kk-KZ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br>
              <a:rPr lang="kk-KZ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белгілі </a:t>
            </a:r>
            <a:r>
              <a:rPr lang="kk-KZ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бір сөзді жиі </a:t>
            </a:r>
            <a:r>
              <a:rPr lang="kk-KZ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қайталамау үшін;</a:t>
            </a:r>
            <a:br>
              <a:rPr lang="kk-KZ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бір </a:t>
            </a:r>
            <a:r>
              <a:rPr lang="kk-KZ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ұғымды түрлі белгілерімен жан-жақты сипаттау үшін </a:t>
            </a:r>
            <a:r>
              <a:rPr lang="kk-KZ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қолданылад</a:t>
            </a:r>
            <a:r>
              <a:rPr lang="kk-KZ" sz="2800" dirty="0" smtClean="0">
                <a:solidFill>
                  <a:schemeClr val="tx1"/>
                </a:solidFill>
              </a:rPr>
              <a:t>ы</a:t>
            </a:r>
            <a:r>
              <a:rPr lang="kk-KZ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kk-KZ" sz="2800" dirty="0" smtClean="0">
                <a:solidFill>
                  <a:schemeClr val="tx1"/>
                </a:solidFill>
              </a:rPr>
              <a:t/>
            </a:r>
            <a:br>
              <a:rPr lang="kk-KZ" sz="2800" dirty="0" smtClean="0">
                <a:solidFill>
                  <a:schemeClr val="tx1"/>
                </a:solidFill>
              </a:rPr>
            </a:br>
            <a:r>
              <a:rPr lang="kk-KZ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Синонимдік қатарға енетін сөздер бір сөз табынан болу керек. </a:t>
            </a:r>
            <a:r>
              <a:rPr lang="kk-KZ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kk-KZ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Мысалы</a:t>
            </a:r>
            <a:r>
              <a:rPr lang="kk-KZ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kk-KZ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таяуда, жақында, жуырда;</a:t>
            </a:r>
            <a:br>
              <a:rPr lang="kk-KZ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ең, аса, тым, өте.</a:t>
            </a:r>
            <a:r>
              <a:rPr lang="kk-KZ" sz="2800" dirty="0" smtClean="0"/>
              <a:t> </a:t>
            </a:r>
            <a:r>
              <a:rPr lang="kk-KZ" sz="2800" dirty="0"/>
              <a:t>Тез-жылдам-шапшаң</a:t>
            </a:r>
            <a:r>
              <a:rPr lang="kk-KZ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kk-KZ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7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7365" y="836713"/>
            <a:ext cx="6417734" cy="792087"/>
          </a:xfrm>
        </p:spPr>
        <p:txBody>
          <a:bodyPr>
            <a:normAutofit lnSpcReduction="10000"/>
          </a:bodyPr>
          <a:lstStyle/>
          <a:p>
            <a:r>
              <a:rPr lang="kk-KZ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Үстеудің емлес</a:t>
            </a:r>
            <a:r>
              <a:rPr lang="kk-KZ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</a:t>
            </a:r>
            <a:endParaRPr lang="ru-RU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2989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23528" y="0"/>
            <a:ext cx="8280920" cy="6165304"/>
          </a:xfrm>
        </p:spPr>
        <p:txBody>
          <a:bodyPr>
            <a:normAutofit/>
          </a:bodyPr>
          <a:lstStyle/>
          <a:p>
            <a:endParaRPr lang="kk-KZ" sz="3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1-тапсырма</a:t>
            </a:r>
          </a:p>
          <a:p>
            <a:r>
              <a:rPr lang="kk-KZ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«Дара </a:t>
            </a:r>
            <a:r>
              <a:rPr lang="kk-KZ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тұлға- </a:t>
            </a:r>
            <a:r>
              <a:rPr lang="kk-KZ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Әл-Фараби» мәтіні</a:t>
            </a:r>
          </a:p>
          <a:p>
            <a:endParaRPr lang="kk-KZ" sz="3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</a:t>
            </a:r>
          </a:p>
          <a:p>
            <a:pPr algn="l"/>
            <a:endParaRPr lang="kk-KZ" sz="2400" b="1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kk-KZ" sz="2400" b="1" dirty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kk-KZ" sz="2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Дескриптор:</a:t>
            </a:r>
          </a:p>
          <a:p>
            <a:pPr algn="l"/>
            <a:r>
              <a:rPr lang="kk-KZ" sz="24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Тыңдалым мәтінін түсінеді</a:t>
            </a:r>
            <a:r>
              <a:rPr lang="kk-KZ" sz="24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br>
              <a:rPr lang="kk-KZ" sz="24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24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Ақпараттарды есінде сақтайды;</a:t>
            </a:r>
            <a:br>
              <a:rPr lang="kk-KZ" sz="24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24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Көтерілген  мәселені </a:t>
            </a:r>
            <a:r>
              <a:rPr lang="kk-KZ" sz="24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талдайды.</a:t>
            </a:r>
            <a:endParaRPr lang="kk-KZ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 descr="Әбу Насыр әл-Фараби бабамыз мақсатына қалай жетті?(байқауға)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0072" y="1844824"/>
            <a:ext cx="3672408" cy="3456384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4191025"/>
              </p:ext>
            </p:extLst>
          </p:nvPr>
        </p:nvGraphicFramePr>
        <p:xfrm>
          <a:off x="755576" y="5661248"/>
          <a:ext cx="6912768" cy="57606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912768"/>
              </a:tblGrid>
              <a:tr h="57606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2400" u="sng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3"/>
                        </a:rPr>
                        <a:t>https://</a:t>
                      </a:r>
                      <a:r>
                        <a:rPr lang="kk-KZ" sz="2400" u="sng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3"/>
                        </a:rPr>
                        <a:t>www.youtube.com/</a:t>
                      </a:r>
                      <a:r>
                        <a:rPr lang="kk-KZ" sz="2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watch?v=r7iGPUsVbxQ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114300" marR="11430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657558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1045"/>
    </mc:Choice>
    <mc:Fallback xmlns="">
      <p:transition spd="slow" advTm="21045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7365" y="332657"/>
            <a:ext cx="6417734" cy="1656184"/>
          </a:xfrm>
        </p:spPr>
        <p:txBody>
          <a:bodyPr>
            <a:noAutofit/>
          </a:bodyPr>
          <a:lstStyle/>
          <a:p>
            <a:endParaRPr lang="ru-RU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Диалогке құрылған «ЖАЛҒАН» және «АҚИҚАТ» әдісі </a:t>
            </a:r>
            <a:r>
              <a:rPr lang="kk-KZ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арқылы тыңдалым мәтінінде </a:t>
            </a:r>
            <a:r>
              <a:rPr lang="kk-K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түсінгендеріңізді сұрақтарға жауап беру арқылы </a:t>
            </a:r>
            <a:r>
              <a:rPr lang="kk-KZ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білдіріңіз.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915746"/>
              </p:ext>
            </p:extLst>
          </p:nvPr>
        </p:nvGraphicFramePr>
        <p:xfrm>
          <a:off x="251520" y="2420889"/>
          <a:ext cx="8640960" cy="381642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848872"/>
                <a:gridCol w="792088"/>
              </a:tblGrid>
              <a:tr h="589029">
                <a:tc>
                  <a:txBody>
                    <a:bodyPr/>
                    <a:lstStyle/>
                    <a:p>
                      <a:r>
                        <a:rPr lang="kk-KZ" sz="2000" b="1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Аристотельден</a:t>
                      </a:r>
                      <a:r>
                        <a:rPr lang="kk-KZ" sz="2000" b="1" kern="1200" baseline="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кейінгі екінші ұстаз атанған жан.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608265">
                <a:tc>
                  <a:txBody>
                    <a:bodyPr/>
                    <a:lstStyle/>
                    <a:p>
                      <a:r>
                        <a:rPr lang="kk-KZ" sz="2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Әбу Насыр Әл-Фараби</a:t>
                      </a:r>
                      <a:r>
                        <a:rPr lang="kk-KZ" sz="2000" kern="1200" baseline="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99 жыл өмір сүрді.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94333">
                <a:tc>
                  <a:txBody>
                    <a:bodyPr/>
                    <a:lstStyle/>
                    <a:p>
                      <a:r>
                        <a:rPr lang="kk-KZ" sz="2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Әл-Фарабидің</a:t>
                      </a:r>
                      <a:r>
                        <a:rPr lang="kk-KZ" sz="2000" kern="1200" baseline="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«Музыканың үлкен кітабы» атты еңбегі бар.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08265">
                <a:tc>
                  <a:txBody>
                    <a:bodyPr/>
                    <a:lstStyle/>
                    <a:p>
                      <a:r>
                        <a:rPr lang="kk-KZ" sz="2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Түркі тілімен қатар иран, парсы тілдерін үйренеді.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08265">
                <a:tc>
                  <a:txBody>
                    <a:bodyPr/>
                    <a:lstStyle/>
                    <a:p>
                      <a:r>
                        <a:rPr lang="kk-KZ" sz="2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Әл-Фараби 90 тіл білген.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08265">
                <a:tc>
                  <a:txBody>
                    <a:bodyPr/>
                    <a:lstStyle/>
                    <a:p>
                      <a:r>
                        <a:rPr lang="kk-KZ" sz="2000" kern="1200" baseline="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Ол сыбызғы, чанг, қобыз, нагора, танбур, канун аспаптарын зерттеген.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88002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7365" y="332657"/>
            <a:ext cx="6417734" cy="1224135"/>
          </a:xfrm>
        </p:spPr>
        <p:txBody>
          <a:bodyPr>
            <a:noAutofit/>
          </a:bodyPr>
          <a:lstStyle/>
          <a:p>
            <a:r>
              <a:rPr lang="kk-K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ӨЗІҢДІ ТЕКСЕР!</a:t>
            </a:r>
            <a:endParaRPr lang="ru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2650332"/>
              </p:ext>
            </p:extLst>
          </p:nvPr>
        </p:nvGraphicFramePr>
        <p:xfrm>
          <a:off x="251520" y="1988841"/>
          <a:ext cx="8640960" cy="42484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20880"/>
                <a:gridCol w="720080"/>
              </a:tblGrid>
              <a:tr h="655712">
                <a:tc>
                  <a:txBody>
                    <a:bodyPr/>
                    <a:lstStyle/>
                    <a:p>
                      <a:r>
                        <a:rPr lang="kk-KZ" sz="2000" b="1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Аристотельден</a:t>
                      </a:r>
                      <a:r>
                        <a:rPr lang="kk-KZ" sz="2000" b="1" kern="1200" baseline="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кейінгі екінші ұстаз атанған жан.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</a:t>
                      </a:r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677125">
                <a:tc>
                  <a:txBody>
                    <a:bodyPr/>
                    <a:lstStyle/>
                    <a:p>
                      <a:r>
                        <a:rPr lang="kk-KZ" sz="2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Әбу Насыр әл-Фараби</a:t>
                      </a:r>
                      <a:r>
                        <a:rPr lang="kk-KZ" sz="2000" kern="1200" baseline="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99 жыл өмір сүрді.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</a:t>
                      </a:r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884258">
                <a:tc>
                  <a:txBody>
                    <a:bodyPr/>
                    <a:lstStyle/>
                    <a:p>
                      <a:r>
                        <a:rPr lang="kk-KZ" sz="2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Әл-Фарабидің</a:t>
                      </a:r>
                      <a:r>
                        <a:rPr lang="kk-KZ" sz="2000" kern="1200" baseline="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«Музыканың үлкен кітабы» атты еңбегі бар.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</a:t>
                      </a:r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677125">
                <a:tc>
                  <a:txBody>
                    <a:bodyPr/>
                    <a:lstStyle/>
                    <a:p>
                      <a:r>
                        <a:rPr lang="kk-KZ" sz="2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Түркі тілімен қатар иран, парсы тілдерін үйренеді.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</a:t>
                      </a:r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677125">
                <a:tc>
                  <a:txBody>
                    <a:bodyPr/>
                    <a:lstStyle/>
                    <a:p>
                      <a:r>
                        <a:rPr lang="kk-KZ" sz="2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Әл-Фараби 90 тіл білген.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</a:t>
                      </a:r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677125">
                <a:tc>
                  <a:txBody>
                    <a:bodyPr/>
                    <a:lstStyle/>
                    <a:p>
                      <a:r>
                        <a:rPr lang="kk-KZ" sz="2000" kern="1200" baseline="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Ол сыбызғы, чанг, қобыз, нагора, танбур,канун аспаптарын зерттеген.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</a:t>
                      </a:r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82559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Текст 1">
            <a:extLst>
              <a:ext uri="{FF2B5EF4-FFF2-40B4-BE49-F238E27FC236}">
                <a16:creationId xmlns:a16="http://schemas.microsoft.com/office/drawing/2014/main" xmlns="" id="{6E086E4E-8C7A-460D-8C92-24630CA375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5516" y="332656"/>
            <a:ext cx="8712968" cy="2232248"/>
          </a:xfrm>
        </p:spPr>
        <p:txBody>
          <a:bodyPr>
            <a:normAutofit fontScale="90000"/>
          </a:bodyPr>
          <a:lstStyle/>
          <a:p>
            <a:endParaRPr lang="kk-KZ" sz="35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sz="31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2-ТАПСЫРМА </a:t>
            </a:r>
            <a:endParaRPr lang="kk-KZ" sz="31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1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31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Ойлан</a:t>
            </a:r>
            <a:r>
              <a:rPr lang="ru-RU" sz="31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тап» </a:t>
            </a:r>
            <a:r>
              <a:rPr lang="ru-RU" sz="31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әдісі</a:t>
            </a:r>
            <a:r>
              <a:rPr lang="ru-RU" sz="31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1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арқылы</a:t>
            </a:r>
            <a:r>
              <a:rPr lang="ru-RU" sz="31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1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стиль </a:t>
            </a:r>
            <a:r>
              <a:rPr lang="ru-RU" sz="31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түрін</a:t>
            </a:r>
            <a:r>
              <a:rPr lang="ru-RU" sz="31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1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ажыратыңыз</a:t>
            </a:r>
            <a:r>
              <a:rPr lang="ru-RU" sz="3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6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35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251521" y="846635"/>
            <a:ext cx="8640960" cy="49449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15000"/>
              </a:lnSpc>
              <a:spcAft>
                <a:spcPts val="1000"/>
              </a:spcAft>
            </a:pPr>
            <a:endParaRPr lang="kk-KZ" sz="1200" dirty="0" smtClean="0">
              <a:solidFill>
                <a:prstClr val="black"/>
              </a:solidFill>
            </a:endParaRPr>
          </a:p>
          <a:p>
            <a:pPr lvl="0">
              <a:lnSpc>
                <a:spcPct val="115000"/>
              </a:lnSpc>
              <a:spcAft>
                <a:spcPts val="1000"/>
              </a:spcAft>
            </a:pPr>
            <a:endParaRPr lang="kk-KZ" sz="1200" dirty="0" smtClean="0">
              <a:solidFill>
                <a:prstClr val="black"/>
              </a:solidFill>
            </a:endParaRPr>
          </a:p>
          <a:p>
            <a:pPr lvl="0">
              <a:lnSpc>
                <a:spcPct val="115000"/>
              </a:lnSpc>
              <a:spcAft>
                <a:spcPts val="1000"/>
              </a:spcAft>
            </a:pPr>
            <a:r>
              <a:rPr lang="kk-KZ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</a:t>
            </a:r>
            <a:r>
              <a:rPr lang="kk-KZ" sz="24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Құрметті </a:t>
            </a:r>
            <a:r>
              <a:rPr lang="kk-KZ" sz="2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оқытушылар, студенттер!</a:t>
            </a:r>
            <a:endParaRPr lang="ru-RU" sz="24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kk-KZ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Бүгін </a:t>
            </a:r>
            <a:r>
              <a:rPr lang="kk-KZ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Алматыдағы </a:t>
            </a:r>
            <a:r>
              <a:rPr lang="kk-KZ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Әл-Фараби атындағы ҚазҰУ-де </a:t>
            </a:r>
            <a:endParaRPr lang="kk-KZ" sz="2400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kk-KZ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ІІ </a:t>
            </a:r>
            <a:r>
              <a:rPr lang="kk-KZ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Халықаралық Фараби оқулары басталды. Шара аясында </a:t>
            </a:r>
            <a:r>
              <a:rPr lang="kk-KZ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«</a:t>
            </a:r>
            <a:r>
              <a:rPr lang="kk-KZ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Әл-Фараби және қазіргі заман» атты форум ашылды. Сондай-ақ, студенттік конференция және </a:t>
            </a:r>
            <a:r>
              <a:rPr lang="kk-KZ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инновациялық </a:t>
            </a:r>
            <a:r>
              <a:rPr lang="kk-KZ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жобалар байқауын ұйымдастыру </a:t>
            </a:r>
            <a:r>
              <a:rPr lang="kk-KZ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жоспарланған</a:t>
            </a:r>
            <a:r>
              <a:rPr lang="kk-KZ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Жиында «Әл </a:t>
            </a:r>
            <a:r>
              <a:rPr lang="kk-KZ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Фараби - </a:t>
            </a:r>
            <a:r>
              <a:rPr lang="kk-KZ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екінші ұстаз» деректі фильмі көрсетіледі. </a:t>
            </a:r>
            <a:endParaRPr lang="ru-RU" sz="24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15000"/>
              </a:lnSpc>
              <a:spcAft>
                <a:spcPts val="1000"/>
              </a:spcAft>
            </a:pPr>
            <a:r>
              <a:rPr lang="kk-KZ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</a:t>
            </a:r>
            <a:r>
              <a:rPr lang="kk-KZ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Университет </a:t>
            </a:r>
            <a:r>
              <a:rPr lang="kk-KZ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әкімшілігі</a:t>
            </a:r>
            <a:endParaRPr lang="ru-RU" sz="24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lnSpc>
                <a:spcPct val="115000"/>
              </a:lnSpc>
              <a:spcAft>
                <a:spcPts val="1000"/>
              </a:spcAft>
            </a:pPr>
            <a:r>
              <a:rPr lang="kk-KZ" sz="24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Дескриптор:</a:t>
            </a:r>
            <a:r>
              <a:rPr lang="kk-KZ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                         </a:t>
            </a:r>
            <a:r>
              <a:rPr lang="kk-KZ" sz="24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Стиль түрін ажыратыңыз</a:t>
            </a:r>
            <a:endParaRPr lang="ru-RU" sz="2400" dirty="0">
              <a:solidFill>
                <a:prstClr val="black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51982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9306"/>
    </mc:Choice>
    <mc:Fallback xmlns="">
      <p:transition spd="slow" advTm="29306"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1899</TotalTime>
  <Words>452</Words>
  <Application>Microsoft Office PowerPoint</Application>
  <PresentationFormat>Экран (4:3)</PresentationFormat>
  <Paragraphs>153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Волна</vt:lpstr>
      <vt:lpstr>     Қазақ тілі  6-сынып  Бөлім:  «Әлемдегі ірі кітапханалар. Морфология»</vt:lpstr>
      <vt:lpstr>6.1.2.1 әлеуметтік-мәдени, ресми-іскери тақырыптарға байланысты диалог, монологтердегі (өмірбаян, хабарландыру) көтерілген мәселені талдау;  6.4.4.3 үстеудің мағыналық түрлерін ажырату, синонимдік қатарларын  түрлендіріп қолдану.</vt:lpstr>
      <vt:lpstr>Презентация PowerPoint</vt:lpstr>
      <vt:lpstr>     Үстеудің мағыналық түрлері</vt:lpstr>
      <vt:lpstr>Синоним болып жұмсалатын мәндес сөздердің тобы синонимдік қатар деп аталады. Олар: - белгілі бір сөзді жиі қайталамау үшін; - бір ұғымды түрлі белгілерімен жан-жақты сипаттау үшін қолданылады. Синонимдік қатарға енетін сөздер бір сөз табынан болу керек.  Мысалы: таяуда, жақында, жуырда;                  ең, аса, тым, өте. Тез-жылдам-шапшаң </vt:lpstr>
      <vt:lpstr>Презентация PowerPoint</vt:lpstr>
      <vt:lpstr>Презентация PowerPoint</vt:lpstr>
      <vt:lpstr>Презентация PowerPoint</vt:lpstr>
      <vt:lpstr> 2-ТАПСЫРМА  «Ойлан, тап» әдісі арқылы стиль түрін ажыратыңыз   </vt:lpstr>
      <vt:lpstr> ӨЗІҢДІ ТЕКСЕР!   </vt:lpstr>
      <vt:lpstr>3-ТАПСЫРМА  «ТАҢДАУ» әдісі арқылы берілген тіркестердің ортақ мағынасы болатын синоним үстеуді тауып жазыңыз.</vt:lpstr>
      <vt:lpstr> ӨЗІҢДІ ТЕКСЕР!</vt:lpstr>
      <vt:lpstr>        Дескриптор:  Үстеудің мағыналық түрін ажыратып,синонимдік қатарын жазады.</vt:lpstr>
      <vt:lpstr>.</vt:lpstr>
      <vt:lpstr>Презентация PowerPoint</vt:lpstr>
      <vt:lpstr>4 Ә)  тапсырмасы Өлең жолдарынан алынған үзінділерді ауызекі сөйлеу тілінің ерекшеліктеріне сай қайта құрыңыз 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Сабақтың тақырыбы</dc:title>
  <dc:creator>DANCHO</dc:creator>
  <cp:lastModifiedBy>admin</cp:lastModifiedBy>
  <cp:revision>174</cp:revision>
  <dcterms:created xsi:type="dcterms:W3CDTF">2020-10-15T08:01:50Z</dcterms:created>
  <dcterms:modified xsi:type="dcterms:W3CDTF">2021-03-31T19:31:51Z</dcterms:modified>
</cp:coreProperties>
</file>