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4"/>
  </p:notesMasterIdLst>
  <p:sldIdLst>
    <p:sldId id="260" r:id="rId2"/>
    <p:sldId id="266" r:id="rId3"/>
    <p:sldId id="334" r:id="rId4"/>
    <p:sldId id="345" r:id="rId5"/>
    <p:sldId id="338" r:id="rId6"/>
    <p:sldId id="339" r:id="rId7"/>
    <p:sldId id="348" r:id="rId8"/>
    <p:sldId id="349" r:id="rId9"/>
    <p:sldId id="350" r:id="rId10"/>
    <p:sldId id="351" r:id="rId11"/>
    <p:sldId id="291" r:id="rId12"/>
    <p:sldId id="34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9D1A5"/>
    <a:srgbClr val="17A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17.01.2021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16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5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66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49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18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8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33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57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51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945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5731306" y="93"/>
            <a:ext cx="6460694"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val="0"/>
              </a:ext>
            </a:extLst>
          </a:blip>
          <a:stretch>
            <a:fillRect/>
          </a:stretch>
        </p:blipFill>
        <p:spPr>
          <a:xfrm>
            <a:off x="1050163" y="1055507"/>
            <a:ext cx="3891513" cy="4814922"/>
          </a:xfrm>
          <a:prstGeom prst="rect">
            <a:avLst/>
          </a:prstGeom>
          <a:noFill/>
          <a:ln>
            <a:noFill/>
          </a:ln>
        </p:spPr>
      </p:pic>
      <p:sp>
        <p:nvSpPr>
          <p:cNvPr id="6" name="Title 1"/>
          <p:cNvSpPr>
            <a:spLocks noGrp="1"/>
          </p:cNvSpPr>
          <p:nvPr>
            <p:ph type="title" hasCustomPrompt="1"/>
          </p:nvPr>
        </p:nvSpPr>
        <p:spPr>
          <a:xfrm>
            <a:off x="6503159" y="682388"/>
            <a:ext cx="5056496" cy="5100954"/>
          </a:xfrm>
          <a:effectLst>
            <a:outerShdw blurRad="50800" dist="38100" dir="5400000" algn="t" rotWithShape="0">
              <a:prstClr val="black">
                <a:alpha val="40000"/>
              </a:prstClr>
            </a:outerShdw>
          </a:effectLst>
        </p:spPr>
        <p:txBody>
          <a:bodyPr>
            <a:normAutofit/>
          </a:bodyPr>
          <a:lstStyle>
            <a:lvl1pPr algn="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1239494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73192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413" y="191381"/>
            <a:ext cx="894711" cy="895361"/>
          </a:xfrm>
          <a:prstGeom prst="rect">
            <a:avLst/>
          </a:prstGeom>
        </p:spPr>
      </p:pic>
      <p:sp>
        <p:nvSpPr>
          <p:cNvPr id="14" name="Текст 13"/>
          <p:cNvSpPr>
            <a:spLocks noGrp="1"/>
          </p:cNvSpPr>
          <p:nvPr>
            <p:ph type="body" sz="quarter" idx="10"/>
          </p:nvPr>
        </p:nvSpPr>
        <p:spPr>
          <a:xfrm>
            <a:off x="1293750" y="2167244"/>
            <a:ext cx="9412919" cy="3847608"/>
          </a:xfrm>
        </p:spPr>
        <p:txBody>
          <a:bodyPr>
            <a:normAutofit/>
          </a:bodyPr>
          <a:lstStyle>
            <a:lvl1pPr marL="457200" indent="-457200">
              <a:buFont typeface="Arial" panose="020B0604020202020204" pitchFamily="34" charset="0"/>
              <a:buChar char="•"/>
              <a:defRPr sz="2400" b="0"/>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1293750" y="1543788"/>
            <a:ext cx="9412919"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2484704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413" y="191381"/>
            <a:ext cx="894711" cy="895361"/>
          </a:xfrm>
          <a:prstGeom prst="rect">
            <a:avLst/>
          </a:prstGeom>
        </p:spPr>
      </p:pic>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1293750" y="2167244"/>
            <a:ext cx="9433390" cy="3847608"/>
          </a:xfrm>
        </p:spPr>
        <p:txBody>
          <a:bodyPr>
            <a:normAutofit/>
          </a:bodyPr>
          <a:lstStyle>
            <a:lvl1pPr marL="0" indent="0">
              <a:lnSpc>
                <a:spcPct val="100000"/>
              </a:lnSpc>
              <a:buFont typeface="Arial" panose="020B0604020202020204" pitchFamily="34" charse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1293750" y="1543788"/>
            <a:ext cx="9433390"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52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90150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69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73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339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52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00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9078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733" r:id="rId19"/>
    <p:sldLayoutId id="2147483650" r:id="rId20"/>
    <p:sldLayoutId id="2147483721" r:id="rId2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03536" y="940732"/>
            <a:ext cx="7759330" cy="1952971"/>
          </a:xfrm>
          <a:prstGeom prst="rect">
            <a:avLst/>
          </a:prstGeom>
        </p:spPr>
        <p:txBody>
          <a:bodyPr wrap="square">
            <a:spAutoFit/>
          </a:bodyPr>
          <a:lstStyle/>
          <a:p>
            <a:pPr algn="ctr">
              <a:lnSpc>
                <a:spcPct val="107000"/>
              </a:lnSpc>
              <a:spcAft>
                <a:spcPts val="800"/>
              </a:spcAft>
            </a:pPr>
            <a:r>
              <a:rPr lang="kk-KZ"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3-бөлім.</a:t>
            </a:r>
            <a:endParaRPr lang="ru-RU"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4000" b="1" i="1" dirty="0" smtClean="0">
                <a:solidFill>
                  <a:srgbClr val="FF0000"/>
                </a:solidFill>
                <a:latin typeface="Times New Roman" panose="02020603050405020304" pitchFamily="18" charset="0"/>
                <a:cs typeface="Times New Roman" panose="02020603050405020304" pitchFamily="18" charset="0"/>
              </a:rPr>
              <a:t>Мен балаң жарық күнде сәуле қуған</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05469" y="3312572"/>
            <a:ext cx="9553432" cy="1938992"/>
          </a:xfrm>
          <a:prstGeom prst="rect">
            <a:avLst/>
          </a:prstGeom>
        </p:spPr>
        <p:txBody>
          <a:bodyPr wrap="square">
            <a:spAutoFit/>
          </a:bodyPr>
          <a:lstStyle/>
          <a:p>
            <a:pPr algn="ctr">
              <a:lnSpc>
                <a:spcPct val="150000"/>
              </a:lnSpc>
            </a:pPr>
            <a:r>
              <a:rPr lang="kk-KZ" sz="3200" b="1" dirty="0" smtClean="0">
                <a:solidFill>
                  <a:srgbClr val="002060"/>
                </a:solidFill>
                <a:latin typeface="Times New Roman" panose="02020603050405020304" pitchFamily="18" charset="0"/>
                <a:ea typeface="Calibri" panose="020F0502020204030204" pitchFamily="34" charset="0"/>
              </a:rPr>
              <a:t>Сабақтың тақырыбы: </a:t>
            </a:r>
          </a:p>
          <a:p>
            <a:pPr algn="ctr"/>
            <a:r>
              <a:rPr lang="kk-KZ" sz="3600" b="1" dirty="0" smtClean="0">
                <a:solidFill>
                  <a:srgbClr val="002060"/>
                </a:solidFill>
                <a:latin typeface="Times New Roman" pitchFamily="18" charset="0"/>
                <a:cs typeface="Times New Roman" pitchFamily="18" charset="0"/>
              </a:rPr>
              <a:t>Қалқаман Әбдіқадыров «Қажымұқан» повесі</a:t>
            </a:r>
            <a:endParaRPr lang="ru-RU" sz="3600" b="1" dirty="0">
              <a:solidFill>
                <a:srgbClr val="002060"/>
              </a:solidFill>
              <a:latin typeface="Times New Roman" pitchFamily="18" charset="0"/>
              <a:cs typeface="Times New Roman" pitchFamily="18" charset="0"/>
            </a:endParaRPr>
          </a:p>
        </p:txBody>
      </p:sp>
      <p:sp>
        <p:nvSpPr>
          <p:cNvPr id="8" name="Прямоугольник 7"/>
          <p:cNvSpPr/>
          <p:nvPr/>
        </p:nvSpPr>
        <p:spPr>
          <a:xfrm>
            <a:off x="8621334" y="5454991"/>
            <a:ext cx="2379177" cy="830997"/>
          </a:xfrm>
          <a:prstGeom prst="rect">
            <a:avLst/>
          </a:prstGeom>
        </p:spPr>
        <p:txBody>
          <a:bodyPr wrap="none">
            <a:spAutoFit/>
          </a:bodyPr>
          <a:lstStyle/>
          <a:p>
            <a:pPr algn="r"/>
            <a:r>
              <a:rPr lang="kk-KZ" sz="2400" b="1" dirty="0">
                <a:solidFill>
                  <a:srgbClr val="002060"/>
                </a:solidFill>
                <a:latin typeface="Times New Roman" panose="02020603050405020304" pitchFamily="18" charset="0"/>
                <a:ea typeface="Calibri" panose="020F0502020204030204" pitchFamily="34" charset="0"/>
              </a:rPr>
              <a:t>Қазақ </a:t>
            </a:r>
            <a:r>
              <a:rPr lang="kk-KZ" sz="2400" b="1" dirty="0" smtClean="0">
                <a:solidFill>
                  <a:srgbClr val="002060"/>
                </a:solidFill>
                <a:latin typeface="Times New Roman" panose="02020603050405020304" pitchFamily="18" charset="0"/>
                <a:ea typeface="Calibri" panose="020F0502020204030204" pitchFamily="34" charset="0"/>
              </a:rPr>
              <a:t>әдебиеті  </a:t>
            </a:r>
            <a:endParaRPr lang="ru-RU" sz="2400" b="1" dirty="0">
              <a:solidFill>
                <a:srgbClr val="002060"/>
              </a:solidFill>
            </a:endParaRPr>
          </a:p>
          <a:p>
            <a:pPr algn="r"/>
            <a:r>
              <a:rPr lang="kk-KZ" sz="2400" b="1" dirty="0" smtClean="0">
                <a:solidFill>
                  <a:srgbClr val="002060"/>
                </a:solidFill>
                <a:latin typeface="Times New Roman" panose="02020603050405020304" pitchFamily="18" charset="0"/>
                <a:ea typeface="Calibri" panose="020F0502020204030204" pitchFamily="34" charset="0"/>
              </a:rPr>
              <a:t>6-сынып </a:t>
            </a:r>
            <a:endParaRPr lang="ru-RU" sz="2400" b="1" dirty="0">
              <a:solidFill>
                <a:srgbClr val="002060"/>
              </a:solidFill>
            </a:endParaRPr>
          </a:p>
        </p:txBody>
      </p:sp>
    </p:spTree>
    <p:extLst>
      <p:ext uri="{BB962C8B-B14F-4D97-AF65-F5344CB8AC3E}">
        <p14:creationId xmlns:p14="http://schemas.microsoft.com/office/powerpoint/2010/main"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06825"/>
          </a:xfrm>
        </p:spPr>
        <p:txBody>
          <a:bodyPr>
            <a:normAutofit fontScale="90000"/>
          </a:bodyPr>
          <a:lstStyle/>
          <a:p>
            <a:pPr lvl="0" algn="l"/>
            <a:r>
              <a:rPr lang="kk-KZ" dirty="0" smtClean="0"/>
              <a:t/>
            </a:r>
            <a:br>
              <a:rPr lang="kk-KZ" dirty="0" smtClean="0"/>
            </a:br>
            <a:r>
              <a:rPr lang="kk-KZ" sz="3100" b="1" dirty="0" smtClean="0">
                <a:solidFill>
                  <a:srgbClr val="FF0000"/>
                </a:solidFill>
                <a:latin typeface="Times New Roman" pitchFamily="18" charset="0"/>
                <a:cs typeface="Times New Roman" pitchFamily="18" charset="0"/>
              </a:rPr>
              <a:t>Жауабы:</a:t>
            </a:r>
            <a:r>
              <a:rPr lang="ru-RU" dirty="0" smtClean="0">
                <a:solidFill>
                  <a:srgbClr val="FF0000"/>
                </a:solidFill>
              </a:rPr>
              <a:t/>
            </a:r>
            <a:br>
              <a:rPr lang="ru-RU" dirty="0" smtClean="0">
                <a:solidFill>
                  <a:srgbClr val="FF0000"/>
                </a:solidFill>
              </a:rPr>
            </a:br>
            <a:endParaRPr lang="ru-RU" dirty="0">
              <a:solidFill>
                <a:srgbClr val="FF0000"/>
              </a:solidFill>
            </a:endParaRPr>
          </a:p>
        </p:txBody>
      </p:sp>
      <p:graphicFrame>
        <p:nvGraphicFramePr>
          <p:cNvPr id="4" name="Содержимое 3"/>
          <p:cNvGraphicFramePr>
            <a:graphicFrameLocks noGrp="1"/>
          </p:cNvGraphicFramePr>
          <p:nvPr>
            <p:ph idx="1"/>
          </p:nvPr>
        </p:nvGraphicFramePr>
        <p:xfrm>
          <a:off x="749508" y="1768839"/>
          <a:ext cx="10641768" cy="4621734"/>
        </p:xfrm>
        <a:graphic>
          <a:graphicData uri="http://schemas.openxmlformats.org/drawingml/2006/table">
            <a:tbl>
              <a:tblPr firstRow="1" bandRow="1">
                <a:tableStyleId>{5C22544A-7EE6-4342-B048-85BDC9FD1C3A}</a:tableStyleId>
              </a:tblPr>
              <a:tblGrid>
                <a:gridCol w="3522689"/>
                <a:gridCol w="2863155"/>
                <a:gridCol w="4255924"/>
              </a:tblGrid>
              <a:tr h="1066554">
                <a:tc>
                  <a:txBody>
                    <a:bodyPr/>
                    <a:lstStyle/>
                    <a:p>
                      <a:pPr algn="ctr">
                        <a:spcAft>
                          <a:spcPts val="0"/>
                        </a:spcAft>
                      </a:pPr>
                      <a:r>
                        <a:rPr lang="kk-KZ" sz="2000" b="1" dirty="0">
                          <a:solidFill>
                            <a:srgbClr val="002060"/>
                          </a:solidFill>
                          <a:latin typeface="Times New Roman"/>
                          <a:ea typeface="Calibri"/>
                          <a:cs typeface="Times New Roman"/>
                        </a:rPr>
                        <a:t>Басталуы</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rowSpan="5">
                  <a:txBody>
                    <a:bodyPr/>
                    <a:lstStyle/>
                    <a:p>
                      <a:pPr algn="ctr">
                        <a:spcAft>
                          <a:spcPts val="0"/>
                        </a:spcAft>
                      </a:pPr>
                      <a:endParaRPr lang="kk-KZ" sz="2000" b="1" dirty="0">
                        <a:solidFill>
                          <a:srgbClr val="002060"/>
                        </a:solidFill>
                        <a:latin typeface="Times New Roman"/>
                        <a:ea typeface="Calibri"/>
                        <a:cs typeface="Times New Roman"/>
                      </a:endParaRPr>
                    </a:p>
                  </a:txBody>
                  <a:tcPr marL="68580" marR="68580" marT="0" marB="0">
                    <a:solidFill>
                      <a:schemeClr val="accent4">
                        <a:lumMod val="20000"/>
                        <a:lumOff val="80000"/>
                      </a:schemeClr>
                    </a:solidFill>
                  </a:tcPr>
                </a:tc>
                <a:tc>
                  <a:txBody>
                    <a:bodyPr/>
                    <a:lstStyle/>
                    <a:p>
                      <a:pPr algn="l">
                        <a:spcAft>
                          <a:spcPts val="0"/>
                        </a:spcAft>
                      </a:pPr>
                      <a:r>
                        <a:rPr lang="kk-KZ" sz="2000" b="1" dirty="0" smtClean="0">
                          <a:solidFill>
                            <a:srgbClr val="002060"/>
                          </a:solidFill>
                          <a:latin typeface="Times New Roman"/>
                          <a:ea typeface="Calibri"/>
                          <a:cs typeface="Times New Roman"/>
                        </a:rPr>
                        <a:t>Орлий </a:t>
                      </a:r>
                      <a:r>
                        <a:rPr lang="kk-KZ" sz="2000" b="1" dirty="0">
                          <a:solidFill>
                            <a:srgbClr val="002060"/>
                          </a:solidFill>
                          <a:latin typeface="Times New Roman"/>
                          <a:ea typeface="Calibri"/>
                          <a:cs typeface="Times New Roman"/>
                        </a:rPr>
                        <a:t>Масликовтың  қызметіне ауысуы</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711036">
                <a:tc>
                  <a:txBody>
                    <a:bodyPr/>
                    <a:lstStyle/>
                    <a:p>
                      <a:pPr algn="ctr">
                        <a:spcAft>
                          <a:spcPts val="0"/>
                        </a:spcAft>
                      </a:pPr>
                      <a:r>
                        <a:rPr lang="kk-KZ" sz="2000" b="1" dirty="0">
                          <a:solidFill>
                            <a:srgbClr val="002060"/>
                          </a:solidFill>
                          <a:latin typeface="Times New Roman"/>
                          <a:ea typeface="Calibri"/>
                          <a:cs typeface="Times New Roman"/>
                        </a:rPr>
                        <a:t>Дамуы</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2000" b="1" dirty="0" smtClean="0">
                          <a:solidFill>
                            <a:srgbClr val="002060"/>
                          </a:solidFill>
                          <a:latin typeface="Times New Roman"/>
                          <a:ea typeface="Calibri"/>
                          <a:cs typeface="Times New Roman"/>
                        </a:rPr>
                        <a:t>Париж </a:t>
                      </a:r>
                      <a:r>
                        <a:rPr lang="kk-KZ" sz="2000" b="1" dirty="0">
                          <a:solidFill>
                            <a:srgbClr val="002060"/>
                          </a:solidFill>
                          <a:latin typeface="Times New Roman"/>
                          <a:ea typeface="Calibri"/>
                          <a:cs typeface="Times New Roman"/>
                        </a:rPr>
                        <a:t>сахнасында өнерін көрсетіп, құрметке бөленуі</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1066554">
                <a:tc>
                  <a:txBody>
                    <a:bodyPr/>
                    <a:lstStyle/>
                    <a:p>
                      <a:pPr algn="ctr">
                        <a:spcAft>
                          <a:spcPts val="0"/>
                        </a:spcAft>
                      </a:pPr>
                      <a:r>
                        <a:rPr lang="kk-KZ" sz="2000" b="1">
                          <a:solidFill>
                            <a:srgbClr val="002060"/>
                          </a:solidFill>
                          <a:latin typeface="Times New Roman"/>
                          <a:ea typeface="Calibri"/>
                          <a:cs typeface="Times New Roman"/>
                        </a:rPr>
                        <a:t>Шиеленісуі</a:t>
                      </a:r>
                      <a:endParaRPr lang="ru-RU" sz="1800" b="1">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2000" b="1" dirty="0" smtClean="0">
                          <a:solidFill>
                            <a:srgbClr val="002060"/>
                          </a:solidFill>
                          <a:latin typeface="Times New Roman"/>
                          <a:ea typeface="Calibri"/>
                          <a:cs typeface="Times New Roman"/>
                        </a:rPr>
                        <a:t>Мұқанның </a:t>
                      </a:r>
                      <a:r>
                        <a:rPr lang="kk-KZ" sz="2000" b="1" dirty="0">
                          <a:solidFill>
                            <a:srgbClr val="002060"/>
                          </a:solidFill>
                          <a:latin typeface="Times New Roman"/>
                          <a:ea typeface="Calibri"/>
                          <a:cs typeface="Times New Roman"/>
                        </a:rPr>
                        <a:t>саудагер Иван Ногичке жалданып жұмыс жасау</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711036">
                <a:tc>
                  <a:txBody>
                    <a:bodyPr/>
                    <a:lstStyle/>
                    <a:p>
                      <a:pPr algn="ctr">
                        <a:spcAft>
                          <a:spcPts val="0"/>
                        </a:spcAft>
                      </a:pPr>
                      <a:r>
                        <a:rPr lang="kk-KZ" sz="2000" b="1">
                          <a:solidFill>
                            <a:srgbClr val="002060"/>
                          </a:solidFill>
                          <a:latin typeface="Times New Roman"/>
                          <a:ea typeface="Calibri"/>
                          <a:cs typeface="Times New Roman"/>
                        </a:rPr>
                        <a:t>Шақыртау шегі</a:t>
                      </a:r>
                      <a:endParaRPr lang="ru-RU" sz="1800" b="1">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2000" b="1" dirty="0" smtClean="0">
                          <a:solidFill>
                            <a:srgbClr val="002060"/>
                          </a:solidFill>
                          <a:latin typeface="Times New Roman"/>
                          <a:ea typeface="Calibri"/>
                          <a:cs typeface="Times New Roman"/>
                        </a:rPr>
                        <a:t>Бір </a:t>
                      </a:r>
                      <a:r>
                        <a:rPr lang="kk-KZ" sz="2000" b="1" dirty="0">
                          <a:solidFill>
                            <a:srgbClr val="002060"/>
                          </a:solidFill>
                          <a:latin typeface="Times New Roman"/>
                          <a:ea typeface="Calibri"/>
                          <a:cs typeface="Times New Roman"/>
                        </a:rPr>
                        <a:t>шана шөпті бай үйіне </a:t>
                      </a:r>
                      <a:r>
                        <a:rPr lang="kk-KZ" sz="2000" b="1" dirty="0" smtClean="0">
                          <a:solidFill>
                            <a:srgbClr val="002060"/>
                          </a:solidFill>
                          <a:latin typeface="Times New Roman"/>
                          <a:ea typeface="Calibri"/>
                          <a:cs typeface="Times New Roman"/>
                        </a:rPr>
                        <a:t>жаяу </a:t>
                      </a:r>
                      <a:r>
                        <a:rPr lang="kk-KZ" sz="2000" b="1" dirty="0">
                          <a:solidFill>
                            <a:srgbClr val="002060"/>
                          </a:solidFill>
                          <a:latin typeface="Times New Roman"/>
                          <a:ea typeface="Calibri"/>
                          <a:cs typeface="Times New Roman"/>
                        </a:rPr>
                        <a:t>сүйретіп келуі</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1066554">
                <a:tc>
                  <a:txBody>
                    <a:bodyPr/>
                    <a:lstStyle/>
                    <a:p>
                      <a:pPr algn="ctr">
                        <a:spcAft>
                          <a:spcPts val="0"/>
                        </a:spcAft>
                      </a:pPr>
                      <a:r>
                        <a:rPr lang="kk-KZ" sz="2000" b="1">
                          <a:solidFill>
                            <a:srgbClr val="002060"/>
                          </a:solidFill>
                          <a:latin typeface="Times New Roman"/>
                          <a:ea typeface="Calibri"/>
                          <a:cs typeface="Times New Roman"/>
                        </a:rPr>
                        <a:t>Шешімі</a:t>
                      </a:r>
                      <a:endParaRPr lang="ru-RU" sz="1800" b="1">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2000" b="1" dirty="0" smtClean="0">
                          <a:solidFill>
                            <a:srgbClr val="002060"/>
                          </a:solidFill>
                          <a:latin typeface="Times New Roman"/>
                          <a:ea typeface="Calibri"/>
                          <a:cs typeface="Times New Roman"/>
                        </a:rPr>
                        <a:t>Иван </a:t>
                      </a:r>
                      <a:r>
                        <a:rPr lang="kk-KZ" sz="2000" b="1" dirty="0">
                          <a:solidFill>
                            <a:srgbClr val="002060"/>
                          </a:solidFill>
                          <a:latin typeface="Times New Roman"/>
                          <a:ea typeface="Calibri"/>
                          <a:cs typeface="Times New Roman"/>
                        </a:rPr>
                        <a:t>Лебедевтің мектебінен дәріс алуы, өзіне жақын дос табуы</a:t>
                      </a:r>
                      <a:endParaRPr lang="ru-RU" sz="18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bl>
          </a:graphicData>
        </a:graphic>
      </p:graphicFrame>
      <p:cxnSp>
        <p:nvCxnSpPr>
          <p:cNvPr id="6" name="Прямая со стрелкой 5"/>
          <p:cNvCxnSpPr/>
          <p:nvPr/>
        </p:nvCxnSpPr>
        <p:spPr>
          <a:xfrm>
            <a:off x="4377128" y="2323475"/>
            <a:ext cx="2638269" cy="1663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272197" y="3222885"/>
            <a:ext cx="2863121" cy="1708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4272197" y="2323475"/>
            <a:ext cx="2758190" cy="200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287187" y="4901784"/>
            <a:ext cx="2863121" cy="854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4272197" y="3207895"/>
            <a:ext cx="2833141" cy="2698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14734" y="1053379"/>
            <a:ext cx="9207690" cy="2246769"/>
          </a:xfrm>
          <a:prstGeom prst="rect">
            <a:avLst/>
          </a:prstGeom>
        </p:spPr>
        <p:txBody>
          <a:bodyPr wrap="square">
            <a:spAutoFit/>
          </a:bodyPr>
          <a:lstStyle/>
          <a:p>
            <a:pPr algn="ctr" fontAlgn="base">
              <a:spcAft>
                <a:spcPts val="0"/>
              </a:spcAft>
            </a:pPr>
            <a:r>
              <a:rPr lang="kk-KZ" sz="2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Бүгінгі сабақта:</a:t>
            </a:r>
          </a:p>
          <a:p>
            <a:pPr algn="ctr" fontAlgn="base">
              <a:spcAft>
                <a:spcPts val="0"/>
              </a:spcAft>
            </a:pPr>
            <a:endParaRPr lang="kk-KZ"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buFont typeface="Wingdings" pitchFamily="2" charset="2"/>
              <a:buChar char="ü"/>
            </a:pPr>
            <a:r>
              <a:rPr lang="kk-KZ" sz="2400" b="1" dirty="0" smtClean="0">
                <a:solidFill>
                  <a:srgbClr val="7030A0"/>
                </a:solidFill>
              </a:rPr>
              <a:t>Шығарма композициясындағы  жекелеген эпизодтарды білдік;</a:t>
            </a:r>
            <a:endParaRPr lang="ru-RU" sz="2400" b="1" dirty="0" smtClean="0">
              <a:solidFill>
                <a:srgbClr val="7030A0"/>
              </a:solidFill>
            </a:endParaRPr>
          </a:p>
          <a:p>
            <a:pPr lvl="0">
              <a:buFont typeface="Wingdings" pitchFamily="2" charset="2"/>
              <a:buChar char="ü"/>
            </a:pPr>
            <a:r>
              <a:rPr lang="kk-KZ" sz="2400" b="1" dirty="0" smtClean="0">
                <a:solidFill>
                  <a:srgbClr val="7030A0"/>
                </a:solidFill>
              </a:rPr>
              <a:t>эпизод шекарасын анықтадық;</a:t>
            </a:r>
            <a:endParaRPr lang="ru-RU" sz="2400" b="1" dirty="0" smtClean="0">
              <a:solidFill>
                <a:srgbClr val="7030A0"/>
              </a:solidFill>
            </a:endParaRPr>
          </a:p>
          <a:p>
            <a:pPr>
              <a:buFont typeface="Wingdings" pitchFamily="2" charset="2"/>
              <a:buChar char="ü"/>
            </a:pPr>
            <a:r>
              <a:rPr lang="kk-KZ" sz="2400" b="1" dirty="0" smtClean="0">
                <a:solidFill>
                  <a:srgbClr val="7030A0"/>
                </a:solidFill>
              </a:rPr>
              <a:t>Эпизодтың мәнін ашып, маңыздылығын түсіндік</a:t>
            </a:r>
          </a:p>
          <a:p>
            <a:pPr>
              <a:buFont typeface="Wingdings" pitchFamily="2" charset="2"/>
              <a:buChar char="ü"/>
            </a:pPr>
            <a:r>
              <a:rPr lang="kk-KZ" sz="2400" b="1" dirty="0" smtClean="0">
                <a:solidFill>
                  <a:srgbClr val="7030A0"/>
                </a:solidFill>
              </a:rPr>
              <a:t>Шығармаға композициялық талдау жасадық.</a:t>
            </a:r>
            <a:endParaRPr lang="ru-RU" sz="2400" b="1" dirty="0">
              <a:solidFill>
                <a:srgbClr val="7030A0"/>
              </a:solidFill>
            </a:endParaRPr>
          </a:p>
        </p:txBody>
      </p:sp>
      <p:pic>
        <p:nvPicPr>
          <p:cNvPr id="1026" name="Picture 2" descr="ᐈ Слайлик фото, фотография смайлик | скачать на Deposit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4466" y="4107305"/>
            <a:ext cx="2211304" cy="150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2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Қосымша тапсырма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295401" y="2263515"/>
            <a:ext cx="9601196" cy="3612353"/>
          </a:xfrm>
        </p:spPr>
        <p:txBody>
          <a:bodyPr>
            <a:normAutofit fontScale="92500" lnSpcReduction="10000"/>
          </a:bodyPr>
          <a:lstStyle/>
          <a:p>
            <a:pPr>
              <a:buNone/>
            </a:pPr>
            <a:endParaRPr lang="kk-KZ" b="1" dirty="0" smtClean="0">
              <a:solidFill>
                <a:srgbClr val="7030A0"/>
              </a:solidFill>
            </a:endParaRPr>
          </a:p>
          <a:p>
            <a:pPr algn="ctr">
              <a:buNone/>
            </a:pPr>
            <a:r>
              <a:rPr lang="kk-KZ" b="1" dirty="0" smtClean="0">
                <a:latin typeface="Times New Roman" pitchFamily="18" charset="0"/>
                <a:cs typeface="Times New Roman" pitchFamily="18" charset="0"/>
              </a:rPr>
              <a:t>Қалай ойлайсыңдар, эпизод әңгімеде маңызды ма?</a:t>
            </a:r>
            <a:endParaRPr lang="ru-RU" b="1" dirty="0" smtClean="0">
              <a:latin typeface="Times New Roman" pitchFamily="18" charset="0"/>
              <a:cs typeface="Times New Roman" pitchFamily="18" charset="0"/>
            </a:endParaRPr>
          </a:p>
          <a:p>
            <a:pPr>
              <a:buNone/>
            </a:pPr>
            <a:r>
              <a:rPr lang="kk-KZ" b="1" dirty="0" smtClean="0">
                <a:solidFill>
                  <a:srgbClr val="7030A0"/>
                </a:solidFill>
              </a:rPr>
              <a:t>«Төрт сөйлем»  </a:t>
            </a:r>
            <a:r>
              <a:rPr lang="kk-KZ" b="1" dirty="0" smtClean="0"/>
              <a:t>тәсілі бойынша ойларын қорытындылап жазыңдар</a:t>
            </a:r>
          </a:p>
          <a:p>
            <a:pPr>
              <a:buNone/>
            </a:pPr>
            <a:endParaRPr lang="ru-RU" b="1" dirty="0" smtClean="0"/>
          </a:p>
          <a:p>
            <a:pPr lvl="0"/>
            <a:r>
              <a:rPr lang="kk-KZ" b="1" dirty="0" smtClean="0"/>
              <a:t>Пікір. </a:t>
            </a:r>
            <a:endParaRPr lang="ru-RU" dirty="0" smtClean="0"/>
          </a:p>
          <a:p>
            <a:pPr lvl="0"/>
            <a:r>
              <a:rPr lang="kk-KZ" b="1" dirty="0" smtClean="0"/>
              <a:t>Дәлел. </a:t>
            </a:r>
            <a:endParaRPr lang="ru-RU" dirty="0" smtClean="0"/>
          </a:p>
          <a:p>
            <a:pPr lvl="0"/>
            <a:r>
              <a:rPr lang="kk-KZ" b="1" dirty="0" smtClean="0"/>
              <a:t>Мысал. </a:t>
            </a:r>
            <a:endParaRPr lang="ru-RU" dirty="0" smtClean="0"/>
          </a:p>
          <a:p>
            <a:r>
              <a:rPr lang="kk-KZ" b="1" dirty="0" smtClean="0"/>
              <a:t>Қорытынды.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0440" y="668742"/>
            <a:ext cx="4888495"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773723" y="2027662"/>
            <a:ext cx="10213145" cy="954107"/>
          </a:xfrm>
          <a:prstGeom prst="rect">
            <a:avLst/>
          </a:prstGeom>
        </p:spPr>
        <p:txBody>
          <a:bodyPr wrap="square">
            <a:spAutoFit/>
          </a:bodyPr>
          <a:lstStyle/>
          <a:p>
            <a:r>
              <a:rPr lang="kk-KZ" sz="2800" b="1" dirty="0" smtClean="0"/>
              <a:t>А/И1 Шығарма композициясындағы  белгілі бір эпизодтың алатын маңызына  негіздеме жасау.</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7030A0"/>
                </a:solidFill>
                <a:latin typeface="Times New Roman" panose="02020603050405020304" pitchFamily="18" charset="0"/>
                <a:cs typeface="Times New Roman" panose="02020603050405020304" pitchFamily="18" charset="0"/>
              </a:rPr>
              <a:t>Анықтама бұрышы </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lstStyle/>
          <a:p>
            <a:pPr algn="just">
              <a:buNone/>
            </a:pPr>
            <a:r>
              <a:rPr lang="ru-RU" sz="2800" b="1" dirty="0" smtClean="0">
                <a:solidFill>
                  <a:srgbClr val="002060"/>
                </a:solidFill>
                <a:latin typeface="Times New Roman" pitchFamily="18" charset="0"/>
                <a:cs typeface="Times New Roman" pitchFamily="18" charset="0"/>
              </a:rPr>
              <a:t>Эпизод</a:t>
            </a:r>
            <a:r>
              <a:rPr lang="ru-RU" sz="2800"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(грек. </a:t>
            </a:r>
            <a:r>
              <a:rPr lang="ru-RU" dirty="0" err="1" smtClean="0">
                <a:solidFill>
                  <a:srgbClr val="002060"/>
                </a:solidFill>
                <a:latin typeface="Times New Roman" pitchFamily="18" charset="0"/>
                <a:cs typeface="Times New Roman" pitchFamily="18" charset="0"/>
              </a:rPr>
              <a:t>epeіzodіon</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қоспа, үстеме</a:t>
            </a:r>
            <a:r>
              <a:rPr lang="ru-RU" dirty="0" smtClean="0">
                <a:solidFill>
                  <a:srgbClr val="002060"/>
                </a:solidFill>
                <a:latin typeface="Times New Roman" pitchFamily="18" charset="0"/>
                <a:cs typeface="Times New Roman" pitchFamily="18" charset="0"/>
              </a:rPr>
              <a:t>) – </a:t>
            </a:r>
            <a:r>
              <a:rPr lang="ru-RU" dirty="0" err="1" smtClean="0">
                <a:solidFill>
                  <a:srgbClr val="002060"/>
                </a:solidFill>
                <a:latin typeface="Times New Roman" pitchFamily="18" charset="0"/>
                <a:cs typeface="Times New Roman" pitchFamily="18" charset="0"/>
              </a:rPr>
              <a:t>көркем шығарма сюжетіндегі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өз алдына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мәні </a:t>
            </a:r>
            <a:r>
              <a:rPr lang="ru-RU" dirty="0" smtClean="0">
                <a:solidFill>
                  <a:srgbClr val="002060"/>
                </a:solidFill>
                <a:latin typeface="Times New Roman" pitchFamily="18" charset="0"/>
                <a:cs typeface="Times New Roman" pitchFamily="18" charset="0"/>
              </a:rPr>
              <a:t>бар, </a:t>
            </a:r>
            <a:r>
              <a:rPr lang="ru-RU" dirty="0" err="1" smtClean="0">
                <a:solidFill>
                  <a:srgbClr val="002060"/>
                </a:solidFill>
                <a:latin typeface="Times New Roman" pitchFamily="18" charset="0"/>
                <a:cs typeface="Times New Roman" pitchFamily="18" charset="0"/>
              </a:rPr>
              <a:t>өзара байланысқан оқиғаның бір</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бөлшегі, көрінісі.</a:t>
            </a:r>
            <a:r>
              <a:rPr lang="ru-RU" dirty="0" smtClean="0">
                <a:solidFill>
                  <a:srgbClr val="002060"/>
                </a:solidFill>
                <a:latin typeface="Times New Roman" pitchFamily="18" charset="0"/>
                <a:cs typeface="Times New Roman" pitchFamily="18" charset="0"/>
              </a:rPr>
              <a:t> </a:t>
            </a:r>
          </a:p>
          <a:p>
            <a:pPr algn="just">
              <a:buNone/>
            </a:pPr>
            <a:r>
              <a:rPr lang="ru-RU" dirty="0" err="1" smtClean="0">
                <a:solidFill>
                  <a:srgbClr val="002060"/>
                </a:solidFill>
                <a:latin typeface="Times New Roman" pitchFamily="18" charset="0"/>
                <a:cs typeface="Times New Roman" pitchFamily="18" charset="0"/>
              </a:rPr>
              <a:t>Әр </a:t>
            </a:r>
            <a:r>
              <a:rPr lang="ru-RU" dirty="0" smtClean="0">
                <a:solidFill>
                  <a:srgbClr val="002060"/>
                </a:solidFill>
                <a:latin typeface="Times New Roman" pitchFamily="18" charset="0"/>
                <a:cs typeface="Times New Roman" pitchFamily="18" charset="0"/>
              </a:rPr>
              <a:t>эпизод </a:t>
            </a:r>
            <a:r>
              <a:rPr lang="ru-RU" dirty="0" err="1" smtClean="0">
                <a:solidFill>
                  <a:srgbClr val="002060"/>
                </a:solidFill>
                <a:latin typeface="Times New Roman" pitchFamily="18" charset="0"/>
                <a:cs typeface="Times New Roman" pitchFamily="18" charset="0"/>
              </a:rPr>
              <a:t>кейіпкердің белгілі</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уақыт аралығында өткен қимылын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ісін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екі</a:t>
            </a:r>
            <a:r>
              <a:rPr lang="ru-RU" dirty="0" smtClean="0">
                <a:solidFill>
                  <a:srgbClr val="002060"/>
                </a:solidFill>
                <a:latin typeface="Times New Roman" pitchFamily="18" charset="0"/>
                <a:cs typeface="Times New Roman" pitchFamily="18" charset="0"/>
              </a:rPr>
              <a:t> не </a:t>
            </a:r>
            <a:r>
              <a:rPr lang="ru-RU" dirty="0" err="1" smtClean="0">
                <a:solidFill>
                  <a:srgbClr val="002060"/>
                </a:solidFill>
                <a:latin typeface="Times New Roman" pitchFamily="18" charset="0"/>
                <a:cs typeface="Times New Roman" pitchFamily="18" charset="0"/>
              </a:rPr>
              <a:t>одан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көп кейіпкерлердің арасында</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болып</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жатқан құбылыстардың біткен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кезеңін көрсетеді</a:t>
            </a:r>
            <a:r>
              <a:rPr lang="ru-RU" dirty="0" smtClean="0">
                <a:solidFill>
                  <a:srgbClr val="002060"/>
                </a:solidFill>
                <a:latin typeface="Times New Roman" pitchFamily="18" charset="0"/>
                <a:cs typeface="Times New Roman" pitchFamily="18" charset="0"/>
              </a:rPr>
              <a:t>.  </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899410" y="2113613"/>
            <a:ext cx="2803160" cy="2038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002060"/>
                </a:solidFill>
              </a:rPr>
              <a:t>Эпизод </a:t>
            </a:r>
            <a:r>
              <a:rPr lang="ru-RU" sz="2000" b="1" dirty="0" smtClean="0">
                <a:solidFill>
                  <a:srgbClr val="002060"/>
                </a:solidFill>
              </a:rPr>
              <a:t>–</a:t>
            </a:r>
            <a:r>
              <a:rPr lang="ru-RU" sz="2000" b="1" dirty="0" smtClean="0">
                <a:solidFill>
                  <a:srgbClr val="002060"/>
                </a:solidFill>
                <a:latin typeface="Times New Roman" pitchFamily="18" charset="0"/>
                <a:cs typeface="Times New Roman" pitchFamily="18" charset="0"/>
              </a:rPr>
              <a:t>(грек. </a:t>
            </a:r>
            <a:r>
              <a:rPr lang="ru-RU" sz="2000" b="1" dirty="0" err="1" smtClean="0">
                <a:solidFill>
                  <a:srgbClr val="002060"/>
                </a:solidFill>
                <a:latin typeface="Times New Roman" pitchFamily="18" charset="0"/>
                <a:cs typeface="Times New Roman" pitchFamily="18" charset="0"/>
              </a:rPr>
              <a:t>epeіzodіon</a:t>
            </a:r>
            <a:r>
              <a:rPr lang="ru-RU" sz="2000" b="1" dirty="0" smtClean="0">
                <a:solidFill>
                  <a:srgbClr val="002060"/>
                </a:solidFill>
                <a:latin typeface="Times New Roman" pitchFamily="18" charset="0"/>
                <a:cs typeface="Times New Roman" pitchFamily="18" charset="0"/>
              </a:rPr>
              <a:t> – </a:t>
            </a:r>
            <a:r>
              <a:rPr lang="ru-RU" sz="2000" b="1" dirty="0" err="1" smtClean="0">
                <a:solidFill>
                  <a:srgbClr val="002060"/>
                </a:solidFill>
                <a:latin typeface="Times New Roman" pitchFamily="18" charset="0"/>
                <a:cs typeface="Times New Roman" pitchFamily="18" charset="0"/>
              </a:rPr>
              <a:t>қоспа, үстеме</a:t>
            </a:r>
            <a:r>
              <a:rPr lang="ru-RU" sz="2000" b="1" dirty="0" smtClean="0">
                <a:solidFill>
                  <a:srgbClr val="002060"/>
                </a:solidFill>
                <a:latin typeface="Times New Roman" pitchFamily="18" charset="0"/>
                <a:cs typeface="Times New Roman" pitchFamily="18" charset="0"/>
              </a:rPr>
              <a:t>) </a:t>
            </a:r>
            <a:endParaRPr lang="kk-KZ" sz="2000" b="1" dirty="0" smtClean="0">
              <a:solidFill>
                <a:srgbClr val="002060"/>
              </a:solidFill>
            </a:endParaRPr>
          </a:p>
        </p:txBody>
      </p:sp>
      <p:sp>
        <p:nvSpPr>
          <p:cNvPr id="5" name="Стрелка вправо 4"/>
          <p:cNvSpPr/>
          <p:nvPr/>
        </p:nvSpPr>
        <p:spPr>
          <a:xfrm>
            <a:off x="4032355" y="4347146"/>
            <a:ext cx="6071016" cy="1499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Эпизодтың ұзақтығы көркем шығарманың жанрына байланысты</a:t>
            </a:r>
            <a:endParaRPr lang="ru-RU" sz="2400" b="1" dirty="0">
              <a:solidFill>
                <a:schemeClr val="tx1"/>
              </a:solidFill>
            </a:endParaRPr>
          </a:p>
        </p:txBody>
      </p:sp>
      <p:sp>
        <p:nvSpPr>
          <p:cNvPr id="6" name="Стрелка вправо 5"/>
          <p:cNvSpPr/>
          <p:nvPr/>
        </p:nvSpPr>
        <p:spPr>
          <a:xfrm>
            <a:off x="4109804" y="1111769"/>
            <a:ext cx="6071016" cy="1499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Шығарма сюжетіндегі жеке оқиғалар</a:t>
            </a:r>
            <a:endParaRPr lang="ru-RU" sz="2400" b="1" dirty="0">
              <a:solidFill>
                <a:schemeClr val="tx1"/>
              </a:solidFill>
            </a:endParaRPr>
          </a:p>
        </p:txBody>
      </p:sp>
      <p:sp>
        <p:nvSpPr>
          <p:cNvPr id="7" name="Стрелка вправо 6"/>
          <p:cNvSpPr/>
          <p:nvPr/>
        </p:nvSpPr>
        <p:spPr>
          <a:xfrm>
            <a:off x="4067331" y="2793165"/>
            <a:ext cx="6071016" cy="1499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Көркем шығарманың белгілі бір сәтін сипаттайтын бөлігі</a:t>
            </a:r>
            <a:endParaRPr lang="ru-RU" sz="24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99608"/>
            <a:ext cx="9601196" cy="1686392"/>
          </a:xfrm>
        </p:spPr>
        <p:txBody>
          <a:bodyPr>
            <a:normAutofit/>
          </a:bodyPr>
          <a:lstStyle/>
          <a:p>
            <a:r>
              <a:rPr lang="kk-KZ" b="1" dirty="0" smtClean="0">
                <a:solidFill>
                  <a:srgbClr val="FF0000"/>
                </a:solidFill>
                <a:latin typeface="Times New Roman" panose="02020603050405020304" pitchFamily="18" charset="0"/>
                <a:cs typeface="Times New Roman" panose="02020603050405020304" pitchFamily="18" charset="0"/>
              </a:rPr>
              <a:t>1-тапсырма</a:t>
            </a:r>
            <a:r>
              <a:rPr lang="kk-KZ" b="1" dirty="0" smtClean="0">
                <a:latin typeface="Times New Roman" panose="02020603050405020304" pitchFamily="18" charset="0"/>
                <a:cs typeface="Times New Roman" panose="02020603050405020304" pitchFamily="18" charset="0"/>
              </a:rPr>
              <a:t/>
            </a:r>
            <a:br>
              <a:rPr lang="kk-KZ" b="1" dirty="0" smtClean="0">
                <a:latin typeface="Times New Roman" panose="02020603050405020304" pitchFamily="18" charset="0"/>
                <a:cs typeface="Times New Roman" panose="02020603050405020304" pitchFamily="18" charset="0"/>
              </a:rPr>
            </a:br>
            <a:r>
              <a:rPr lang="kk-KZ" b="1" dirty="0" smtClean="0">
                <a:latin typeface="Times New Roman" panose="02020603050405020304" pitchFamily="18" charset="0"/>
                <a:cs typeface="Times New Roman" panose="02020603050405020304" pitchFamily="18" charset="0"/>
              </a:rPr>
              <a:t>Кестемен жұмыс</a:t>
            </a:r>
            <a:endParaRPr lang="ru-RU" b="1" dirty="0">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nvPr>
        </p:nvGraphicFramePr>
        <p:xfrm>
          <a:off x="1618937" y="2557463"/>
          <a:ext cx="8679308" cy="1675384"/>
        </p:xfrm>
        <a:graphic>
          <a:graphicData uri="http://schemas.openxmlformats.org/drawingml/2006/table">
            <a:tbl>
              <a:tblPr firstRow="1" bandRow="1">
                <a:tableStyleId>{5C22544A-7EE6-4342-B048-85BDC9FD1C3A}</a:tableStyleId>
              </a:tblPr>
              <a:tblGrid>
                <a:gridCol w="2169827"/>
                <a:gridCol w="2169827"/>
                <a:gridCol w="2169827"/>
                <a:gridCol w="2169827"/>
              </a:tblGrid>
              <a:tr h="370840">
                <a:tc>
                  <a:txBody>
                    <a:bodyPr/>
                    <a:lstStyle/>
                    <a:p>
                      <a:pPr algn="ctr">
                        <a:lnSpc>
                          <a:spcPct val="107000"/>
                        </a:lnSpc>
                        <a:spcAft>
                          <a:spcPts val="0"/>
                        </a:spcAft>
                      </a:pPr>
                      <a:r>
                        <a:rPr lang="kk-KZ" sz="2000" b="1" dirty="0" smtClean="0">
                          <a:solidFill>
                            <a:srgbClr val="002060"/>
                          </a:solidFill>
                          <a:latin typeface="Times New Roman" pitchFamily="18" charset="0"/>
                          <a:ea typeface="Calibri"/>
                          <a:cs typeface="Times New Roman" pitchFamily="18" charset="0"/>
                        </a:rPr>
                        <a:t>Маңызды  эпизодты тап</a:t>
                      </a:r>
                      <a:endParaRPr lang="ru-RU" sz="20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kk-KZ" sz="2000" b="1" dirty="0" smtClean="0">
                          <a:solidFill>
                            <a:srgbClr val="002060"/>
                          </a:solidFill>
                          <a:latin typeface="Times New Roman" pitchFamily="18" charset="0"/>
                          <a:ea typeface="Calibri"/>
                          <a:cs typeface="Times New Roman" pitchFamily="18" charset="0"/>
                        </a:rPr>
                        <a:t>Эпизодқа ат қой</a:t>
                      </a:r>
                      <a:endParaRPr lang="ru-RU" sz="20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kk-KZ" sz="2000" b="1" dirty="0" smtClean="0">
                          <a:solidFill>
                            <a:srgbClr val="002060"/>
                          </a:solidFill>
                          <a:latin typeface="Times New Roman" pitchFamily="18" charset="0"/>
                          <a:ea typeface="Calibri"/>
                          <a:cs typeface="Times New Roman" pitchFamily="18" charset="0"/>
                        </a:rPr>
                        <a:t>Эпизодтағы басты кейіпкер</a:t>
                      </a:r>
                      <a:endParaRPr lang="ru-RU" sz="20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ru-RU" sz="2000" b="1" kern="1200" dirty="0" smtClean="0">
                          <a:solidFill>
                            <a:srgbClr val="002060"/>
                          </a:solidFill>
                          <a:latin typeface="Times New Roman" pitchFamily="18" charset="0"/>
                          <a:ea typeface="+mn-ea"/>
                          <a:cs typeface="Times New Roman" pitchFamily="18" charset="0"/>
                        </a:rPr>
                        <a:t>Осы эпизод </a:t>
                      </a:r>
                      <a:r>
                        <a:rPr lang="ru-RU" sz="2000" b="1" kern="1200" dirty="0" err="1" smtClean="0">
                          <a:solidFill>
                            <a:srgbClr val="002060"/>
                          </a:solidFill>
                          <a:latin typeface="Times New Roman" pitchFamily="18" charset="0"/>
                          <a:ea typeface="+mn-ea"/>
                          <a:cs typeface="Times New Roman" pitchFamily="18" charset="0"/>
                        </a:rPr>
                        <a:t>арқылы кейіпкерге</a:t>
                      </a:r>
                      <a:r>
                        <a:rPr lang="ru-RU" sz="2000" b="1" kern="1200" dirty="0" smtClean="0">
                          <a:solidFill>
                            <a:srgbClr val="002060"/>
                          </a:solidFill>
                          <a:latin typeface="Times New Roman" pitchFamily="18" charset="0"/>
                          <a:ea typeface="+mn-ea"/>
                          <a:cs typeface="Times New Roman" pitchFamily="18" charset="0"/>
                        </a:rPr>
                        <a:t>  </a:t>
                      </a:r>
                      <a:r>
                        <a:rPr lang="ru-RU" sz="2000" b="1" kern="1200" dirty="0" err="1" smtClean="0">
                          <a:solidFill>
                            <a:srgbClr val="002060"/>
                          </a:solidFill>
                          <a:latin typeface="Times New Roman" pitchFamily="18" charset="0"/>
                          <a:ea typeface="+mn-ea"/>
                          <a:cs typeface="Times New Roman" pitchFamily="18" charset="0"/>
                        </a:rPr>
                        <a:t>мінездеме</a:t>
                      </a:r>
                      <a:r>
                        <a:rPr lang="ru-RU" sz="2000" b="1" kern="1200" dirty="0" smtClean="0">
                          <a:solidFill>
                            <a:srgbClr val="002060"/>
                          </a:solidFill>
                          <a:latin typeface="Times New Roman" pitchFamily="18" charset="0"/>
                          <a:ea typeface="+mn-ea"/>
                          <a:cs typeface="Times New Roman" pitchFamily="18" charset="0"/>
                        </a:rPr>
                        <a:t> беру </a:t>
                      </a:r>
                      <a:endParaRPr lang="ru-RU" sz="20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r>
              <a:tr h="370840">
                <a:tc>
                  <a:txBody>
                    <a:bodyPr/>
                    <a:lstStyle/>
                    <a:p>
                      <a:endParaRPr lang="ru-RU" sz="1800"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ru-RU" sz="180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ru-RU" sz="1800"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ru-RU" sz="1800" dirty="0">
                        <a:latin typeface="Times New Roman" pitchFamily="18" charset="0"/>
                        <a:cs typeface="Times New Roman" pitchFamily="18" charset="0"/>
                      </a:endParaRPr>
                    </a:p>
                  </a:txBody>
                  <a:tcPr>
                    <a:solidFill>
                      <a:schemeClr val="accent4">
                        <a:lumMod val="20000"/>
                        <a:lumOff val="80000"/>
                      </a:schemeClr>
                    </a:solidFill>
                  </a:tcPr>
                </a:tc>
              </a:tr>
            </a:tbl>
          </a:graphicData>
        </a:graphic>
      </p:graphicFrame>
      <p:sp>
        <p:nvSpPr>
          <p:cNvPr id="5" name="Прямоугольник 4"/>
          <p:cNvSpPr/>
          <p:nvPr/>
        </p:nvSpPr>
        <p:spPr>
          <a:xfrm>
            <a:off x="1139252" y="4287187"/>
            <a:ext cx="8004748" cy="1692771"/>
          </a:xfrm>
          <a:prstGeom prst="rect">
            <a:avLst/>
          </a:prstGeom>
        </p:spPr>
        <p:txBody>
          <a:bodyPr wrap="square">
            <a:spAutoFit/>
          </a:bodyPr>
          <a:lstStyle/>
          <a:p>
            <a:pPr>
              <a:buNone/>
            </a:pPr>
            <a:r>
              <a:rPr lang="kk-KZ" sz="2400" b="1" dirty="0" smtClean="0">
                <a:solidFill>
                  <a:srgbClr val="FF0000"/>
                </a:solidFill>
              </a:rPr>
              <a:t>Дескриптор</a:t>
            </a:r>
          </a:p>
          <a:p>
            <a:pPr fontAlgn="t">
              <a:buFont typeface="Wingdings" pitchFamily="2" charset="2"/>
              <a:buChar char="ü"/>
            </a:pPr>
            <a:r>
              <a:rPr lang="kk-KZ" sz="2000" b="1" dirty="0" smtClean="0"/>
              <a:t>Маңызды  эпизодты табады</a:t>
            </a:r>
            <a:endParaRPr lang="ru-RU" sz="2000" b="1" dirty="0" smtClean="0"/>
          </a:p>
          <a:p>
            <a:pPr fontAlgn="t">
              <a:buFont typeface="Wingdings" pitchFamily="2" charset="2"/>
              <a:buChar char="ü"/>
            </a:pPr>
            <a:r>
              <a:rPr lang="kk-KZ" sz="2000" b="1" dirty="0" smtClean="0"/>
              <a:t>Эпизодқа ат қояды</a:t>
            </a:r>
            <a:endParaRPr lang="ru-RU" sz="2000" b="1" dirty="0" smtClean="0"/>
          </a:p>
          <a:p>
            <a:pPr fontAlgn="t">
              <a:buFont typeface="Wingdings" pitchFamily="2" charset="2"/>
              <a:buChar char="ü"/>
            </a:pPr>
            <a:r>
              <a:rPr lang="kk-KZ" sz="2000" b="1" dirty="0" smtClean="0"/>
              <a:t>Эпизодтағы басты кейіпкерді табады</a:t>
            </a:r>
            <a:endParaRPr lang="ru-RU" sz="2000" b="1" dirty="0" smtClean="0"/>
          </a:p>
          <a:p>
            <a:pPr fontAlgn="t">
              <a:buFont typeface="Wingdings" pitchFamily="2" charset="2"/>
              <a:buChar char="ü"/>
            </a:pPr>
            <a:r>
              <a:rPr lang="kk-KZ" sz="2000" b="1" dirty="0" smtClean="0"/>
              <a:t>Эпизод арқылы кейіпкерге  мінездеме береді</a:t>
            </a:r>
            <a:endParaRPr lang="ru-RU" sz="20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39646"/>
            <a:ext cx="9601196" cy="614597"/>
          </a:xfrm>
        </p:spPr>
        <p:txBody>
          <a:bodyPr>
            <a:normAutofit fontScale="90000"/>
          </a:bodyPr>
          <a:lstStyle/>
          <a:p>
            <a:pPr algn="l"/>
            <a:r>
              <a:rPr lang="kk-KZ" b="1" dirty="0" smtClean="0">
                <a:solidFill>
                  <a:srgbClr val="FF0000"/>
                </a:solidFill>
                <a:latin typeface="Times New Roman" panose="02020603050405020304" pitchFamily="18" charset="0"/>
                <a:cs typeface="Times New Roman" panose="02020603050405020304" pitchFamily="18" charset="0"/>
              </a:rPr>
              <a:t>Жауабы:</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nvPr>
        </p:nvGraphicFramePr>
        <p:xfrm>
          <a:off x="719528" y="1377430"/>
          <a:ext cx="10672996" cy="5198080"/>
        </p:xfrm>
        <a:graphic>
          <a:graphicData uri="http://schemas.openxmlformats.org/drawingml/2006/table">
            <a:tbl>
              <a:tblPr firstRow="1" bandRow="1">
                <a:tableStyleId>{5C22544A-7EE6-4342-B048-85BDC9FD1C3A}</a:tableStyleId>
              </a:tblPr>
              <a:tblGrid>
                <a:gridCol w="3742259"/>
                <a:gridCol w="2517216"/>
                <a:gridCol w="2299058"/>
                <a:gridCol w="2114463"/>
              </a:tblGrid>
              <a:tr h="1397707">
                <a:tc>
                  <a:txBody>
                    <a:bodyPr/>
                    <a:lstStyle/>
                    <a:p>
                      <a:pPr algn="ctr">
                        <a:lnSpc>
                          <a:spcPct val="107000"/>
                        </a:lnSpc>
                        <a:spcAft>
                          <a:spcPts val="0"/>
                        </a:spcAft>
                      </a:pPr>
                      <a:r>
                        <a:rPr lang="kk-KZ" sz="1800" b="1" dirty="0" smtClean="0">
                          <a:solidFill>
                            <a:srgbClr val="002060"/>
                          </a:solidFill>
                          <a:latin typeface="Times New Roman" pitchFamily="18" charset="0"/>
                          <a:ea typeface="Calibri"/>
                          <a:cs typeface="Times New Roman" pitchFamily="18" charset="0"/>
                        </a:rPr>
                        <a:t>Маңызды  эпизод</a:t>
                      </a:r>
                      <a:endParaRPr lang="ru-RU" sz="18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kk-KZ" sz="1800" b="1" dirty="0" smtClean="0">
                          <a:solidFill>
                            <a:srgbClr val="002060"/>
                          </a:solidFill>
                          <a:latin typeface="Times New Roman" pitchFamily="18" charset="0"/>
                          <a:ea typeface="Calibri"/>
                          <a:cs typeface="Times New Roman" pitchFamily="18" charset="0"/>
                        </a:rPr>
                        <a:t>Эпизодқа ат қой</a:t>
                      </a:r>
                      <a:endParaRPr lang="ru-RU" sz="18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kk-KZ" sz="1800" b="1" dirty="0" smtClean="0">
                          <a:solidFill>
                            <a:srgbClr val="002060"/>
                          </a:solidFill>
                          <a:latin typeface="Times New Roman" pitchFamily="18" charset="0"/>
                          <a:ea typeface="Calibri"/>
                          <a:cs typeface="Times New Roman" pitchFamily="18" charset="0"/>
                        </a:rPr>
                        <a:t>Эпизодтағы басты кейіпкер</a:t>
                      </a:r>
                      <a:endParaRPr lang="ru-RU" sz="18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ru-RU" sz="1800" b="1" kern="1200" dirty="0" smtClean="0">
                          <a:solidFill>
                            <a:srgbClr val="002060"/>
                          </a:solidFill>
                          <a:latin typeface="Times New Roman" pitchFamily="18" charset="0"/>
                          <a:ea typeface="+mn-ea"/>
                          <a:cs typeface="Times New Roman" pitchFamily="18" charset="0"/>
                        </a:rPr>
                        <a:t>Осы эпизод </a:t>
                      </a:r>
                      <a:r>
                        <a:rPr lang="ru-RU" sz="1800" b="1" kern="1200" dirty="0" err="1" smtClean="0">
                          <a:solidFill>
                            <a:srgbClr val="002060"/>
                          </a:solidFill>
                          <a:latin typeface="Times New Roman" pitchFamily="18" charset="0"/>
                          <a:ea typeface="+mn-ea"/>
                          <a:cs typeface="Times New Roman" pitchFamily="18" charset="0"/>
                        </a:rPr>
                        <a:t>арқылы кейіпкерге</a:t>
                      </a:r>
                      <a:r>
                        <a:rPr lang="ru-RU" sz="1800" b="1" kern="1200" dirty="0" smtClean="0">
                          <a:solidFill>
                            <a:srgbClr val="002060"/>
                          </a:solidFill>
                          <a:latin typeface="Times New Roman" pitchFamily="18" charset="0"/>
                          <a:ea typeface="+mn-ea"/>
                          <a:cs typeface="Times New Roman" pitchFamily="18" charset="0"/>
                        </a:rPr>
                        <a:t> </a:t>
                      </a:r>
                      <a:r>
                        <a:rPr lang="ru-RU" sz="1800" b="1" kern="1200" dirty="0" err="1" smtClean="0">
                          <a:solidFill>
                            <a:srgbClr val="002060"/>
                          </a:solidFill>
                          <a:latin typeface="Times New Roman" pitchFamily="18" charset="0"/>
                          <a:ea typeface="+mn-ea"/>
                          <a:cs typeface="Times New Roman" pitchFamily="18" charset="0"/>
                        </a:rPr>
                        <a:t>мінездеме</a:t>
                      </a:r>
                      <a:r>
                        <a:rPr lang="ru-RU" sz="1800" b="1" kern="1200" dirty="0" smtClean="0">
                          <a:solidFill>
                            <a:srgbClr val="002060"/>
                          </a:solidFill>
                          <a:latin typeface="Times New Roman" pitchFamily="18" charset="0"/>
                          <a:ea typeface="+mn-ea"/>
                          <a:cs typeface="Times New Roman" pitchFamily="18" charset="0"/>
                        </a:rPr>
                        <a:t> </a:t>
                      </a:r>
                      <a:endParaRPr lang="ru-RU" sz="1800" dirty="0" smtClean="0">
                        <a:solidFill>
                          <a:srgbClr val="002060"/>
                        </a:solidFill>
                        <a:latin typeface="Times New Roman" pitchFamily="18" charset="0"/>
                        <a:ea typeface="Calibri"/>
                        <a:cs typeface="Times New Roman" pitchFamily="18" charset="0"/>
                      </a:endParaRPr>
                    </a:p>
                    <a:p>
                      <a:pPr algn="ctr">
                        <a:lnSpc>
                          <a:spcPct val="107000"/>
                        </a:lnSpc>
                        <a:spcAft>
                          <a:spcPts val="0"/>
                        </a:spcAft>
                      </a:pPr>
                      <a:r>
                        <a:rPr lang="kk-KZ" sz="1800" b="1" baseline="0" dirty="0" smtClean="0">
                          <a:solidFill>
                            <a:srgbClr val="002060"/>
                          </a:solidFill>
                          <a:latin typeface="Times New Roman" pitchFamily="18" charset="0"/>
                          <a:ea typeface="Calibri"/>
                          <a:cs typeface="Times New Roman" pitchFamily="18" charset="0"/>
                        </a:rPr>
                        <a:t>беру</a:t>
                      </a:r>
                      <a:endParaRPr lang="ru-RU" sz="1800" dirty="0">
                        <a:solidFill>
                          <a:srgbClr val="002060"/>
                        </a:solidFill>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r>
              <a:tr h="3730595">
                <a:tc>
                  <a:txBody>
                    <a:bodyPr/>
                    <a:lstStyle/>
                    <a:p>
                      <a:r>
                        <a:rPr lang="ru-RU" sz="2000" b="1" kern="1200" dirty="0" smtClean="0">
                          <a:solidFill>
                            <a:schemeClr val="tx1"/>
                          </a:solidFill>
                          <a:latin typeface="Times New Roman" pitchFamily="18" charset="0"/>
                          <a:ea typeface="+mn-ea"/>
                          <a:cs typeface="Times New Roman" pitchFamily="18" charset="0"/>
                        </a:rPr>
                        <a:t>– Ей, сен не </a:t>
                      </a:r>
                      <a:r>
                        <a:rPr lang="ru-RU" sz="2000" b="1" kern="1200" dirty="0" err="1" smtClean="0">
                          <a:solidFill>
                            <a:schemeClr val="tx1"/>
                          </a:solidFill>
                          <a:latin typeface="Times New Roman" pitchFamily="18" charset="0"/>
                          <a:ea typeface="+mn-ea"/>
                          <a:cs typeface="Times New Roman" pitchFamily="18" charset="0"/>
                        </a:rPr>
                        <a:t>iстеп</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жатырсың</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Көмбе қарда атты</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қалай жекпексiң,</a:t>
                      </a:r>
                      <a:r>
                        <a:rPr lang="ru-RU" sz="2000" b="1" kern="1200" dirty="0" smtClean="0">
                          <a:solidFill>
                            <a:schemeClr val="tx1"/>
                          </a:solidFill>
                          <a:latin typeface="Times New Roman" pitchFamily="18" charset="0"/>
                          <a:ea typeface="+mn-ea"/>
                          <a:cs typeface="Times New Roman" pitchFamily="18" charset="0"/>
                        </a:rPr>
                        <a:t/>
                      </a:r>
                      <a:br>
                        <a:rPr lang="ru-RU" sz="2000" b="1" kern="1200" dirty="0" smtClean="0">
                          <a:solidFill>
                            <a:schemeClr val="tx1"/>
                          </a:solidFill>
                          <a:latin typeface="Times New Roman" pitchFamily="18" charset="0"/>
                          <a:ea typeface="+mn-ea"/>
                          <a:cs typeface="Times New Roman" pitchFamily="18" charset="0"/>
                        </a:rPr>
                      </a:br>
                      <a:r>
                        <a:rPr lang="ru-RU" sz="2000" b="1" kern="1200" dirty="0" err="1" smtClean="0">
                          <a:solidFill>
                            <a:schemeClr val="tx1"/>
                          </a:solidFill>
                          <a:latin typeface="Times New Roman" pitchFamily="18" charset="0"/>
                          <a:ea typeface="+mn-ea"/>
                          <a:cs typeface="Times New Roman" pitchFamily="18" charset="0"/>
                        </a:rPr>
                        <a:t>батып</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кетедi</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ғой, </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дестi</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жолдастары</a:t>
                      </a:r>
                      <a:r>
                        <a:rPr lang="ru-RU" sz="2000" b="1" kern="1200" dirty="0" smtClean="0">
                          <a:solidFill>
                            <a:schemeClr val="tx1"/>
                          </a:solidFill>
                          <a:latin typeface="Times New Roman" pitchFamily="18" charset="0"/>
                          <a:ea typeface="+mn-ea"/>
                          <a:cs typeface="Times New Roman" pitchFamily="18" charset="0"/>
                        </a:rPr>
                        <a:t>.</a:t>
                      </a:r>
                    </a:p>
                    <a:p>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Менiң </a:t>
                      </a:r>
                      <a:r>
                        <a:rPr lang="ru-RU" sz="2000" b="1" kern="1200" dirty="0" smtClean="0">
                          <a:solidFill>
                            <a:schemeClr val="tx1"/>
                          </a:solidFill>
                          <a:latin typeface="Times New Roman" pitchFamily="18" charset="0"/>
                          <a:ea typeface="+mn-ea"/>
                          <a:cs typeface="Times New Roman" pitchFamily="18" charset="0"/>
                        </a:rPr>
                        <a:t>оны </a:t>
                      </a:r>
                      <a:r>
                        <a:rPr lang="ru-RU" sz="2000" b="1" kern="1200" dirty="0" err="1" smtClean="0">
                          <a:solidFill>
                            <a:schemeClr val="tx1"/>
                          </a:solidFill>
                          <a:latin typeface="Times New Roman" pitchFamily="18" charset="0"/>
                          <a:ea typeface="+mn-ea"/>
                          <a:cs typeface="Times New Roman" pitchFamily="18" charset="0"/>
                        </a:rPr>
                        <a:t>өлшеп</a:t>
                      </a:r>
                      <a:r>
                        <a:rPr lang="ru-RU" sz="2000" b="1" kern="1200" dirty="0" smtClean="0">
                          <a:solidFill>
                            <a:schemeClr val="tx1"/>
                          </a:solidFill>
                          <a:latin typeface="Times New Roman" pitchFamily="18" charset="0"/>
                          <a:ea typeface="+mn-ea"/>
                          <a:cs typeface="Times New Roman" pitchFamily="18" charset="0"/>
                        </a:rPr>
                        <a:t>, ой </a:t>
                      </a:r>
                      <a:r>
                        <a:rPr lang="ru-RU" sz="2000" b="1" kern="1200" dirty="0" err="1" smtClean="0">
                          <a:solidFill>
                            <a:schemeClr val="tx1"/>
                          </a:solidFill>
                          <a:latin typeface="Times New Roman" pitchFamily="18" charset="0"/>
                          <a:ea typeface="+mn-ea"/>
                          <a:cs typeface="Times New Roman" pitchFamily="18" charset="0"/>
                        </a:rPr>
                        <a:t>тауысуға уақытым жоқ</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Қожайын айтты</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бiттi</a:t>
                      </a:r>
                      <a:r>
                        <a:rPr lang="ru-RU" sz="2000" b="1" kern="1200" dirty="0" smtClean="0">
                          <a:solidFill>
                            <a:schemeClr val="tx1"/>
                          </a:solidFill>
                          <a:latin typeface="Times New Roman" pitchFamily="18" charset="0"/>
                          <a:ea typeface="+mn-ea"/>
                          <a:cs typeface="Times New Roman" pitchFamily="18" charset="0"/>
                        </a:rPr>
                        <a:t>,</a:t>
                      </a:r>
                      <a:br>
                        <a:rPr lang="ru-RU" sz="2000" b="1" kern="1200" dirty="0" smtClean="0">
                          <a:solidFill>
                            <a:schemeClr val="tx1"/>
                          </a:solidFill>
                          <a:latin typeface="Times New Roman" pitchFamily="18" charset="0"/>
                          <a:ea typeface="+mn-ea"/>
                          <a:cs typeface="Times New Roman" pitchFamily="18" charset="0"/>
                        </a:rPr>
                      </a:br>
                      <a:r>
                        <a:rPr lang="ru-RU" sz="2000" b="1" kern="1200" dirty="0" err="1" smtClean="0">
                          <a:solidFill>
                            <a:schemeClr val="tx1"/>
                          </a:solidFill>
                          <a:latin typeface="Times New Roman" pitchFamily="18" charset="0"/>
                          <a:ea typeface="+mn-ea"/>
                          <a:cs typeface="Times New Roman" pitchFamily="18" charset="0"/>
                        </a:rPr>
                        <a:t>менiң шөптi </a:t>
                      </a:r>
                      <a:r>
                        <a:rPr lang="ru-RU" sz="2000" b="1" kern="1200" dirty="0" smtClean="0">
                          <a:solidFill>
                            <a:schemeClr val="tx1"/>
                          </a:solidFill>
                          <a:latin typeface="Times New Roman" pitchFamily="18" charset="0"/>
                          <a:ea typeface="+mn-ea"/>
                          <a:cs typeface="Times New Roman" pitchFamily="18" charset="0"/>
                        </a:rPr>
                        <a:t>тез </a:t>
                      </a:r>
                      <a:r>
                        <a:rPr lang="ru-RU" sz="2000" b="1" kern="1200" dirty="0" err="1" smtClean="0">
                          <a:solidFill>
                            <a:schemeClr val="tx1"/>
                          </a:solidFill>
                          <a:latin typeface="Times New Roman" pitchFamily="18" charset="0"/>
                          <a:ea typeface="+mn-ea"/>
                          <a:cs typeface="Times New Roman" pitchFamily="18" charset="0"/>
                        </a:rPr>
                        <a:t>жеткiзуiм</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керек</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Осыдан</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басқа маған түктiң керегi</a:t>
                      </a:r>
                      <a:r>
                        <a:rPr lang="ru-RU" sz="2000" b="1" kern="1200" dirty="0" smtClean="0">
                          <a:solidFill>
                            <a:schemeClr val="tx1"/>
                          </a:solidFill>
                          <a:latin typeface="Times New Roman" pitchFamily="18" charset="0"/>
                          <a:ea typeface="+mn-ea"/>
                          <a:cs typeface="Times New Roman" pitchFamily="18" charset="0"/>
                        </a:rPr>
                        <a:t> </a:t>
                      </a:r>
                      <a:r>
                        <a:rPr lang="ru-RU" sz="2000" b="1" kern="1200" dirty="0" err="1" smtClean="0">
                          <a:solidFill>
                            <a:schemeClr val="tx1"/>
                          </a:solidFill>
                          <a:latin typeface="Times New Roman" pitchFamily="18" charset="0"/>
                          <a:ea typeface="+mn-ea"/>
                          <a:cs typeface="Times New Roman" pitchFamily="18" charset="0"/>
                        </a:rPr>
                        <a:t>жоқ.</a:t>
                      </a:r>
                      <a:endParaRPr lang="ru-RU" sz="2000" b="1" kern="1200" dirty="0" smtClean="0">
                        <a:solidFill>
                          <a:schemeClr val="tx1"/>
                        </a:solidFill>
                        <a:latin typeface="Times New Roman" pitchFamily="18" charset="0"/>
                        <a:ea typeface="+mn-ea"/>
                        <a:cs typeface="Times New Roman" pitchFamily="18" charset="0"/>
                      </a:endParaRPr>
                    </a:p>
                    <a:p>
                      <a:endParaRPr lang="ru-RU" sz="1800" dirty="0">
                        <a:latin typeface="Times New Roman" pitchFamily="18" charset="0"/>
                        <a:cs typeface="Times New Roman" pitchFamily="18" charset="0"/>
                      </a:endParaRPr>
                    </a:p>
                  </a:txBody>
                  <a:tcPr>
                    <a:solidFill>
                      <a:schemeClr val="accent4">
                        <a:lumMod val="20000"/>
                        <a:lumOff val="80000"/>
                      </a:schemeClr>
                    </a:solidFill>
                  </a:tcPr>
                </a:tc>
                <a:tc>
                  <a:txBody>
                    <a:bodyPr/>
                    <a:lstStyle/>
                    <a:p>
                      <a:r>
                        <a:rPr lang="kk-KZ" sz="2000" b="1" dirty="0" smtClean="0">
                          <a:solidFill>
                            <a:srgbClr val="002060"/>
                          </a:solidFill>
                          <a:latin typeface="Times New Roman" pitchFamily="18" charset="0"/>
                          <a:cs typeface="Times New Roman" pitchFamily="18" charset="0"/>
                        </a:rPr>
                        <a:t>Тілалғыш Мұқан</a:t>
                      </a:r>
                      <a:endParaRPr lang="ru-RU" sz="2000" b="1" dirty="0">
                        <a:solidFill>
                          <a:srgbClr val="002060"/>
                        </a:solidFill>
                        <a:latin typeface="Times New Roman" pitchFamily="18" charset="0"/>
                        <a:cs typeface="Times New Roman" pitchFamily="18" charset="0"/>
                      </a:endParaRPr>
                    </a:p>
                  </a:txBody>
                  <a:tcPr>
                    <a:solidFill>
                      <a:schemeClr val="accent4">
                        <a:lumMod val="20000"/>
                        <a:lumOff val="80000"/>
                      </a:schemeClr>
                    </a:solidFill>
                  </a:tcPr>
                </a:tc>
                <a:tc>
                  <a:txBody>
                    <a:bodyPr/>
                    <a:lstStyle/>
                    <a:p>
                      <a:r>
                        <a:rPr lang="kk-KZ" sz="2000" b="1" dirty="0" smtClean="0">
                          <a:solidFill>
                            <a:srgbClr val="002060"/>
                          </a:solidFill>
                          <a:latin typeface="Times New Roman" pitchFamily="18" charset="0"/>
                          <a:cs typeface="Times New Roman" pitchFamily="18" charset="0"/>
                        </a:rPr>
                        <a:t>Мұқан</a:t>
                      </a:r>
                      <a:endParaRPr lang="ru-RU" sz="2000" b="1" dirty="0">
                        <a:solidFill>
                          <a:srgbClr val="002060"/>
                        </a:solidFill>
                        <a:latin typeface="Times New Roman" pitchFamily="18" charset="0"/>
                        <a:cs typeface="Times New Roman" pitchFamily="18" charset="0"/>
                      </a:endParaRPr>
                    </a:p>
                  </a:txBody>
                  <a:tcPr>
                    <a:solidFill>
                      <a:schemeClr val="accent4">
                        <a:lumMod val="20000"/>
                        <a:lumOff val="80000"/>
                      </a:schemeClr>
                    </a:solidFill>
                  </a:tcPr>
                </a:tc>
                <a:tc>
                  <a:txBody>
                    <a:bodyPr/>
                    <a:lstStyle/>
                    <a:p>
                      <a:r>
                        <a:rPr lang="ru-RU" sz="2000" b="1" i="0" kern="1200" dirty="0" err="1" smtClean="0">
                          <a:solidFill>
                            <a:srgbClr val="002060"/>
                          </a:solidFill>
                          <a:latin typeface="Times New Roman" pitchFamily="18" charset="0"/>
                          <a:ea typeface="+mn-ea"/>
                          <a:cs typeface="Times New Roman" pitchFamily="18" charset="0"/>
                        </a:rPr>
                        <a:t>Мұқан</a:t>
                      </a:r>
                      <a:r>
                        <a:rPr lang="ru-RU" sz="2000" b="1" i="0" kern="1200" baseline="0" dirty="0" err="1" smtClean="0">
                          <a:solidFill>
                            <a:srgbClr val="002060"/>
                          </a:solidFill>
                          <a:latin typeface="Times New Roman" pitchFamily="18" charset="0"/>
                          <a:ea typeface="+mn-ea"/>
                          <a:cs typeface="Times New Roman" pitchFamily="18" charset="0"/>
                        </a:rPr>
                        <a:t> </a:t>
                      </a:r>
                      <a:r>
                        <a:rPr lang="ru-RU" sz="2000" b="1" i="0" kern="1200" dirty="0" err="1" smtClean="0">
                          <a:solidFill>
                            <a:srgbClr val="002060"/>
                          </a:solidFill>
                          <a:latin typeface="Times New Roman" pitchFamily="18" charset="0"/>
                          <a:ea typeface="+mn-ea"/>
                          <a:cs typeface="Times New Roman" pitchFamily="18" charset="0"/>
                        </a:rPr>
                        <a:t>ісіне</a:t>
                      </a:r>
                      <a:r>
                        <a:rPr lang="ru-RU" sz="2000" b="1" i="0" kern="1200" dirty="0" smtClean="0">
                          <a:solidFill>
                            <a:srgbClr val="002060"/>
                          </a:solidFill>
                          <a:latin typeface="Times New Roman" pitchFamily="18" charset="0"/>
                          <a:ea typeface="+mn-ea"/>
                          <a:cs typeface="Times New Roman" pitchFamily="18" charset="0"/>
                        </a:rPr>
                        <a:t> </a:t>
                      </a:r>
                      <a:r>
                        <a:rPr lang="ru-RU" sz="2000" b="1" i="0" kern="1200" dirty="0" err="1" smtClean="0">
                          <a:solidFill>
                            <a:srgbClr val="002060"/>
                          </a:solidFill>
                          <a:latin typeface="Times New Roman" pitchFamily="18" charset="0"/>
                          <a:ea typeface="+mn-ea"/>
                          <a:cs typeface="Times New Roman" pitchFamily="18" charset="0"/>
                        </a:rPr>
                        <a:t>адал</a:t>
                      </a:r>
                      <a:r>
                        <a:rPr lang="ru-RU" sz="2000" b="1" i="0" kern="1200" dirty="0" smtClean="0">
                          <a:solidFill>
                            <a:srgbClr val="002060"/>
                          </a:solidFill>
                          <a:latin typeface="Times New Roman" pitchFamily="18" charset="0"/>
                          <a:ea typeface="+mn-ea"/>
                          <a:cs typeface="Times New Roman" pitchFamily="18" charset="0"/>
                        </a:rPr>
                        <a:t>, </a:t>
                      </a:r>
                      <a:r>
                        <a:rPr lang="ru-RU" sz="2000" b="1" i="0" kern="1200" dirty="0" err="1" smtClean="0">
                          <a:solidFill>
                            <a:srgbClr val="002060"/>
                          </a:solidFill>
                          <a:latin typeface="Times New Roman" pitchFamily="18" charset="0"/>
                          <a:ea typeface="+mn-ea"/>
                          <a:cs typeface="Times New Roman" pitchFamily="18" charset="0"/>
                        </a:rPr>
                        <a:t>қарапайым, ауыр</a:t>
                      </a:r>
                      <a:r>
                        <a:rPr lang="ru-RU" sz="2000" b="1" i="0" kern="1200" dirty="0" smtClean="0">
                          <a:solidFill>
                            <a:srgbClr val="002060"/>
                          </a:solidFill>
                          <a:latin typeface="Times New Roman" pitchFamily="18" charset="0"/>
                          <a:ea typeface="+mn-ea"/>
                          <a:cs typeface="Times New Roman" pitchFamily="18" charset="0"/>
                        </a:rPr>
                        <a:t> </a:t>
                      </a:r>
                      <a:r>
                        <a:rPr lang="ru-RU" sz="2000" b="1" i="0" kern="1200" dirty="0" err="1" smtClean="0">
                          <a:solidFill>
                            <a:srgbClr val="002060"/>
                          </a:solidFill>
                          <a:latin typeface="Times New Roman" pitchFamily="18" charset="0"/>
                          <a:ea typeface="+mn-ea"/>
                          <a:cs typeface="Times New Roman" pitchFamily="18" charset="0"/>
                        </a:rPr>
                        <a:t>мінезді</a:t>
                      </a:r>
                      <a:r>
                        <a:rPr lang="ru-RU" sz="2000" b="1" i="0" kern="1200" dirty="0" smtClean="0">
                          <a:solidFill>
                            <a:srgbClr val="002060"/>
                          </a:solidFill>
                          <a:latin typeface="Times New Roman" pitchFamily="18" charset="0"/>
                          <a:ea typeface="+mn-ea"/>
                          <a:cs typeface="Times New Roman" pitchFamily="18" charset="0"/>
                        </a:rPr>
                        <a:t>,</a:t>
                      </a:r>
                      <a:r>
                        <a:rPr lang="ru-RU" sz="2000" b="1" i="0" kern="1200" baseline="0" dirty="0" smtClean="0">
                          <a:solidFill>
                            <a:srgbClr val="002060"/>
                          </a:solidFill>
                          <a:latin typeface="Times New Roman" pitchFamily="18" charset="0"/>
                          <a:ea typeface="+mn-ea"/>
                          <a:cs typeface="Times New Roman" pitchFamily="18" charset="0"/>
                        </a:rPr>
                        <a:t>  </a:t>
                      </a:r>
                      <a:r>
                        <a:rPr lang="ru-RU" sz="2000" b="1" i="0" kern="1200" baseline="0" dirty="0" err="1" smtClean="0">
                          <a:solidFill>
                            <a:srgbClr val="002060"/>
                          </a:solidFill>
                          <a:latin typeface="Times New Roman" pitchFamily="18" charset="0"/>
                          <a:ea typeface="+mn-ea"/>
                          <a:cs typeface="Times New Roman" pitchFamily="18" charset="0"/>
                        </a:rPr>
                        <a:t>тілалғыш, еңбекққор кейіпкер</a:t>
                      </a:r>
                      <a:r>
                        <a:rPr lang="ru-RU" sz="2000" b="1" i="0" kern="1200" baseline="0" dirty="0" smtClean="0">
                          <a:solidFill>
                            <a:srgbClr val="002060"/>
                          </a:solidFill>
                          <a:latin typeface="Times New Roman" pitchFamily="18" charset="0"/>
                          <a:ea typeface="+mn-ea"/>
                          <a:cs typeface="Times New Roman" pitchFamily="18" charset="0"/>
                        </a:rPr>
                        <a:t> </a:t>
                      </a:r>
                      <a:endParaRPr lang="ru-RU" sz="2000" b="1" dirty="0">
                        <a:solidFill>
                          <a:srgbClr val="002060"/>
                        </a:solidFill>
                        <a:latin typeface="Times New Roman" pitchFamily="18" charset="0"/>
                        <a:cs typeface="Times New Roman" pitchFamily="18" charset="0"/>
                      </a:endParaRPr>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94480"/>
            <a:ext cx="9601196" cy="1491520"/>
          </a:xfrm>
        </p:spPr>
        <p:txBody>
          <a:bodyPr>
            <a:noAutofit/>
          </a:bodyPr>
          <a:lstStyle/>
          <a:p>
            <a:r>
              <a:rPr lang="kk-KZ" sz="4000" b="1" dirty="0" smtClean="0">
                <a:solidFill>
                  <a:srgbClr val="FF0000"/>
                </a:solidFill>
                <a:latin typeface="Times New Roman" panose="02020603050405020304" pitchFamily="18" charset="0"/>
                <a:cs typeface="Times New Roman" panose="02020603050405020304" pitchFamily="18" charset="0"/>
              </a:rPr>
              <a:t>2-тапсырма </a:t>
            </a:r>
            <a:r>
              <a:rPr lang="kk-KZ" sz="3600" b="1" dirty="0" smtClean="0">
                <a:latin typeface="Times New Roman" panose="02020603050405020304" pitchFamily="18" charset="0"/>
                <a:cs typeface="Times New Roman" panose="02020603050405020304" pitchFamily="18" charset="0"/>
              </a:rPr>
              <a:t/>
            </a:r>
            <a:br>
              <a:rPr lang="kk-KZ" sz="3600" b="1" dirty="0" smtClean="0">
                <a:latin typeface="Times New Roman" panose="02020603050405020304" pitchFamily="18" charset="0"/>
                <a:cs typeface="Times New Roman" panose="02020603050405020304" pitchFamily="18" charset="0"/>
              </a:rPr>
            </a:br>
            <a:r>
              <a:rPr lang="kk-KZ" sz="3200" b="1" dirty="0" smtClean="0">
                <a:solidFill>
                  <a:srgbClr val="7030A0"/>
                </a:solidFill>
                <a:latin typeface="Times New Roman" panose="02020603050405020304" pitchFamily="18" charset="0"/>
                <a:cs typeface="Times New Roman" panose="02020603050405020304" pitchFamily="18" charset="0"/>
              </a:rPr>
              <a:t>Осы эпизодтан кейін қандай оқиға болатынын анықтайық.</a:t>
            </a:r>
            <a:endParaRPr lang="ru-RU" sz="3600" b="1" dirty="0">
              <a:solidFill>
                <a:srgbClr val="7030A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buNone/>
            </a:pPr>
            <a:r>
              <a:rPr lang="kk-KZ" b="1" dirty="0" smtClean="0"/>
              <a:t>			Мұқан атын жегiп, жетi-сегiз шақырымдай шыққанда, қарсы алдынан боран соға бастады. Үйе тиелген шөпке қарсы соққан қарлы жел шөп арасын көтерiп, аттың аяғын қия басқызбады. Аттардың жүргенiнен тұрғаны көбейдi. Күн батып, дүлей қараңғы түн басталды. Мұқан шананы сүйрелеп, атқа көмектестi.</a:t>
            </a:r>
            <a:br>
              <a:rPr lang="kk-KZ" b="1" dirty="0" smtClean="0"/>
            </a:b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76845"/>
          </a:xfrm>
        </p:spPr>
        <p:txBody>
          <a:bodyPr>
            <a:normAutofit fontScale="90000"/>
          </a:bodyPr>
          <a:lstStyle/>
          <a:p>
            <a:pPr algn="l"/>
            <a:r>
              <a:rPr lang="kk-KZ" b="1" dirty="0" smtClean="0">
                <a:solidFill>
                  <a:srgbClr val="FF0000"/>
                </a:solidFill>
                <a:latin typeface="Times New Roman" panose="02020603050405020304" pitchFamily="18" charset="0"/>
                <a:cs typeface="Times New Roman" panose="02020603050405020304" pitchFamily="18" charset="0"/>
              </a:rPr>
              <a:t>Жауабы: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929390" y="2083634"/>
            <a:ext cx="9967207" cy="3792234"/>
          </a:xfrm>
        </p:spPr>
        <p:txBody>
          <a:bodyPr>
            <a:normAutofit/>
          </a:bodyPr>
          <a:lstStyle/>
          <a:p>
            <a:pPr algn="just">
              <a:buNone/>
            </a:pPr>
            <a:r>
              <a:rPr lang="kk-KZ" sz="2000" b="1" dirty="0" smtClean="0">
                <a:solidFill>
                  <a:srgbClr val="7030A0"/>
                </a:solidFill>
                <a:latin typeface="Times New Roman" pitchFamily="18" charset="0"/>
                <a:cs typeface="Times New Roman" pitchFamily="18" charset="0"/>
              </a:rPr>
              <a:t>	</a:t>
            </a:r>
            <a:r>
              <a:rPr lang="kk-KZ" sz="2000" b="1" dirty="0" smtClean="0">
                <a:solidFill>
                  <a:schemeClr val="tx1"/>
                </a:solidFill>
                <a:latin typeface="Garamond" pitchFamily="18" charset="0"/>
                <a:cs typeface="Arial" pitchFamily="34" charset="0"/>
              </a:rPr>
              <a:t>Қалаға жетi шақырым қалғанда бiр ат аяғын басуға мұршасы келмей, төрт аяқтап тұрып алды. </a:t>
            </a:r>
            <a:r>
              <a:rPr lang="ru-RU" sz="2000" b="1" dirty="0" err="1" smtClean="0">
                <a:solidFill>
                  <a:schemeClr val="tx1"/>
                </a:solidFill>
                <a:latin typeface="Garamond" pitchFamily="18" charset="0"/>
                <a:cs typeface="Arial" pitchFamily="34" charset="0"/>
              </a:rPr>
              <a:t>Ыза</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кернеген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шөпш</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айырын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шананың артына</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көмейлете</a:t>
            </a:r>
            <a:r>
              <a:rPr lang="ru-RU" sz="2000" b="1" dirty="0" smtClean="0">
                <a:solidFill>
                  <a:schemeClr val="tx1"/>
                </a:solidFill>
                <a:latin typeface="Garamond" pitchFamily="18" charset="0"/>
                <a:cs typeface="Arial" pitchFamily="34" charset="0"/>
              </a:rPr>
              <a:t/>
            </a:r>
            <a:br>
              <a:rPr lang="ru-RU" sz="2000" b="1" dirty="0" smtClean="0">
                <a:solidFill>
                  <a:schemeClr val="tx1"/>
                </a:solidFill>
                <a:latin typeface="Garamond" pitchFamily="18" charset="0"/>
                <a:cs typeface="Arial" pitchFamily="34" charset="0"/>
              </a:rPr>
            </a:br>
            <a:r>
              <a:rPr lang="ru-RU" sz="2000" b="1" dirty="0" err="1" smtClean="0">
                <a:solidFill>
                  <a:schemeClr val="tx1"/>
                </a:solidFill>
                <a:latin typeface="Garamond" pitchFamily="18" charset="0"/>
                <a:cs typeface="Arial" pitchFamily="34" charset="0"/>
              </a:rPr>
              <a:t>шаншып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қойды </a:t>
            </a:r>
            <a:r>
              <a:rPr lang="ru-RU" sz="2000" b="1" dirty="0" smtClean="0">
                <a:solidFill>
                  <a:schemeClr val="tx1"/>
                </a:solidFill>
                <a:latin typeface="Garamond" pitchFamily="18" charset="0"/>
                <a:cs typeface="Arial" pitchFamily="34" charset="0"/>
              </a:rPr>
              <a:t>да, </a:t>
            </a:r>
            <a:r>
              <a:rPr lang="ru-RU" sz="2000" b="1" dirty="0" err="1" smtClean="0">
                <a:solidFill>
                  <a:schemeClr val="tx1"/>
                </a:solidFill>
                <a:latin typeface="Garamond" pitchFamily="18" charset="0"/>
                <a:cs typeface="Arial" pitchFamily="34" charset="0"/>
              </a:rPr>
              <a:t>үр</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нд</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қарға көм</a:t>
            </a:r>
            <a:r>
              <a:rPr lang="en-US" sz="2000" b="1" dirty="0" err="1" smtClean="0">
                <a:solidFill>
                  <a:schemeClr val="tx1"/>
                </a:solidFill>
                <a:latin typeface="Garamond" pitchFamily="18" charset="0"/>
                <a:cs typeface="Arial" pitchFamily="34" charset="0"/>
              </a:rPr>
              <a:t>i</a:t>
            </a:r>
            <a:r>
              <a:rPr lang="ru-RU" sz="2000" b="1" dirty="0" smtClean="0">
                <a:solidFill>
                  <a:schemeClr val="tx1"/>
                </a:solidFill>
                <a:latin typeface="Garamond" pitchFamily="18" charset="0"/>
                <a:cs typeface="Arial" pitchFamily="34" charset="0"/>
              </a:rPr>
              <a:t>л</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тұрған шананы</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итер</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кеп</a:t>
            </a:r>
            <a:r>
              <a:rPr lang="ru-RU" sz="2000" b="1" dirty="0" smtClean="0">
                <a:solidFill>
                  <a:schemeClr val="tx1"/>
                </a:solidFill>
                <a:latin typeface="Garamond" pitchFamily="18" charset="0"/>
                <a:cs typeface="Arial" pitchFamily="34" charset="0"/>
              </a:rPr>
              <a:t> ж</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бергенде</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жүре алмай</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тұрған ортаға жеккен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ат</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бүктелген бойынша</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шананың астына</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шалқасынан түст</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Жанына</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жеккен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ат</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қайрылып сыртқа шығып кетт</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Мұқан шананы</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кей</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итер</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астындағы атты</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босатқанша ол</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өл</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кеткен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ед</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Өз</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smtClean="0">
                <a:solidFill>
                  <a:schemeClr val="tx1"/>
                </a:solidFill>
                <a:latin typeface="Garamond" pitchFamily="18" charset="0"/>
                <a:cs typeface="Arial" pitchFamily="34" charset="0"/>
              </a:rPr>
              <a:t>бел </a:t>
            </a:r>
            <a:r>
              <a:rPr lang="ru-RU" sz="2000" b="1" dirty="0" err="1" smtClean="0">
                <a:solidFill>
                  <a:schemeClr val="tx1"/>
                </a:solidFill>
                <a:latin typeface="Garamond" pitchFamily="18" charset="0"/>
                <a:cs typeface="Arial" pitchFamily="34" charset="0"/>
              </a:rPr>
              <a:t>көтерг</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ш</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қайысты шанаға байлап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қалған</a:t>
            </a:r>
            <a:r>
              <a:rPr lang="ru-RU" sz="2000" b="1" dirty="0" smtClean="0">
                <a:solidFill>
                  <a:schemeClr val="tx1"/>
                </a:solidFill>
                <a:latin typeface="Garamond" pitchFamily="18" charset="0"/>
                <a:cs typeface="Arial" pitchFamily="34" charset="0"/>
              </a:rPr>
              <a:t/>
            </a:r>
            <a:br>
              <a:rPr lang="ru-RU" sz="2000" b="1" dirty="0" smtClean="0">
                <a:solidFill>
                  <a:schemeClr val="tx1"/>
                </a:solidFill>
                <a:latin typeface="Garamond" pitchFamily="18" charset="0"/>
                <a:cs typeface="Arial" pitchFamily="34" charset="0"/>
              </a:rPr>
            </a:br>
            <a:r>
              <a:rPr lang="ru-RU" sz="2000" b="1" dirty="0" err="1" smtClean="0">
                <a:solidFill>
                  <a:schemeClr val="tx1"/>
                </a:solidFill>
                <a:latin typeface="Garamond" pitchFamily="18" charset="0"/>
                <a:cs typeface="Arial" pitchFamily="34" charset="0"/>
              </a:rPr>
              <a:t>атқа </a:t>
            </a:r>
            <a:r>
              <a:rPr lang="ru-RU" sz="2000" b="1" dirty="0" smtClean="0">
                <a:solidFill>
                  <a:schemeClr val="tx1"/>
                </a:solidFill>
                <a:latin typeface="Garamond" pitchFamily="18" charset="0"/>
                <a:cs typeface="Arial" pitchFamily="34" charset="0"/>
              </a:rPr>
              <a:t>пар </a:t>
            </a:r>
            <a:r>
              <a:rPr lang="ru-RU" sz="2000" b="1" dirty="0" err="1" smtClean="0">
                <a:solidFill>
                  <a:schemeClr val="tx1"/>
                </a:solidFill>
                <a:latin typeface="Garamond" pitchFamily="18" charset="0"/>
                <a:cs typeface="Arial" pitchFamily="34" charset="0"/>
              </a:rPr>
              <a:t>болып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шөпт</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сүйреп, қаланың шет</a:t>
            </a:r>
            <a:r>
              <a:rPr lang="en-US" sz="2000" b="1" dirty="0" err="1" smtClean="0">
                <a:solidFill>
                  <a:schemeClr val="tx1"/>
                </a:solidFill>
                <a:latin typeface="Garamond" pitchFamily="18" charset="0"/>
                <a:cs typeface="Arial" pitchFamily="34" charset="0"/>
              </a:rPr>
              <a:t>i</a:t>
            </a:r>
            <a:r>
              <a:rPr lang="ru-RU" sz="2000" b="1" dirty="0" smtClean="0">
                <a:solidFill>
                  <a:schemeClr val="tx1"/>
                </a:solidFill>
                <a:latin typeface="Garamond" pitchFamily="18" charset="0"/>
                <a:cs typeface="Arial" pitchFamily="34" charset="0"/>
              </a:rPr>
              <a:t>не шей</a:t>
            </a:r>
            <a:r>
              <a:rPr lang="en-US" sz="2000" b="1" dirty="0" err="1" smtClean="0">
                <a:solidFill>
                  <a:schemeClr val="tx1"/>
                </a:solidFill>
                <a:latin typeface="Garamond" pitchFamily="18" charset="0"/>
                <a:cs typeface="Arial" pitchFamily="34" charset="0"/>
              </a:rPr>
              <a:t>i</a:t>
            </a:r>
            <a:r>
              <a:rPr lang="ru-RU" sz="2000" b="1" dirty="0" err="1" smtClean="0">
                <a:solidFill>
                  <a:schemeClr val="tx1"/>
                </a:solidFill>
                <a:latin typeface="Garamond" pitchFamily="18" charset="0"/>
                <a:cs typeface="Arial" pitchFamily="34" charset="0"/>
              </a:rPr>
              <a:t>н</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алып</a:t>
            </a:r>
            <a:r>
              <a:rPr lang="ru-RU" sz="2000" b="1" dirty="0" smtClean="0">
                <a:solidFill>
                  <a:schemeClr val="tx1"/>
                </a:solidFill>
                <a:latin typeface="Garamond" pitchFamily="18" charset="0"/>
                <a:cs typeface="Arial" pitchFamily="34" charset="0"/>
              </a:rPr>
              <a:t> </a:t>
            </a:r>
            <a:r>
              <a:rPr lang="ru-RU" sz="2000" b="1" dirty="0" err="1" smtClean="0">
                <a:solidFill>
                  <a:schemeClr val="tx1"/>
                </a:solidFill>
                <a:latin typeface="Garamond" pitchFamily="18" charset="0"/>
                <a:cs typeface="Arial" pitchFamily="34" charset="0"/>
              </a:rPr>
              <a:t>келд</a:t>
            </a:r>
            <a:r>
              <a:rPr lang="en-US" sz="2000" b="1" dirty="0" err="1" smtClean="0">
                <a:solidFill>
                  <a:schemeClr val="tx1"/>
                </a:solidFill>
                <a:latin typeface="Garamond" pitchFamily="18" charset="0"/>
                <a:cs typeface="Arial" pitchFamily="34" charset="0"/>
              </a:rPr>
              <a:t>i</a:t>
            </a:r>
            <a:r>
              <a:rPr lang="en-US" sz="2000" b="1" dirty="0" smtClean="0">
                <a:solidFill>
                  <a:schemeClr val="tx1"/>
                </a:solidFill>
                <a:latin typeface="Garamond" pitchFamily="18" charset="0"/>
                <a:cs typeface="Arial" pitchFamily="34" charset="0"/>
              </a:rPr>
              <a:t>.</a:t>
            </a:r>
            <a:endParaRPr lang="ru-RU" sz="2000" b="1" dirty="0">
              <a:solidFill>
                <a:schemeClr val="tx1"/>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06825"/>
          </a:xfrm>
        </p:spPr>
        <p:txBody>
          <a:bodyPr>
            <a:normAutofit fontScale="90000"/>
          </a:bodyPr>
          <a:lstStyle/>
          <a:p>
            <a:pPr lvl="0"/>
            <a:r>
              <a:rPr lang="kk-KZ" b="1" dirty="0" smtClean="0">
                <a:solidFill>
                  <a:srgbClr val="FF0000"/>
                </a:solidFill>
                <a:latin typeface="Times New Roman" panose="02020603050405020304" pitchFamily="18" charset="0"/>
                <a:cs typeface="Times New Roman" panose="02020603050405020304" pitchFamily="18" charset="0"/>
              </a:rPr>
              <a:t>3-тапсырма</a:t>
            </a:r>
            <a:r>
              <a:rPr lang="kk-KZ" dirty="0" smtClean="0">
                <a:latin typeface="Times New Roman" panose="02020603050405020304" pitchFamily="18" charset="0"/>
                <a:cs typeface="Times New Roman" panose="02020603050405020304" pitchFamily="18" charset="0"/>
              </a:rPr>
              <a:t/>
            </a:r>
            <a:br>
              <a:rPr lang="kk-KZ" dirty="0" smtClean="0">
                <a:latin typeface="Times New Roman" panose="02020603050405020304" pitchFamily="18" charset="0"/>
                <a:cs typeface="Times New Roman" panose="02020603050405020304" pitchFamily="18" charset="0"/>
              </a:rPr>
            </a:br>
            <a:r>
              <a:rPr lang="kk-KZ" sz="2700" b="1" dirty="0" smtClean="0">
                <a:latin typeface="Times New Roman" pitchFamily="18" charset="0"/>
                <a:cs typeface="Times New Roman" pitchFamily="18" charset="0"/>
              </a:rPr>
              <a:t>Шығарма композициясы бойынша оқиғаларды сәйкестендіріңдер.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nvPr>
        </p:nvGraphicFramePr>
        <p:xfrm>
          <a:off x="764498" y="1543987"/>
          <a:ext cx="10641768" cy="3627620"/>
        </p:xfrm>
        <a:graphic>
          <a:graphicData uri="http://schemas.openxmlformats.org/drawingml/2006/table">
            <a:tbl>
              <a:tblPr firstRow="1" bandRow="1">
                <a:tableStyleId>{5C22544A-7EE6-4342-B048-85BDC9FD1C3A}</a:tableStyleId>
              </a:tblPr>
              <a:tblGrid>
                <a:gridCol w="3522689"/>
                <a:gridCol w="2863155"/>
                <a:gridCol w="4255924"/>
              </a:tblGrid>
              <a:tr h="869930">
                <a:tc>
                  <a:txBody>
                    <a:bodyPr/>
                    <a:lstStyle/>
                    <a:p>
                      <a:pPr algn="ctr">
                        <a:spcAft>
                          <a:spcPts val="0"/>
                        </a:spcAft>
                      </a:pPr>
                      <a:r>
                        <a:rPr lang="kk-KZ" sz="1800" b="1" dirty="0">
                          <a:solidFill>
                            <a:srgbClr val="002060"/>
                          </a:solidFill>
                          <a:latin typeface="Times New Roman"/>
                          <a:ea typeface="Calibri"/>
                          <a:cs typeface="Times New Roman"/>
                        </a:rPr>
                        <a:t>Басталуы</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rowSpan="5">
                  <a:txBody>
                    <a:bodyPr/>
                    <a:lstStyle/>
                    <a:p>
                      <a:pPr algn="ctr">
                        <a:spcAft>
                          <a:spcPts val="0"/>
                        </a:spcAft>
                      </a:pPr>
                      <a:endParaRPr lang="kk-KZ" sz="1800" b="1" dirty="0">
                        <a:solidFill>
                          <a:srgbClr val="002060"/>
                        </a:solidFill>
                        <a:latin typeface="Times New Roman"/>
                        <a:ea typeface="Calibri"/>
                        <a:cs typeface="Times New Roman"/>
                      </a:endParaRPr>
                    </a:p>
                  </a:txBody>
                  <a:tcPr marL="68580" marR="68580" marT="0" marB="0">
                    <a:solidFill>
                      <a:schemeClr val="accent4">
                        <a:lumMod val="20000"/>
                        <a:lumOff val="80000"/>
                      </a:schemeClr>
                    </a:solidFill>
                  </a:tcPr>
                </a:tc>
                <a:tc>
                  <a:txBody>
                    <a:bodyPr/>
                    <a:lstStyle/>
                    <a:p>
                      <a:pPr algn="l">
                        <a:spcAft>
                          <a:spcPts val="0"/>
                        </a:spcAft>
                      </a:pPr>
                      <a:r>
                        <a:rPr lang="kk-KZ" sz="1800" b="1" dirty="0">
                          <a:solidFill>
                            <a:srgbClr val="002060"/>
                          </a:solidFill>
                          <a:latin typeface="Times New Roman"/>
                          <a:ea typeface="Calibri"/>
                          <a:cs typeface="Times New Roman"/>
                        </a:rPr>
                        <a:t>Орлий Масликовтың  қызметіне ауысуы</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551538">
                <a:tc>
                  <a:txBody>
                    <a:bodyPr/>
                    <a:lstStyle/>
                    <a:p>
                      <a:pPr algn="ctr">
                        <a:spcAft>
                          <a:spcPts val="0"/>
                        </a:spcAft>
                      </a:pPr>
                      <a:r>
                        <a:rPr lang="kk-KZ" sz="1800" b="1" dirty="0">
                          <a:solidFill>
                            <a:srgbClr val="002060"/>
                          </a:solidFill>
                          <a:latin typeface="Times New Roman"/>
                          <a:ea typeface="Calibri"/>
                          <a:cs typeface="Times New Roman"/>
                        </a:rPr>
                        <a:t>Дамуы</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1800" b="1" dirty="0">
                          <a:solidFill>
                            <a:srgbClr val="002060"/>
                          </a:solidFill>
                          <a:latin typeface="Times New Roman"/>
                          <a:ea typeface="Calibri"/>
                          <a:cs typeface="Times New Roman"/>
                        </a:rPr>
                        <a:t>Париж сахнасында өнерін көрсетіп, құрметке бөленуі</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827307">
                <a:tc>
                  <a:txBody>
                    <a:bodyPr/>
                    <a:lstStyle/>
                    <a:p>
                      <a:pPr algn="ctr">
                        <a:spcAft>
                          <a:spcPts val="0"/>
                        </a:spcAft>
                      </a:pPr>
                      <a:r>
                        <a:rPr lang="kk-KZ" sz="1800" b="1" dirty="0">
                          <a:solidFill>
                            <a:srgbClr val="002060"/>
                          </a:solidFill>
                          <a:latin typeface="Times New Roman"/>
                          <a:ea typeface="Calibri"/>
                          <a:cs typeface="Times New Roman"/>
                        </a:rPr>
                        <a:t>Шиеленісуі</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1800" b="1" dirty="0">
                          <a:solidFill>
                            <a:srgbClr val="002060"/>
                          </a:solidFill>
                          <a:latin typeface="Times New Roman"/>
                          <a:ea typeface="Calibri"/>
                          <a:cs typeface="Times New Roman"/>
                        </a:rPr>
                        <a:t>Мұқанның саудагер Иван Ногичке жалданып жұмыс жасау</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551538">
                <a:tc>
                  <a:txBody>
                    <a:bodyPr/>
                    <a:lstStyle/>
                    <a:p>
                      <a:pPr algn="ctr">
                        <a:spcAft>
                          <a:spcPts val="0"/>
                        </a:spcAft>
                      </a:pPr>
                      <a:r>
                        <a:rPr lang="kk-KZ" sz="1800" b="1" dirty="0">
                          <a:solidFill>
                            <a:srgbClr val="002060"/>
                          </a:solidFill>
                          <a:latin typeface="Times New Roman"/>
                          <a:ea typeface="Calibri"/>
                          <a:cs typeface="Times New Roman"/>
                        </a:rPr>
                        <a:t>Шақыртау шегі</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1800" b="1" dirty="0">
                          <a:solidFill>
                            <a:srgbClr val="002060"/>
                          </a:solidFill>
                          <a:latin typeface="Times New Roman"/>
                          <a:ea typeface="Calibri"/>
                          <a:cs typeface="Times New Roman"/>
                        </a:rPr>
                        <a:t>Бір шана шөпті бай үйіне </a:t>
                      </a:r>
                      <a:r>
                        <a:rPr lang="kk-KZ" sz="1800" b="1" dirty="0" smtClean="0">
                          <a:solidFill>
                            <a:srgbClr val="002060"/>
                          </a:solidFill>
                          <a:latin typeface="Times New Roman"/>
                          <a:ea typeface="Calibri"/>
                          <a:cs typeface="Times New Roman"/>
                        </a:rPr>
                        <a:t>жаяу </a:t>
                      </a:r>
                      <a:r>
                        <a:rPr lang="kk-KZ" sz="1800" b="1" dirty="0">
                          <a:solidFill>
                            <a:srgbClr val="002060"/>
                          </a:solidFill>
                          <a:latin typeface="Times New Roman"/>
                          <a:ea typeface="Calibri"/>
                          <a:cs typeface="Times New Roman"/>
                        </a:rPr>
                        <a:t>сүйретіп келуі</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r h="827307">
                <a:tc>
                  <a:txBody>
                    <a:bodyPr/>
                    <a:lstStyle/>
                    <a:p>
                      <a:pPr algn="ctr">
                        <a:spcAft>
                          <a:spcPts val="0"/>
                        </a:spcAft>
                      </a:pPr>
                      <a:r>
                        <a:rPr lang="kk-KZ" sz="1800" b="1" dirty="0">
                          <a:solidFill>
                            <a:srgbClr val="002060"/>
                          </a:solidFill>
                          <a:latin typeface="Times New Roman"/>
                          <a:ea typeface="Calibri"/>
                          <a:cs typeface="Times New Roman"/>
                        </a:rPr>
                        <a:t>Шешімі</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c vMerge="1">
                  <a:txBody>
                    <a:bodyPr/>
                    <a:lstStyle/>
                    <a:p>
                      <a:endParaRPr lang="ru-RU"/>
                    </a:p>
                  </a:txBody>
                  <a:tcPr/>
                </a:tc>
                <a:tc>
                  <a:txBody>
                    <a:bodyPr/>
                    <a:lstStyle/>
                    <a:p>
                      <a:pPr algn="l">
                        <a:spcAft>
                          <a:spcPts val="0"/>
                        </a:spcAft>
                      </a:pPr>
                      <a:r>
                        <a:rPr lang="kk-KZ" sz="1800" b="1" dirty="0">
                          <a:solidFill>
                            <a:srgbClr val="002060"/>
                          </a:solidFill>
                          <a:latin typeface="Times New Roman"/>
                          <a:ea typeface="Calibri"/>
                          <a:cs typeface="Times New Roman"/>
                        </a:rPr>
                        <a:t>Иван Лебедевтің мектебінен дәріс алуы, өзіне жақын дос табуы</a:t>
                      </a:r>
                      <a:endParaRPr lang="ru-RU" sz="1600" b="1" dirty="0">
                        <a:solidFill>
                          <a:srgbClr val="002060"/>
                        </a:solidFill>
                        <a:latin typeface="Calibri"/>
                        <a:ea typeface="Calibri"/>
                        <a:cs typeface="Times New Roman"/>
                      </a:endParaRPr>
                    </a:p>
                  </a:txBody>
                  <a:tcPr marL="68580" marR="68580" marT="0" marB="0">
                    <a:solidFill>
                      <a:schemeClr val="accent4">
                        <a:lumMod val="20000"/>
                        <a:lumOff val="80000"/>
                      </a:schemeClr>
                    </a:solidFill>
                  </a:tcPr>
                </a:tc>
              </a:tr>
            </a:tbl>
          </a:graphicData>
        </a:graphic>
      </p:graphicFrame>
      <p:sp>
        <p:nvSpPr>
          <p:cNvPr id="5" name="Прямоугольник 4"/>
          <p:cNvSpPr/>
          <p:nvPr/>
        </p:nvSpPr>
        <p:spPr>
          <a:xfrm>
            <a:off x="1144249" y="5396459"/>
            <a:ext cx="7385154" cy="923330"/>
          </a:xfrm>
          <a:prstGeom prst="rect">
            <a:avLst/>
          </a:prstGeom>
        </p:spPr>
        <p:txBody>
          <a:bodyPr wrap="square">
            <a:spAutoFit/>
          </a:bodyPr>
          <a:lstStyle/>
          <a:p>
            <a:r>
              <a:rPr lang="ru-RU" b="1" dirty="0" smtClean="0">
                <a:solidFill>
                  <a:srgbClr val="FF0000"/>
                </a:solidFill>
              </a:rPr>
              <a:t>Дескриптор: </a:t>
            </a:r>
          </a:p>
          <a:p>
            <a:r>
              <a:rPr lang="kk-KZ" b="1" dirty="0" smtClean="0">
                <a:solidFill>
                  <a:srgbClr val="002060"/>
                </a:solidFill>
                <a:latin typeface="Times New Roman" pitchFamily="18" charset="0"/>
                <a:cs typeface="Times New Roman" pitchFamily="18" charset="0"/>
              </a:rPr>
              <a:t>1. Шығарманың мазмұнын толық біледі.</a:t>
            </a:r>
            <a:endParaRPr lang="ru-RU" b="1" dirty="0" smtClean="0">
              <a:solidFill>
                <a:srgbClr val="002060"/>
              </a:solidFill>
              <a:latin typeface="Times New Roman" pitchFamily="18" charset="0"/>
              <a:cs typeface="Times New Roman" pitchFamily="18" charset="0"/>
            </a:endParaRPr>
          </a:p>
          <a:p>
            <a:r>
              <a:rPr lang="kk-KZ" b="1" dirty="0" smtClean="0">
                <a:solidFill>
                  <a:srgbClr val="002060"/>
                </a:solidFill>
                <a:latin typeface="Times New Roman" pitchFamily="18" charset="0"/>
                <a:cs typeface="Times New Roman" pitchFamily="18" charset="0"/>
              </a:rPr>
              <a:t>2</a:t>
            </a:r>
            <a:r>
              <a:rPr lang="kk-KZ" sz="1600" b="1" dirty="0" smtClean="0">
                <a:solidFill>
                  <a:srgbClr val="002060"/>
                </a:solidFill>
                <a:latin typeface="Times New Roman" pitchFamily="18" charset="0"/>
                <a:cs typeface="Times New Roman" pitchFamily="18" charset="0"/>
              </a:rPr>
              <a:t>. Шығарма композициясы бойынша оқиғаларды сәйкестендіреді</a:t>
            </a:r>
            <a:r>
              <a:rPr lang="kk-KZ" sz="1600" dirty="0" smtClean="0">
                <a:solidFill>
                  <a:srgbClr val="002060"/>
                </a:solidFill>
                <a:latin typeface="Times New Roman" pitchFamily="18" charset="0"/>
                <a:cs typeface="Times New Roman" pitchFamily="18" charset="0"/>
              </a:rPr>
              <a:t>.</a:t>
            </a:r>
            <a:endParaRPr lang="ru-RU"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3026</TotalTime>
  <Words>344</Words>
  <Application>Microsoft Office PowerPoint</Application>
  <PresentationFormat>Широкоэкранный</PresentationFormat>
  <Paragraphs>80</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Garamond</vt:lpstr>
      <vt:lpstr>Open Sans</vt:lpstr>
      <vt:lpstr>Times New Roman</vt:lpstr>
      <vt:lpstr>Wingdings</vt:lpstr>
      <vt:lpstr>Натуральные материалы</vt:lpstr>
      <vt:lpstr>Презентация PowerPoint</vt:lpstr>
      <vt:lpstr>Презентация PowerPoint</vt:lpstr>
      <vt:lpstr>Анықтама бұрышы </vt:lpstr>
      <vt:lpstr>Презентация PowerPoint</vt:lpstr>
      <vt:lpstr>1-тапсырма Кестемен жұмыс</vt:lpstr>
      <vt:lpstr>Жауабы:</vt:lpstr>
      <vt:lpstr>2-тапсырма  Осы эпизодтан кейін қандай оқиға болатынын анықтайық.</vt:lpstr>
      <vt:lpstr>Жауабы:</vt:lpstr>
      <vt:lpstr>3-тапсырма Шығарма композициясы бойынша оқиғаларды сәйкестендіріңдер.  </vt:lpstr>
      <vt:lpstr> Жауабы: </vt:lpstr>
      <vt:lpstr>Презентация PowerPoint</vt:lpstr>
      <vt:lpstr>Қосымша тапсырма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Учетная запись Майкрософт</cp:lastModifiedBy>
  <cp:revision>179</cp:revision>
  <dcterms:created xsi:type="dcterms:W3CDTF">2020-03-23T04:56:31Z</dcterms:created>
  <dcterms:modified xsi:type="dcterms:W3CDTF">2021-01-17T09:15:10Z</dcterms:modified>
</cp:coreProperties>
</file>