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771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38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247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9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0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45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973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40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6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8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520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20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390B90-709E-4031-8FA5-4077F3BC0D5F}" type="datetimeFigureOut">
              <a:rPr lang="ru-KZ" smtClean="0"/>
              <a:t>01/14/2021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A1E630-4D6A-4F7B-8B9A-9017147B09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37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FDABE17C-AFC4-41E8-95B7-62CF09218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0" y="196850"/>
            <a:ext cx="186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 (Т</a:t>
            </a:r>
            <a:r>
              <a:rPr lang="en-US" alt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alt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6-сынып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861A3B9-60AF-4CA7-850B-99C9F688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399" y="581026"/>
            <a:ext cx="3876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тақырыбы:</a:t>
            </a:r>
            <a:endParaRPr lang="ru-RU" altLang="ru-RU" sz="28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4415ED7B-B00C-4865-A8CC-AF7EF98A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689100"/>
            <a:ext cx="7389813" cy="105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</a:t>
            </a:r>
            <a:r>
              <a:rPr lang="kk-KZ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өлім: Мен балаң жарық күнде сәуле қуған                                                 </a:t>
            </a:r>
            <a:r>
              <a:rPr lang="kk-KZ" altLang="ru-KZ" sz="24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en-US" altLang="ru-KZ" sz="24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k-KZ" altLang="ru-KZ" sz="24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сабақ</a:t>
            </a:r>
            <a:r>
              <a:rPr lang="kk-KZ" altLang="ru-RU" sz="24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40457249-0DD3-4033-BDDC-A961B286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199" y="3649105"/>
            <a:ext cx="7027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KZ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eaLnBrk="1" hangingPunct="1"/>
            <a:r>
              <a:rPr lang="kk-KZ" altLang="ru-KZ" sz="3200" dirty="0"/>
              <a:t> </a:t>
            </a:r>
            <a:r>
              <a:rPr lang="kk-KZ" altLang="ru-KZ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Торайғыров  «Шығамын тірі болсам адам болып », </a:t>
            </a:r>
            <a:r>
              <a:rPr lang="ru-RU" altLang="ru-KZ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altLang="ru-KZ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Шәкірт ойы</a:t>
            </a:r>
            <a:r>
              <a:rPr lang="ru-RU" altLang="ru-KZ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3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0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FEF08-D7A3-414D-9E50-DF5C6B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4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</a:t>
            </a:r>
            <a:br>
              <a:rPr lang="ru-K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A0492-EE03-4E85-B38A-C47B1031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Ақынның «адам болып шығуы үшін» деген ойын жаңашыл көзқараспен толықтырады;</a:t>
            </a:r>
            <a:endParaRPr lang="ru-KZ" sz="28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күнде еліміз үшін өзекті мәселеге нелер жататынын анықтайды;</a:t>
            </a:r>
            <a:endParaRPr lang="ru-KZ" sz="28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 өз ойын топтастырып жазады.</a:t>
            </a:r>
            <a:endParaRPr lang="ru-KZ" sz="28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093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BE9D3-D428-4A0B-B7E9-A669BAE3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KZ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C13BB-F31A-40E9-8FDE-E16DB637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077324" cy="349144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 болып шығу үшін: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Оқығаннан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ешқашан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ерінбеу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Уақытымызды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істерге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en-GB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тілдерін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жетік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Кітаптарды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оқығаннан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жалықпау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Еліміз</a:t>
            </a:r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өзекті</a:t>
            </a:r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мәселеге</a:t>
            </a:r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жұмыссыздығы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Тұрмысы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отбасылардың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Шетелге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оралмауы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Ауаның</a:t>
            </a:r>
            <a:r>
              <a:rPr lang="ru-RU" sz="7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ластануы</a:t>
            </a:r>
            <a:endParaRPr lang="ru-KZ" sz="7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0584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9DF5-F592-496D-918F-37B03C57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33400"/>
            <a:ext cx="9601197" cy="1752600"/>
          </a:xfrm>
        </p:spPr>
        <p:txBody>
          <a:bodyPr>
            <a:normAutofit fontScale="90000"/>
          </a:bodyPr>
          <a:lstStyle/>
          <a:p>
            <a:br>
              <a:rPr lang="kk-KZ" sz="31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1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Төмендегі кілт сөздердің мағынасын ашатындай мақал-мәтел, қанатты сөздерді дәптерге жазу</a:t>
            </a:r>
            <a:br>
              <a:rPr lang="ru-RU" sz="31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 </a:t>
            </a:r>
            <a:r>
              <a:rPr lang="kk-KZ" sz="20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ғаламтор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желісінің көмегімен берілген кілт сөздер мағынасына сәйкес мақал – мәтелдер жазу</a:t>
            </a:r>
            <a:br>
              <a:rPr lang="ru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F8883F4-3605-4B2F-AC35-CDC506500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017898"/>
            <a:ext cx="5534025" cy="26305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2373B-3B8E-4388-8099-632C98EB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45" y="2981451"/>
            <a:ext cx="5372100" cy="19715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05E894-6B92-49E0-819B-F29489B21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2743201"/>
            <a:ext cx="6963219" cy="30384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06396-F732-4E5E-A439-6F9CB2579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731" y="3017899"/>
            <a:ext cx="7037269" cy="18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82CD-F000-4B58-B52C-2FD0D8EE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9543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KZ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CA485-72E9-4DBF-9E10-39492F7C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574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KZ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-  Оқу -  білім азығы ,Білім -  ырыс қазығы.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Білімдіге дүние </a:t>
            </a:r>
            <a:r>
              <a:rPr lang="kk-KZ" sz="7200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жарық,Білімсіздің</a:t>
            </a: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күні ғаріп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Надандық –  Ғылым гауһар  – бағасы жоқ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Надандық кесел –дауасы жоқ.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 –  іздеген мұратына жетеді.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Біле бер қанша білсең ,тағы тіле,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Жетерсің мақсатыңа біле –біле.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Арман – Армансыз адам алысқа бармас.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Арман  – адамға қанат.</a:t>
            </a:r>
            <a:endParaRPr lang="ru-KZ" sz="72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144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4F45E-7832-4120-8827-028FD0E7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b="1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«Соңғы сөзді мен айтамын» әдісі </a:t>
            </a:r>
            <a:br>
              <a:rPr lang="ru-K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140AD-30BB-4789-9847-99FFF944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Рефлексиялық эссе</a:t>
            </a:r>
            <a:endParaRPr lang="ru-KZ" sz="2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36140" algn="l"/>
                <a:tab pos="2969895" algn="ctr"/>
              </a:tabLst>
            </a:pP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сабақта  мен  ...түсіндім,   ... білдім, ақиқатына  жеттім.</a:t>
            </a:r>
            <a:endParaRPr lang="ru-KZ" sz="2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 ...  туралы армандаймын.</a:t>
            </a:r>
            <a:endParaRPr lang="ru-KZ" sz="2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сабақты  мен   ....   деген мақалмен ойымды аяқтаймын.</a:t>
            </a:r>
            <a:endParaRPr lang="ru-KZ" sz="2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kk-KZ" sz="2000" i="1" spc="1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 гауһар, бағасы жоқ.</a:t>
            </a:r>
            <a:br>
              <a:rPr lang="kk-KZ" sz="2000" i="1" spc="1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i="1" spc="1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Надандық кесел, дауасы жоқ» </a:t>
            </a:r>
            <a:r>
              <a:rPr lang="kk-KZ" sz="2000" spc="15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 мақалдағы ойды өз ойыңмен жалғастыр</a:t>
            </a:r>
            <a:r>
              <a:rPr lang="kk-KZ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6089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22E6B-0FDF-4294-B545-81040671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Рефлексиялық</a:t>
            </a:r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эссе</a:t>
            </a:r>
            <a:endParaRPr lang="ru-KZ" sz="4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3683D-35F9-4FC0-9D5B-B394A405A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Сабақтан алған білімі бойынша қорытынды ой тұжырым жасай білуін бақылау.</a:t>
            </a:r>
            <a:endParaRPr lang="ru-KZ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4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DF5C95-CD69-4DDC-9A48-D4242A173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altLang="ru-KZ" sz="4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 РАҚМЕТ</a:t>
            </a:r>
            <a:r>
              <a:rPr lang="ru-RU" altLang="ru-KZ" sz="4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KZ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3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07C42B63-DD01-47FD-B53B-F83D2AB9556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702046"/>
            <a:ext cx="38004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(тар)ы:</a:t>
            </a:r>
            <a:br>
              <a:rPr lang="ru-RU" altLang="ru-RU" sz="2400" b="1" dirty="0">
                <a:solidFill>
                  <a:srgbClr val="2E77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rgbClr val="2E77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1A8EF-67C9-49D2-9467-0D9108E3A790}"/>
              </a:ext>
            </a:extLst>
          </p:cNvPr>
          <p:cNvSpPr txBox="1"/>
          <p:nvPr/>
        </p:nvSpPr>
        <p:spPr>
          <a:xfrm>
            <a:off x="838200" y="1449520"/>
            <a:ext cx="8096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Б/С 2 Кейіпкерлер жүйесінің заманауи жаңашылдығын өзара салыстырып баға беру </a:t>
            </a:r>
            <a:endParaRPr lang="ru-KZ" sz="2800" dirty="0">
              <a:solidFill>
                <a:schemeClr val="accent3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2C95292-0AFB-4C7D-9031-02DCE1AC4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74047"/>
            <a:ext cx="475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мақсаттары:</a:t>
            </a:r>
          </a:p>
          <a:p>
            <a:pPr eaLnBrk="1" hangingPunct="1"/>
            <a:endParaRPr lang="ru-RU" altLang="ru-RU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A8F2B-4A6F-41E4-8820-1A456A987D48}"/>
              </a:ext>
            </a:extLst>
          </p:cNvPr>
          <p:cNvSpPr txBox="1"/>
          <p:nvPr/>
        </p:nvSpPr>
        <p:spPr>
          <a:xfrm rot="10800000" flipV="1">
            <a:off x="1028628" y="3480975"/>
            <a:ext cx="8096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Кейіпкер бейнесінің жаңашылдығын </a:t>
            </a:r>
            <a:r>
              <a:rPr lang="kk-KZ" sz="28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бағалап,өмірмен</a:t>
            </a:r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байланыстыру</a:t>
            </a:r>
            <a:endParaRPr lang="ru-KZ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8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E3F67-33E2-4B57-8ACB-CFD2BC188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ақын ойы мен өз ойын ұштастырады;</a:t>
            </a:r>
            <a:endParaRPr lang="ru-KZ" sz="2800" dirty="0">
              <a:solidFill>
                <a:schemeClr val="accent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 бейнесінің жаңашылдығына сыни пікір білдіреді;</a:t>
            </a:r>
            <a:endParaRPr lang="ru-KZ" sz="2800" dirty="0">
              <a:solidFill>
                <a:schemeClr val="accent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«Болашақ  білімді жастар қолында» деген тақырыпқа ой қозғайды.</a:t>
            </a:r>
            <a:endParaRPr lang="ru-KZ" sz="2800" dirty="0">
              <a:solidFill>
                <a:schemeClr val="accent3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A77F6BF-8FAC-4270-94F7-5BED8E3AF50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95400" y="1341944"/>
            <a:ext cx="960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alt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критерийлері: </a:t>
            </a:r>
            <a:endParaRPr lang="ru-RU" altLang="ru-RU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0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694A-E3FB-4C26-B297-3E2E7BE9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38150"/>
            <a:ext cx="9601196" cy="169545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kk-KZ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kk-KZ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 тақырыбы:</a:t>
            </a:r>
            <a:br>
              <a:rPr lang="ru-KZ" sz="3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Торайғыровтың  «Шығамын тірі болсам адам болып» , «Шәкірт ойы »өлеңдері.</a:t>
            </a:r>
            <a:br>
              <a:rPr lang="ru-K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FDA86-DB2A-4EFE-BD4D-33EF9609D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u="sng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Сенің сабақта білетінің:</a:t>
            </a:r>
            <a:endParaRPr lang="ru-KZ" b="1" u="sng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Жарқын болашақ үшін ақынның мақсат -тілегі</a:t>
            </a:r>
            <a:endParaRPr lang="ru-KZ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b="1" u="sng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Сенің меңгеретінің: </a:t>
            </a:r>
            <a:endParaRPr lang="ru-KZ" b="1" u="sng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kk-KZ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ақын ойы мен өз ойын ұштастырады;</a:t>
            </a:r>
            <a:endParaRPr lang="ru-KZ" dirty="0">
              <a:solidFill>
                <a:schemeClr val="accent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kk-KZ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 бейнесінің жаңашылдығына сыни пікір білдіреді;</a:t>
            </a:r>
            <a:endParaRPr lang="ru-KZ" dirty="0">
              <a:solidFill>
                <a:schemeClr val="accent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kk-KZ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«Болашақ  білімді жастар қолында» деген тақырыпқа ой қозғайды.</a:t>
            </a:r>
            <a:endParaRPr lang="ru-KZ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9F06B-F414-4481-B0F5-920D0319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35510"/>
            <a:ext cx="9601196" cy="491613"/>
          </a:xfrm>
        </p:spPr>
        <p:txBody>
          <a:bodyPr>
            <a:noAutofit/>
          </a:bodyPr>
          <a:lstStyle/>
          <a:p>
            <a:pPr marL="342900" lvl="0" indent="-342900"/>
            <a:r>
              <a:rPr lang="en-US" sz="28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</a:t>
            </a:r>
            <a:r>
              <a:rPr lang="kk-KZ" sz="28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:  Ақын ойы мен өз ойын ұштастыру </a:t>
            </a:r>
            <a:br>
              <a:rPr lang="ru-KZ" sz="28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kk-KZ" sz="28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«Екі жақты күнделік» әдісі</a:t>
            </a:r>
            <a:br>
              <a:rPr lang="ru-KZ" sz="28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kk-KZ" sz="28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KZ" sz="2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329BB21-566F-4F2E-BBA5-6ACA9CC48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258277"/>
              </p:ext>
            </p:extLst>
          </p:nvPr>
        </p:nvGraphicFramePr>
        <p:xfrm>
          <a:off x="1406012" y="2436087"/>
          <a:ext cx="9291485" cy="3607118"/>
        </p:xfrm>
        <a:graphic>
          <a:graphicData uri="http://schemas.openxmlformats.org/drawingml/2006/table">
            <a:tbl>
              <a:tblPr firstRow="1" firstCol="1" bandRow="1"/>
              <a:tblGrid>
                <a:gridCol w="5928853">
                  <a:extLst>
                    <a:ext uri="{9D8B030D-6E8A-4147-A177-3AD203B41FA5}">
                      <a16:colId xmlns:a16="http://schemas.microsoft.com/office/drawing/2014/main" val="3640711317"/>
                    </a:ext>
                  </a:extLst>
                </a:gridCol>
                <a:gridCol w="3362632">
                  <a:extLst>
                    <a:ext uri="{9D8B030D-6E8A-4147-A177-3AD203B41FA5}">
                      <a16:colId xmlns:a16="http://schemas.microsoft.com/office/drawing/2014/main" val="4077879022"/>
                    </a:ext>
                  </a:extLst>
                </a:gridCol>
              </a:tblGrid>
              <a:tr h="27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Өлең жолдары</a:t>
                      </a:r>
                      <a:endParaRPr lang="ru-KZ" sz="18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 қалай түсінемін</a:t>
                      </a:r>
                      <a:endParaRPr lang="ru-KZ" sz="18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34601"/>
                  </a:ext>
                </a:extLst>
              </a:tr>
              <a:tr h="103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Шығамын тірі болсам адам болып,</a:t>
                      </a:r>
                      <a:b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Жүрмеймін бұл дүниеде жаман болып,</a:t>
                      </a:r>
                      <a:b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Жатқаным көрде тыныш жақсы емес пе,</a:t>
                      </a:r>
                      <a:b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Жүргенше өмір сүріп </a:t>
                      </a:r>
                      <a:r>
                        <a:rPr lang="kk-KZ" sz="1600" u="sng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надан болып.</a:t>
                      </a:r>
                      <a:endParaRPr lang="ru-KZ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444340"/>
                  </a:ext>
                </a:extLst>
              </a:tr>
              <a:tr h="103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 балаң, жарық күннен </a:t>
                      </a:r>
                      <a:r>
                        <a:rPr lang="kk-KZ" sz="1600" u="sng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сәуле қуған,</a:t>
                      </a:r>
                      <a:br>
                        <a:rPr lang="kk-KZ" sz="160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Алуға, күнді барып, белді буған.</a:t>
                      </a:r>
                      <a:br>
                        <a:rPr lang="kk-KZ" sz="160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Жұлдыз болып көмеймін елдің бетін.</a:t>
                      </a:r>
                      <a:br>
                        <a:rPr lang="kk-KZ" sz="160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Болмасам толған айдай балқып туған.</a:t>
                      </a:r>
                      <a:endParaRPr lang="ru-KZ" sz="16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22140"/>
                  </a:ext>
                </a:extLst>
              </a:tr>
              <a:tr h="1103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Бұл сөзім асып айтқан асылық емес,</a:t>
                      </a:r>
                      <a:b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Ойында оты барлар асылық демес.</a:t>
                      </a:r>
                      <a:b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Тебем деп, тірі болсам надандықты,</a:t>
                      </a:r>
                      <a:b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 u="sng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 етіп,</a:t>
                      </a:r>
                      <a:r>
                        <a:rPr lang="kk-KZ" sz="16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өз-өзіме еткем егес.</a:t>
                      </a:r>
                      <a:endParaRPr lang="ru-KZ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39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1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3BB8F-6158-4F55-BAC7-C8D22A9A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KZ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66200-A772-485E-A7A8-DC6257F6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148543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kk-KZ" sz="20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шумақ: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Надан болып – </a:t>
            </a:r>
            <a:r>
              <a:rPr lang="kk-KZ" sz="20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сауатсыз,білімсіз,мақсатсыз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өмір сүру деген ұғымды </a:t>
            </a:r>
            <a:r>
              <a:rPr lang="kk-KZ" sz="20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білдіреді.Өмірде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білім алып алға ұмтылу керек, ал оқымаған адам өлген адаммен тең болады деп ойлаймын.</a:t>
            </a:r>
            <a:endParaRPr lang="ru-KZ" sz="2000" dirty="0">
              <a:solidFill>
                <a:schemeClr val="accent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20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шумақ: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Сәуле қуған -</a:t>
            </a:r>
            <a:r>
              <a:rPr lang="kk-KZ" sz="20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оқуға,білімге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ұмтылған.Жан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жақты білім алып, әр азамат өз білімін  елінің жарқын болашағы үшін жұмсау керек деп түсінемін.</a:t>
            </a:r>
            <a:endParaRPr lang="ru-KZ" sz="2000" dirty="0">
              <a:solidFill>
                <a:schemeClr val="accent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20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шумақ: 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Серт етіп -уәде </a:t>
            </a:r>
            <a:r>
              <a:rPr lang="kk-KZ" sz="20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беру,сөз</a:t>
            </a: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беру деген мағына . «Басқа елде сұлтан болғанша, өз еліңде ұлтан бол»  деген мақалға сай әр азамат өз еліне адал қызмет етуі керек.</a:t>
            </a:r>
            <a:endParaRPr lang="ru-KZ" sz="2000" dirty="0">
              <a:solidFill>
                <a:schemeClr val="accent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1294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405F0-D1BA-45E9-82E1-545EE205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«Екі жақты күнделік» әдісі</a:t>
            </a:r>
            <a:br>
              <a:rPr lang="ru-KZ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D468D-AEF5-41BB-9403-A0138C4D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kk-KZ" sz="3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36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 ойына бүгінгі көз қараспен салыстырмалы пікір білдіре алуын бақылау.</a:t>
            </a:r>
            <a:endParaRPr lang="ru-KZ" sz="3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8458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7726B-8DAB-4C70-AA7A-0BE077D9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 </a:t>
            </a:r>
            <a:br>
              <a:rPr lang="ru-KZ" sz="36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3600" dirty="0">
              <a:solidFill>
                <a:schemeClr val="accent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13538-DAE3-43B2-9C4F-897C4C5C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3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асты сызылған сөздердің мағынасын түсіндіреді;</a:t>
            </a:r>
            <a:endParaRPr lang="ru-KZ" sz="3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3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өлеңдегі астарлы ойды анықтайды;</a:t>
            </a:r>
            <a:endParaRPr lang="ru-KZ" sz="3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3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ақын ойы мен өз ойын ұштастырады .</a:t>
            </a:r>
            <a:endParaRPr lang="ru-KZ" sz="32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204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38433-3420-463D-95C6-0D212C92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2-тапсырма:</a:t>
            </a:r>
            <a:r>
              <a:rPr lang="kk-KZ" sz="3200" b="1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kk-KZ" sz="3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кейіпкер бейнесінің жаңашылдығын бағалау. «Блум түймедағы»</a:t>
            </a:r>
            <a:br>
              <a:rPr lang="ru-KZ" sz="32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күнде еліміз үшін өзекті мәселеге нелер жататынын анықтау</a:t>
            </a:r>
            <a:br>
              <a:rPr lang="ru-KZ" sz="20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 өз ойын топтастырып жазу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Шалғын өсімдіктері мен жануарлары&quot; тақырыбында сабаққа арналған презинтация  4-сынып">
            <a:extLst>
              <a:ext uri="{FF2B5EF4-FFF2-40B4-BE49-F238E27FC236}">
                <a16:creationId xmlns:a16="http://schemas.microsoft.com/office/drawing/2014/main" id="{913FDD5F-0459-4F5F-9C05-0B9C7368D5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714625"/>
            <a:ext cx="6286500" cy="302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376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705</Words>
  <Application>Microsoft Office PowerPoint</Application>
  <PresentationFormat>Широкоэкранный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Презентация PowerPoint</vt:lpstr>
      <vt:lpstr>Оқу мақсат(тар)ы: </vt:lpstr>
      <vt:lpstr>Бағалау  критерийлері: </vt:lpstr>
      <vt:lpstr>  Сабақтың тақырыбы: С. Торайғыровтың  «Шығамын тірі болсам адам болып» , «Шәкірт ойы »өлеңдері. </vt:lpstr>
      <vt:lpstr>1-тапсырма :  Ақын ойы мен өз ойын ұштастыру  «Екі жақты күнделік» әдісі   </vt:lpstr>
      <vt:lpstr>Өзіңді тексер!</vt:lpstr>
      <vt:lpstr>«Екі жақты күнделік» әдісі </vt:lpstr>
      <vt:lpstr>Дескрипторы:  </vt:lpstr>
      <vt:lpstr>2-тапсырма:    кейіпкер бейнесінің жаңашылдығын бағалау. «Блум түймедағы» Бүгінгі күнде еліміз үшін өзекті мәселеге нелер жататынын анықтау Оқушы өз ойын топтастырып жазу </vt:lpstr>
      <vt:lpstr>Дескрипторы: </vt:lpstr>
      <vt:lpstr>Өзіңді тексер!</vt:lpstr>
      <vt:lpstr> Төмендегі кілт сөздердің мағынасын ашатындай мақал-мәтел, қанатты сөздерді дәптерге жазу  Оқушы ғаламтор желісінің көмегімен берілген кілт сөздер мағынасына сәйкес мақал – мәтелдер жазу </vt:lpstr>
      <vt:lpstr>Өзіңді тексер!</vt:lpstr>
      <vt:lpstr>«Соңғы сөзді мен айтамын» әдісі  </vt:lpstr>
      <vt:lpstr>Рефлексиялық эссе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8ml</dc:creator>
  <cp:lastModifiedBy>8ml</cp:lastModifiedBy>
  <cp:revision>5</cp:revision>
  <dcterms:created xsi:type="dcterms:W3CDTF">2021-01-12T15:47:03Z</dcterms:created>
  <dcterms:modified xsi:type="dcterms:W3CDTF">2021-01-14T07:50:21Z</dcterms:modified>
</cp:coreProperties>
</file>