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56" r:id="rId2"/>
    <p:sldId id="257" r:id="rId3"/>
    <p:sldId id="258" r:id="rId4"/>
    <p:sldId id="260" r:id="rId5"/>
    <p:sldId id="268" r:id="rId6"/>
    <p:sldId id="262" r:id="rId7"/>
    <p:sldId id="263" r:id="rId8"/>
    <p:sldId id="265" r:id="rId9"/>
    <p:sldId id="271"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76" autoAdjust="0"/>
    <p:restoredTop sz="94660"/>
  </p:normalViewPr>
  <p:slideViewPr>
    <p:cSldViewPr>
      <p:cViewPr varScale="1">
        <p:scale>
          <a:sx n="60" d="100"/>
          <a:sy n="60" d="100"/>
        </p:scale>
        <p:origin x="58" y="38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CBE115-EFC2-4BEB-AA47-CA01B43C6347}" type="datetimeFigureOut">
              <a:rPr lang="ru-RU" smtClean="0"/>
              <a:t>27.10.2024</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6654C9-71A0-4CBC-ACDC-79D74E100420}" type="slidenum">
              <a:rPr lang="ru-RU" smtClean="0"/>
              <a:t>‹#›</a:t>
            </a:fld>
            <a:endParaRPr lang="ru-RU"/>
          </a:p>
        </p:txBody>
      </p:sp>
    </p:spTree>
    <p:extLst>
      <p:ext uri="{BB962C8B-B14F-4D97-AF65-F5344CB8AC3E}">
        <p14:creationId xmlns:p14="http://schemas.microsoft.com/office/powerpoint/2010/main" val="1669384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9297485-7041-403B-BE0F-3EC3BD65F45E}" type="datetimeFigureOut">
              <a:rPr lang="ru-RU" smtClean="0"/>
              <a:t>27.10.2024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9297485-7041-403B-BE0F-3EC3BD65F45E}" type="datetimeFigureOut">
              <a:rPr lang="ru-RU" smtClean="0"/>
              <a:t>27.10.2024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9297485-7041-403B-BE0F-3EC3BD65F45E}" type="datetimeFigureOut">
              <a:rPr lang="ru-RU" smtClean="0"/>
              <a:t>27.10.2024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9297485-7041-403B-BE0F-3EC3BD65F45E}" type="datetimeFigureOut">
              <a:rPr lang="ru-RU" smtClean="0"/>
              <a:t>27.10.2024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9297485-7041-403B-BE0F-3EC3BD65F45E}" type="datetimeFigureOut">
              <a:rPr lang="ru-RU" smtClean="0"/>
              <a:t>27.10.2024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C9297485-7041-403B-BE0F-3EC3BD65F45E}" type="datetimeFigureOut">
              <a:rPr lang="ru-RU" smtClean="0"/>
              <a:t>27.10.2024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9E87BD-96B7-4B23-83D7-7A5AF10B0E27}"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9297485-7041-403B-BE0F-3EC3BD65F45E}" type="datetimeFigureOut">
              <a:rPr lang="ru-RU" smtClean="0"/>
              <a:t>27.10.2024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C9297485-7041-403B-BE0F-3EC3BD65F45E}" type="datetimeFigureOut">
              <a:rPr lang="ru-RU" smtClean="0"/>
              <a:t>27.10.2024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9297485-7041-403B-BE0F-3EC3BD65F45E}" type="datetimeFigureOut">
              <a:rPr lang="ru-RU" smtClean="0"/>
              <a:t>27.10.2024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9297485-7041-403B-BE0F-3EC3BD65F45E}" type="datetimeFigureOut">
              <a:rPr lang="ru-RU" smtClean="0"/>
              <a:t>27.10.2024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9E87BD-96B7-4B23-83D7-7A5AF10B0E27}"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9297485-7041-403B-BE0F-3EC3BD65F45E}" type="datetimeFigureOut">
              <a:rPr lang="ru-RU" smtClean="0"/>
              <a:t>27.10.2024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9E87BD-96B7-4B23-83D7-7A5AF10B0E27}"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9297485-7041-403B-BE0F-3EC3BD65F45E}" type="datetimeFigureOut">
              <a:rPr lang="ru-RU" smtClean="0"/>
              <a:t>27.10.2024</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79E87BD-96B7-4B23-83D7-7A5AF10B0E27}"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s://youtu.be/OqdO-Q94X0g"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404664"/>
            <a:ext cx="8687269" cy="2664296"/>
          </a:xfrm>
        </p:spPr>
        <p:txBody>
          <a:bodyPr>
            <a:normAutofit fontScale="90000"/>
          </a:bodyPr>
          <a:lstStyle/>
          <a:p>
            <a:r>
              <a:rPr lang="kk-KZ" sz="3200" b="1" dirty="0" smtClean="0">
                <a:solidFill>
                  <a:srgbClr val="002060"/>
                </a:solidFill>
                <a:latin typeface="Times New Roman" panose="02020603050405020304" pitchFamily="18" charset="0"/>
                <a:cs typeface="Times New Roman" panose="02020603050405020304" pitchFamily="18" charset="0"/>
              </a:rPr>
              <a:t/>
            </a:r>
            <a:br>
              <a:rPr lang="kk-KZ" sz="3200" b="1" dirty="0" smtClean="0">
                <a:solidFill>
                  <a:srgbClr val="002060"/>
                </a:solidFill>
                <a:latin typeface="Times New Roman" panose="02020603050405020304" pitchFamily="18" charset="0"/>
                <a:cs typeface="Times New Roman" panose="02020603050405020304" pitchFamily="18" charset="0"/>
              </a:rPr>
            </a:br>
            <a:r>
              <a:rPr lang="kk-KZ" sz="3200" b="1" dirty="0">
                <a:solidFill>
                  <a:srgbClr val="002060"/>
                </a:solidFill>
                <a:latin typeface="Times New Roman" panose="02020603050405020304" pitchFamily="18" charset="0"/>
                <a:cs typeface="Times New Roman" panose="02020603050405020304" pitchFamily="18" charset="0"/>
              </a:rPr>
              <a:t/>
            </a:r>
            <a:br>
              <a:rPr lang="kk-KZ" sz="3200" b="1" dirty="0">
                <a:solidFill>
                  <a:srgbClr val="002060"/>
                </a:solidFill>
                <a:latin typeface="Times New Roman" panose="02020603050405020304" pitchFamily="18" charset="0"/>
                <a:cs typeface="Times New Roman" panose="02020603050405020304" pitchFamily="18" charset="0"/>
              </a:rPr>
            </a:br>
            <a:r>
              <a:rPr lang="kk-KZ" sz="3600" b="1" dirty="0" smtClean="0">
                <a:solidFill>
                  <a:srgbClr val="002060"/>
                </a:solidFill>
                <a:latin typeface="Times New Roman" panose="02020603050405020304" pitchFamily="18" charset="0"/>
                <a:cs typeface="Times New Roman" panose="02020603050405020304" pitchFamily="18" charset="0"/>
              </a:rPr>
              <a:t>Қазақ әдебиеті </a:t>
            </a:r>
            <a:r>
              <a:rPr lang="kk-KZ" sz="3600" b="1" dirty="0">
                <a:solidFill>
                  <a:srgbClr val="002060"/>
                </a:solidFill>
                <a:latin typeface="Times New Roman" panose="02020603050405020304" pitchFamily="18" charset="0"/>
                <a:cs typeface="Times New Roman" panose="02020603050405020304" pitchFamily="18" charset="0"/>
              </a:rPr>
              <a:t>6-сынып </a:t>
            </a:r>
            <a:r>
              <a:rPr lang="kk-KZ" sz="3600" b="1" dirty="0" smtClean="0">
                <a:solidFill>
                  <a:srgbClr val="002060"/>
                </a:solidFill>
                <a:latin typeface="Times New Roman" panose="02020603050405020304" pitchFamily="18" charset="0"/>
                <a:cs typeface="Times New Roman" panose="02020603050405020304" pitchFamily="18" charset="0"/>
              </a:rPr>
              <a:t/>
            </a:r>
            <a:br>
              <a:rPr lang="kk-KZ" sz="3600" b="1" dirty="0" smtClean="0">
                <a:solidFill>
                  <a:srgbClr val="002060"/>
                </a:solidFill>
                <a:latin typeface="Times New Roman" panose="02020603050405020304" pitchFamily="18" charset="0"/>
                <a:cs typeface="Times New Roman" panose="02020603050405020304" pitchFamily="18" charset="0"/>
              </a:rPr>
            </a:br>
            <a:r>
              <a:rPr lang="kk-KZ" sz="3600" b="1" dirty="0" smtClean="0">
                <a:solidFill>
                  <a:srgbClr val="FF0000"/>
                </a:solidFill>
                <a:latin typeface="Times New Roman" panose="02020603050405020304" pitchFamily="18" charset="0"/>
                <a:cs typeface="Times New Roman" panose="02020603050405020304" pitchFamily="18" charset="0"/>
              </a:rPr>
              <a:t>Бөлім</a:t>
            </a:r>
            <a:r>
              <a:rPr lang="kk-KZ" sz="3600" b="1" dirty="0">
                <a:solidFill>
                  <a:srgbClr val="FF0000"/>
                </a:solidFill>
                <a:latin typeface="Times New Roman" panose="02020603050405020304" pitchFamily="18" charset="0"/>
                <a:cs typeface="Times New Roman" panose="02020603050405020304" pitchFamily="18" charset="0"/>
              </a:rPr>
              <a:t>: </a:t>
            </a:r>
            <a:br>
              <a:rPr lang="kk-KZ" sz="3600" b="1" dirty="0">
                <a:solidFill>
                  <a:srgbClr val="FF0000"/>
                </a:solidFill>
                <a:latin typeface="Times New Roman" panose="02020603050405020304" pitchFamily="18" charset="0"/>
                <a:cs typeface="Times New Roman" panose="02020603050405020304" pitchFamily="18" charset="0"/>
              </a:rPr>
            </a:br>
            <a:r>
              <a:rPr lang="kk-KZ" sz="3600" b="1" dirty="0" smtClean="0">
                <a:solidFill>
                  <a:srgbClr val="FF0000"/>
                </a:solidFill>
                <a:latin typeface="Times New Roman" panose="02020603050405020304" pitchFamily="18" charset="0"/>
                <a:cs typeface="Times New Roman" panose="02020603050405020304" pitchFamily="18" charset="0"/>
              </a:rPr>
              <a:t>«МЕН БАЛАҢ ЖАРЫҚ КҮНДЕ СӘУЛЕ ҚУҒАН...»</a:t>
            </a:r>
            <a:br>
              <a:rPr lang="kk-KZ" sz="3600" b="1" dirty="0" smtClean="0">
                <a:solidFill>
                  <a:srgbClr val="FF0000"/>
                </a:solidFill>
                <a:latin typeface="Times New Roman" panose="02020603050405020304" pitchFamily="18" charset="0"/>
                <a:cs typeface="Times New Roman" panose="02020603050405020304" pitchFamily="18" charset="0"/>
              </a:rPr>
            </a:br>
            <a:endParaRPr lang="ru-RU" sz="3600" b="1" dirty="0">
              <a:solidFill>
                <a:srgbClr val="FF0000"/>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683568" y="2708920"/>
            <a:ext cx="8136904" cy="3600400"/>
          </a:xfrm>
        </p:spPr>
        <p:txBody>
          <a:bodyPr>
            <a:normAutofit/>
          </a:bodyPr>
          <a:lstStyle/>
          <a:p>
            <a:r>
              <a:rPr lang="ru-RU" sz="4000" b="1" dirty="0" err="1">
                <a:solidFill>
                  <a:srgbClr val="002060"/>
                </a:solidFill>
                <a:latin typeface="Times New Roman" panose="02020603050405020304" pitchFamily="18" charset="0"/>
                <a:cs typeface="Times New Roman" panose="02020603050405020304" pitchFamily="18" charset="0"/>
              </a:rPr>
              <a:t>Сабақтың</a:t>
            </a:r>
            <a:r>
              <a:rPr lang="ru-RU" sz="4000" b="1" dirty="0">
                <a:solidFill>
                  <a:srgbClr val="002060"/>
                </a:solidFill>
                <a:latin typeface="Times New Roman" panose="02020603050405020304" pitchFamily="18" charset="0"/>
                <a:cs typeface="Times New Roman" panose="02020603050405020304" pitchFamily="18" charset="0"/>
              </a:rPr>
              <a:t> </a:t>
            </a:r>
            <a:r>
              <a:rPr lang="ru-RU" sz="4000" b="1" dirty="0" err="1">
                <a:solidFill>
                  <a:srgbClr val="002060"/>
                </a:solidFill>
                <a:latin typeface="Times New Roman" panose="02020603050405020304" pitchFamily="18" charset="0"/>
                <a:cs typeface="Times New Roman" panose="02020603050405020304" pitchFamily="18" charset="0"/>
              </a:rPr>
              <a:t>тақырыбы</a:t>
            </a:r>
            <a:r>
              <a:rPr lang="ru-RU" sz="4000" b="1" dirty="0" smtClean="0">
                <a:solidFill>
                  <a:srgbClr val="002060"/>
                </a:solidFill>
                <a:latin typeface="Times New Roman" panose="02020603050405020304" pitchFamily="18" charset="0"/>
                <a:cs typeface="Times New Roman" panose="02020603050405020304" pitchFamily="18" charset="0"/>
              </a:rPr>
              <a:t>:</a:t>
            </a:r>
          </a:p>
          <a:p>
            <a:r>
              <a:rPr lang="kk-KZ" sz="4800" b="1" dirty="0" smtClean="0">
                <a:solidFill>
                  <a:srgbClr val="FF0000"/>
                </a:solidFill>
                <a:latin typeface="Times New Roman" panose="02020603050405020304" pitchFamily="18" charset="0"/>
                <a:cs typeface="Times New Roman" panose="02020603050405020304" pitchFamily="18" charset="0"/>
              </a:rPr>
              <a:t>Сайын Мұратбеков </a:t>
            </a:r>
          </a:p>
          <a:p>
            <a:r>
              <a:rPr lang="kk-KZ" sz="4800" b="1" dirty="0" smtClean="0">
                <a:solidFill>
                  <a:srgbClr val="FF0000"/>
                </a:solidFill>
                <a:latin typeface="Times New Roman" panose="02020603050405020304" pitchFamily="18" charset="0"/>
                <a:cs typeface="Times New Roman" panose="02020603050405020304" pitchFamily="18" charset="0"/>
              </a:rPr>
              <a:t>«Жусан иісі» хикаясы</a:t>
            </a:r>
          </a:p>
          <a:p>
            <a:endParaRPr lang="kk-KZ" sz="4000" b="1" dirty="0" smtClean="0">
              <a:solidFill>
                <a:schemeClr val="tx2"/>
              </a:solidFill>
              <a:latin typeface="Times New Roman" panose="02020603050405020304" pitchFamily="18" charset="0"/>
              <a:cs typeface="Times New Roman" panose="02020603050405020304" pitchFamily="18" charset="0"/>
            </a:endParaRPr>
          </a:p>
          <a:p>
            <a:endParaRPr lang="kk-KZ" sz="1900" b="1" dirty="0" smtClean="0">
              <a:solidFill>
                <a:schemeClr val="tx2"/>
              </a:solidFill>
              <a:latin typeface="Times New Roman" panose="02020603050405020304" pitchFamily="18" charset="0"/>
              <a:cs typeface="Times New Roman" panose="02020603050405020304" pitchFamily="18" charset="0"/>
            </a:endParaRPr>
          </a:p>
          <a:p>
            <a:endParaRPr lang="ru-RU" sz="4000" b="1"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3053763"/>
      </p:ext>
    </p:extLst>
  </p:cSld>
  <p:clrMapOvr>
    <a:masterClrMapping/>
  </p:clrMapOvr>
  <mc:AlternateContent xmlns:mc="http://schemas.openxmlformats.org/markup-compatibility/2006" xmlns:p14="http://schemas.microsoft.com/office/powerpoint/2010/main">
    <mc:Choice Requires="p14">
      <p:transition spd="slow" p14:dur="2000" advTm="15045"/>
    </mc:Choice>
    <mc:Fallback xmlns="">
      <p:transition spd="slow" advTm="15045"/>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916832"/>
            <a:ext cx="8352928" cy="3816424"/>
          </a:xfrm>
        </p:spPr>
        <p:txBody>
          <a:bodyPr>
            <a:noAutofit/>
          </a:bodyPr>
          <a:lstStyle/>
          <a:p>
            <a:r>
              <a:rPr lang="kk-KZ" sz="3600" dirty="0">
                <a:solidFill>
                  <a:schemeClr val="tx2"/>
                </a:solidFill>
                <a:latin typeface="Times New Roman" panose="02020603050405020304" pitchFamily="18" charset="0"/>
                <a:cs typeface="Times New Roman" panose="02020603050405020304" pitchFamily="18" charset="0"/>
              </a:rPr>
              <a:t>Т/Ж3. </a:t>
            </a:r>
            <a:r>
              <a:rPr lang="kk-KZ" sz="3600" b="1" dirty="0">
                <a:solidFill>
                  <a:schemeClr val="tx2"/>
                </a:solidFill>
                <a:latin typeface="Times New Roman" panose="02020603050405020304" pitchFamily="18" charset="0"/>
                <a:cs typeface="Times New Roman" panose="02020603050405020304" pitchFamily="18" charset="0"/>
              </a:rPr>
              <a:t>Әдеби туындыдағы кейіпкердің типтерін тек тұрғысынан </a:t>
            </a:r>
            <a:r>
              <a:rPr lang="kk-KZ" sz="3600" b="1" dirty="0" smtClean="0">
                <a:solidFill>
                  <a:schemeClr val="tx2"/>
                </a:solidFill>
                <a:latin typeface="Times New Roman" panose="02020603050405020304" pitchFamily="18" charset="0"/>
                <a:cs typeface="Times New Roman" panose="02020603050405020304" pitchFamily="18" charset="0"/>
              </a:rPr>
              <a:t>сипаттау;</a:t>
            </a:r>
            <a:br>
              <a:rPr lang="kk-KZ" sz="3600" b="1" dirty="0" smtClean="0">
                <a:solidFill>
                  <a:schemeClr val="tx2"/>
                </a:solidFill>
                <a:latin typeface="Times New Roman" panose="02020603050405020304" pitchFamily="18" charset="0"/>
                <a:cs typeface="Times New Roman" panose="02020603050405020304" pitchFamily="18" charset="0"/>
              </a:rPr>
            </a:br>
            <a:r>
              <a:rPr lang="ru-RU" sz="3600" b="1" dirty="0">
                <a:solidFill>
                  <a:schemeClr val="tx2"/>
                </a:solidFill>
                <a:latin typeface="Times New Roman" panose="02020603050405020304" pitchFamily="18" charset="0"/>
                <a:cs typeface="Times New Roman" panose="02020603050405020304" pitchFamily="18" charset="0"/>
              </a:rPr>
              <a:t/>
            </a:r>
            <a:br>
              <a:rPr lang="ru-RU" sz="3600" b="1" dirty="0">
                <a:solidFill>
                  <a:schemeClr val="tx2"/>
                </a:solidFill>
                <a:latin typeface="Times New Roman" panose="02020603050405020304" pitchFamily="18" charset="0"/>
                <a:cs typeface="Times New Roman" panose="02020603050405020304" pitchFamily="18" charset="0"/>
              </a:rPr>
            </a:br>
            <a:r>
              <a:rPr lang="kk-KZ" sz="3600" dirty="0">
                <a:solidFill>
                  <a:schemeClr val="tx2"/>
                </a:solidFill>
                <a:latin typeface="Times New Roman" panose="02020603050405020304" pitchFamily="18" charset="0"/>
                <a:cs typeface="Times New Roman" panose="02020603050405020304" pitchFamily="18" charset="0"/>
              </a:rPr>
              <a:t>А/И2.</a:t>
            </a:r>
            <a:r>
              <a:rPr lang="kk-KZ" sz="3600" b="1" dirty="0">
                <a:solidFill>
                  <a:schemeClr val="tx2"/>
                </a:solidFill>
                <a:latin typeface="Times New Roman" panose="02020603050405020304" pitchFamily="18" charset="0"/>
                <a:cs typeface="Times New Roman" panose="02020603050405020304" pitchFamily="18" charset="0"/>
              </a:rPr>
              <a:t> Эпикалық, поэзиялық шығармалардағы автор бейнесін </a:t>
            </a:r>
            <a:r>
              <a:rPr lang="kk-KZ" sz="3600" b="1" dirty="0" smtClean="0">
                <a:solidFill>
                  <a:schemeClr val="tx2"/>
                </a:solidFill>
                <a:latin typeface="Times New Roman" panose="02020603050405020304" pitchFamily="18" charset="0"/>
                <a:cs typeface="Times New Roman" panose="02020603050405020304" pitchFamily="18" charset="0"/>
              </a:rPr>
              <a:t>анықтау.</a:t>
            </a:r>
            <a:br>
              <a:rPr lang="kk-KZ" sz="3600" b="1" dirty="0" smtClean="0">
                <a:solidFill>
                  <a:schemeClr val="tx2"/>
                </a:solidFill>
                <a:latin typeface="Times New Roman" panose="02020603050405020304" pitchFamily="18" charset="0"/>
                <a:cs typeface="Times New Roman" panose="02020603050405020304" pitchFamily="18" charset="0"/>
              </a:rPr>
            </a:br>
            <a:endParaRPr lang="ru-RU" sz="3600" b="1" dirty="0">
              <a:solidFill>
                <a:schemeClr val="tx2"/>
              </a:solidFill>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1115616" y="404664"/>
            <a:ext cx="6705766" cy="1224135"/>
          </a:xfrm>
        </p:spPr>
        <p:txBody>
          <a:bodyPr>
            <a:noAutofit/>
          </a:bodyPr>
          <a:lstStyle/>
          <a:p>
            <a:r>
              <a:rPr lang="kk-KZ" sz="4800" b="1" dirty="0" smtClean="0">
                <a:solidFill>
                  <a:srgbClr val="FF0000"/>
                </a:solidFill>
                <a:latin typeface="Times New Roman" panose="02020603050405020304" pitchFamily="18" charset="0"/>
                <a:cs typeface="Times New Roman" panose="02020603050405020304" pitchFamily="18" charset="0"/>
              </a:rPr>
              <a:t>Оқу мақсаты</a:t>
            </a:r>
            <a:endParaRPr lang="ru-RU" sz="4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9453953"/>
      </p:ext>
    </p:extLst>
  </p:cSld>
  <p:clrMapOvr>
    <a:masterClrMapping/>
  </p:clrMapOvr>
  <mc:AlternateContent xmlns:mc="http://schemas.openxmlformats.org/markup-compatibility/2006" xmlns:p14="http://schemas.microsoft.com/office/powerpoint/2010/main">
    <mc:Choice Requires="p14">
      <p:transition spd="slow" p14:dur="2000" advTm="17806"/>
    </mc:Choice>
    <mc:Fallback xmlns="">
      <p:transition spd="slow" advTm="17806"/>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4023" y="2132856"/>
            <a:ext cx="8712968" cy="3269696"/>
          </a:xfrm>
        </p:spPr>
        <p:txBody>
          <a:bodyPr>
            <a:noAutofit/>
          </a:bodyPr>
          <a:lstStyle/>
          <a:p>
            <a:r>
              <a:rPr lang="kk-KZ" sz="3600" b="1" dirty="0" smtClean="0">
                <a:solidFill>
                  <a:schemeClr val="tx2"/>
                </a:solidFill>
                <a:latin typeface="Times New Roman" panose="02020603050405020304" pitchFamily="18" charset="0"/>
                <a:cs typeface="Times New Roman" panose="02020603050405020304" pitchFamily="18" charset="0"/>
              </a:rPr>
              <a:t>- </a:t>
            </a:r>
            <a:r>
              <a:rPr lang="kk-KZ" sz="3600" b="1" dirty="0">
                <a:solidFill>
                  <a:schemeClr val="tx2"/>
                </a:solidFill>
                <a:latin typeface="Times New Roman" panose="02020603050405020304" pitchFamily="18" charset="0"/>
                <a:cs typeface="Times New Roman" panose="02020603050405020304" pitchFamily="18" charset="0"/>
              </a:rPr>
              <a:t>Әдеби туындыдағы кейіпкердің типтерін тек </a:t>
            </a:r>
            <a:r>
              <a:rPr lang="kk-KZ" sz="3600" b="1" dirty="0" smtClean="0">
                <a:solidFill>
                  <a:schemeClr val="tx2"/>
                </a:solidFill>
                <a:latin typeface="Times New Roman" panose="02020603050405020304" pitchFamily="18" charset="0"/>
                <a:cs typeface="Times New Roman" panose="02020603050405020304" pitchFamily="18" charset="0"/>
              </a:rPr>
              <a:t>тұрғысынан сипаттайды;</a:t>
            </a:r>
            <a:r>
              <a:rPr lang="ru-RU" sz="3600" b="1" dirty="0" smtClean="0">
                <a:solidFill>
                  <a:schemeClr val="tx2"/>
                </a:solidFill>
                <a:latin typeface="Times New Roman" panose="02020603050405020304" pitchFamily="18" charset="0"/>
                <a:cs typeface="Times New Roman" panose="02020603050405020304" pitchFamily="18" charset="0"/>
              </a:rPr>
              <a:t/>
            </a:r>
            <a:br>
              <a:rPr lang="ru-RU" sz="3600" b="1" dirty="0" smtClean="0">
                <a:solidFill>
                  <a:schemeClr val="tx2"/>
                </a:solidFill>
                <a:latin typeface="Times New Roman" panose="02020603050405020304" pitchFamily="18" charset="0"/>
                <a:cs typeface="Times New Roman" panose="02020603050405020304" pitchFamily="18" charset="0"/>
              </a:rPr>
            </a:br>
            <a:r>
              <a:rPr lang="kk-KZ" sz="3600" b="1" dirty="0" smtClean="0">
                <a:solidFill>
                  <a:schemeClr val="tx2"/>
                </a:solidFill>
                <a:latin typeface="Times New Roman" panose="02020603050405020304" pitchFamily="18" charset="0"/>
                <a:cs typeface="Times New Roman" panose="02020603050405020304" pitchFamily="18" charset="0"/>
              </a:rPr>
              <a:t> </a:t>
            </a:r>
            <a:r>
              <a:rPr lang="ru-RU" sz="3600" b="1" dirty="0">
                <a:solidFill>
                  <a:schemeClr val="tx2"/>
                </a:solidFill>
                <a:latin typeface="Times New Roman" panose="02020603050405020304" pitchFamily="18" charset="0"/>
                <a:cs typeface="Times New Roman" panose="02020603050405020304" pitchFamily="18" charset="0"/>
              </a:rPr>
              <a:t/>
            </a:r>
            <a:br>
              <a:rPr lang="ru-RU" sz="3600" b="1" dirty="0">
                <a:solidFill>
                  <a:schemeClr val="tx2"/>
                </a:solidFill>
                <a:latin typeface="Times New Roman" panose="02020603050405020304" pitchFamily="18" charset="0"/>
                <a:cs typeface="Times New Roman" panose="02020603050405020304" pitchFamily="18" charset="0"/>
              </a:rPr>
            </a:br>
            <a:r>
              <a:rPr lang="ru-RU" sz="3600" b="1" dirty="0" smtClean="0">
                <a:solidFill>
                  <a:schemeClr val="tx2"/>
                </a:solidFill>
                <a:latin typeface="Times New Roman" panose="02020603050405020304" pitchFamily="18" charset="0"/>
                <a:cs typeface="Times New Roman" panose="02020603050405020304" pitchFamily="18" charset="0"/>
              </a:rPr>
              <a:t>- </a:t>
            </a:r>
            <a:r>
              <a:rPr lang="kk-KZ" sz="3600" b="1" dirty="0" smtClean="0">
                <a:solidFill>
                  <a:schemeClr val="tx2"/>
                </a:solidFill>
                <a:latin typeface="Times New Roman" panose="02020603050405020304" pitchFamily="18" charset="0"/>
                <a:cs typeface="Times New Roman" panose="02020603050405020304" pitchFamily="18" charset="0"/>
              </a:rPr>
              <a:t>Шығармадағы </a:t>
            </a:r>
            <a:r>
              <a:rPr lang="kk-KZ" sz="3600" b="1" dirty="0">
                <a:solidFill>
                  <a:schemeClr val="tx2"/>
                </a:solidFill>
                <a:latin typeface="Times New Roman" panose="02020603050405020304" pitchFamily="18" charset="0"/>
                <a:cs typeface="Times New Roman" panose="02020603050405020304" pitchFamily="18" charset="0"/>
              </a:rPr>
              <a:t>автор бейнесін </a:t>
            </a:r>
            <a:r>
              <a:rPr lang="kk-KZ" sz="3600" b="1" dirty="0" smtClean="0">
                <a:solidFill>
                  <a:schemeClr val="tx2"/>
                </a:solidFill>
                <a:latin typeface="Times New Roman" panose="02020603050405020304" pitchFamily="18" charset="0"/>
                <a:cs typeface="Times New Roman" panose="02020603050405020304" pitchFamily="18" charset="0"/>
              </a:rPr>
              <a:t>анықтайды.</a:t>
            </a:r>
            <a:r>
              <a:rPr lang="kk-KZ" sz="3600" b="1" dirty="0">
                <a:solidFill>
                  <a:schemeClr val="tx2"/>
                </a:solidFill>
                <a:latin typeface="Times New Roman" panose="02020603050405020304" pitchFamily="18" charset="0"/>
                <a:cs typeface="Times New Roman" panose="02020603050405020304" pitchFamily="18" charset="0"/>
              </a:rPr>
              <a:t/>
            </a:r>
            <a:br>
              <a:rPr lang="kk-KZ" sz="3600" b="1" dirty="0">
                <a:solidFill>
                  <a:schemeClr val="tx2"/>
                </a:solidFill>
                <a:latin typeface="Times New Roman" panose="02020603050405020304" pitchFamily="18" charset="0"/>
                <a:cs typeface="Times New Roman" panose="02020603050405020304" pitchFamily="18" charset="0"/>
              </a:rPr>
            </a:br>
            <a:endParaRPr lang="ru-RU" sz="3600" dirty="0"/>
          </a:p>
        </p:txBody>
      </p:sp>
      <p:sp>
        <p:nvSpPr>
          <p:cNvPr id="3" name="Текст 2"/>
          <p:cNvSpPr>
            <a:spLocks noGrp="1"/>
          </p:cNvSpPr>
          <p:nvPr>
            <p:ph type="body" idx="1"/>
          </p:nvPr>
        </p:nvSpPr>
        <p:spPr>
          <a:xfrm>
            <a:off x="1331640" y="764704"/>
            <a:ext cx="6417734" cy="792088"/>
          </a:xfrm>
        </p:spPr>
        <p:txBody>
          <a:bodyPr>
            <a:normAutofit/>
          </a:bodyPr>
          <a:lstStyle/>
          <a:p>
            <a:r>
              <a:rPr lang="kk-KZ" sz="4400" b="1" dirty="0" smtClean="0">
                <a:solidFill>
                  <a:srgbClr val="FF0000"/>
                </a:solidFill>
                <a:latin typeface="Times New Roman" panose="02020603050405020304" pitchFamily="18" charset="0"/>
                <a:cs typeface="Times New Roman" panose="02020603050405020304" pitchFamily="18" charset="0"/>
              </a:rPr>
              <a:t>Бағалау критерийлері</a:t>
            </a:r>
            <a:endParaRPr lang="ru-RU" sz="4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269485"/>
      </p:ext>
    </p:extLst>
  </p:cSld>
  <p:clrMapOvr>
    <a:masterClrMapping/>
  </p:clrMapOvr>
  <mc:AlternateContent xmlns:mc="http://schemas.openxmlformats.org/markup-compatibility/2006" xmlns:p14="http://schemas.microsoft.com/office/powerpoint/2010/main">
    <mc:Choice Requires="p14">
      <p:transition spd="slow" p14:dur="2000" advTm="19148"/>
    </mc:Choice>
    <mc:Fallback xmlns="">
      <p:transition spd="slow" advTm="19148"/>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0015" y="1219791"/>
            <a:ext cx="8886481" cy="5661248"/>
          </a:xfrm>
        </p:spPr>
        <p:txBody>
          <a:bodyPr>
            <a:noAutofit/>
          </a:bodyPr>
          <a:lstStyle/>
          <a:p>
            <a:pPr algn="l"/>
            <a:r>
              <a:rPr lang="ru-RU" sz="1800" b="1" dirty="0" smtClean="0">
                <a:solidFill>
                  <a:schemeClr val="tx2"/>
                </a:solidFill>
                <a:latin typeface="Times New Roman" panose="02020603050405020304" pitchFamily="18" charset="0"/>
                <a:cs typeface="Times New Roman" panose="02020603050405020304" pitchFamily="18" charset="0"/>
              </a:rPr>
              <a:t>              </a:t>
            </a:r>
            <a:br>
              <a:rPr lang="ru-RU" sz="1800" b="1" dirty="0" smtClean="0">
                <a:solidFill>
                  <a:schemeClr val="tx2"/>
                </a:solidFill>
                <a:latin typeface="Times New Roman" panose="02020603050405020304" pitchFamily="18" charset="0"/>
                <a:cs typeface="Times New Roman" panose="02020603050405020304" pitchFamily="18" charset="0"/>
              </a:rPr>
            </a:br>
            <a:r>
              <a:rPr lang="ru-RU" sz="1600" b="1" dirty="0" smtClean="0">
                <a:solidFill>
                  <a:schemeClr val="tx2"/>
                </a:solidFill>
                <a:latin typeface="Times New Roman" panose="02020603050405020304" pitchFamily="18" charset="0"/>
                <a:cs typeface="Times New Roman" panose="02020603050405020304" pitchFamily="18" charset="0"/>
              </a:rPr>
              <a:t>1. </a:t>
            </a:r>
            <a:r>
              <a:rPr lang="kk-KZ" sz="1600" b="1" dirty="0" smtClean="0">
                <a:solidFill>
                  <a:schemeClr val="tx2"/>
                </a:solidFill>
                <a:latin typeface="Times New Roman" panose="02020603050405020304" pitchFamily="18" charset="0"/>
                <a:cs typeface="Times New Roman" panose="02020603050405020304" pitchFamily="18" charset="0"/>
              </a:rPr>
              <a:t>...</a:t>
            </a:r>
            <a:r>
              <a:rPr lang="kk-KZ" sz="1600" b="1" dirty="0">
                <a:solidFill>
                  <a:schemeClr val="tx2"/>
                </a:solidFill>
                <a:latin typeface="Times New Roman" panose="02020603050405020304" pitchFamily="18" charset="0"/>
                <a:cs typeface="Times New Roman" panose="02020603050405020304" pitchFamily="18" charset="0"/>
              </a:rPr>
              <a:t>Аянды ортаға алып, енді жайғасып отыра бергенімізде, есік ашылып, сыртқа Бапайдың кемпірі шықты да:</a:t>
            </a:r>
            <a:r>
              <a:rPr lang="ru-RU" sz="1600" b="1" dirty="0">
                <a:solidFill>
                  <a:schemeClr val="tx2"/>
                </a:solidFill>
                <a:latin typeface="Times New Roman" panose="02020603050405020304" pitchFamily="18" charset="0"/>
                <a:cs typeface="Times New Roman" panose="02020603050405020304" pitchFamily="18" charset="0"/>
              </a:rPr>
              <a:t/>
            </a:r>
            <a:br>
              <a:rPr lang="ru-RU" sz="1600" b="1" dirty="0">
                <a:solidFill>
                  <a:schemeClr val="tx2"/>
                </a:solidFill>
                <a:latin typeface="Times New Roman" panose="02020603050405020304" pitchFamily="18" charset="0"/>
                <a:cs typeface="Times New Roman" panose="02020603050405020304" pitchFamily="18" charset="0"/>
              </a:rPr>
            </a:br>
            <a:r>
              <a:rPr lang="kk-KZ" sz="1600" b="1" dirty="0">
                <a:solidFill>
                  <a:schemeClr val="tx2"/>
                </a:solidFill>
                <a:latin typeface="Times New Roman" panose="02020603050405020304" pitchFamily="18" charset="0"/>
                <a:cs typeface="Times New Roman" panose="02020603050405020304" pitchFamily="18" charset="0"/>
              </a:rPr>
              <a:t>Үйбай, бетім-ай, бұ дүбірлеген не десем, мыналар екен ғой. Аулақ жүріңдер әрі, өй, өңшең топырлаған немелер! Онысы несі-ай, тап терезенің түбіне кеп үймелегендері! –деп қуып жіберді</a:t>
            </a:r>
            <a:r>
              <a:rPr lang="kk-KZ" sz="1600" b="1" dirty="0" smtClean="0">
                <a:solidFill>
                  <a:schemeClr val="tx2"/>
                </a:solidFill>
                <a:latin typeface="Times New Roman" panose="02020603050405020304" pitchFamily="18" charset="0"/>
                <a:cs typeface="Times New Roman" panose="02020603050405020304" pitchFamily="18" charset="0"/>
              </a:rPr>
              <a:t>....</a:t>
            </a:r>
            <a:br>
              <a:rPr lang="kk-KZ" sz="1600" b="1" dirty="0" smtClean="0">
                <a:solidFill>
                  <a:schemeClr val="tx2"/>
                </a:solidFill>
                <a:latin typeface="Times New Roman" panose="02020603050405020304" pitchFamily="18" charset="0"/>
                <a:cs typeface="Times New Roman" panose="02020603050405020304" pitchFamily="18" charset="0"/>
              </a:rPr>
            </a:br>
            <a:r>
              <a:rPr lang="kk-KZ" sz="1600" b="1" dirty="0" smtClean="0">
                <a:solidFill>
                  <a:schemeClr val="tx2"/>
                </a:solidFill>
                <a:latin typeface="Times New Roman" panose="02020603050405020304" pitchFamily="18" charset="0"/>
                <a:cs typeface="Times New Roman" panose="02020603050405020304" pitchFamily="18" charset="0"/>
              </a:rPr>
              <a:t>  </a:t>
            </a:r>
            <a:r>
              <a:rPr lang="ru-RU" sz="1600" b="1" dirty="0" smtClean="0">
                <a:solidFill>
                  <a:schemeClr val="tx2"/>
                </a:solidFill>
                <a:latin typeface="Times New Roman" panose="02020603050405020304" pitchFamily="18" charset="0"/>
                <a:cs typeface="Times New Roman" panose="02020603050405020304" pitchFamily="18" charset="0"/>
              </a:rPr>
              <a:t>2. </a:t>
            </a:r>
            <a:r>
              <a:rPr lang="kk-KZ" sz="1600" b="1" dirty="0">
                <a:solidFill>
                  <a:schemeClr val="tx2"/>
                </a:solidFill>
                <a:latin typeface="Times New Roman" panose="02020603050405020304" pitchFamily="18" charset="0"/>
                <a:cs typeface="Times New Roman" panose="02020603050405020304" pitchFamily="18" charset="0"/>
              </a:rPr>
              <a:t>.... – Тырнағың қайсы-ей, мысық?-деп Қосымды аяғынан шалып қалды. Қосым жалп етіп, ұшып түсті де, терісі сыдырылған тізесін ұстаған күйі, көзі жасаурап қайта тұрды. Біраз жүргеннен кейін Есікбай оның басынан түйе тоқай ала бастады. Жылап жіберген Қосым тырнамақ боп ызақорлана ұмтылған, Есікбай оны ұзын қолымен тұмсықтата салып жіберді. Қосымның мұрнынан қан дірдектеп, бақырып үйіне кетті. </a:t>
            </a:r>
            <a:r>
              <a:rPr lang="kk-KZ" sz="1600" b="1" dirty="0" smtClean="0">
                <a:solidFill>
                  <a:schemeClr val="tx2"/>
                </a:solidFill>
                <a:latin typeface="Times New Roman" panose="02020603050405020304" pitchFamily="18" charset="0"/>
                <a:cs typeface="Times New Roman" panose="02020603050405020304" pitchFamily="18" charset="0"/>
              </a:rPr>
              <a:t/>
            </a:r>
            <a:br>
              <a:rPr lang="kk-KZ" sz="1600" b="1" dirty="0" smtClean="0">
                <a:solidFill>
                  <a:schemeClr val="tx2"/>
                </a:solidFill>
                <a:latin typeface="Times New Roman" panose="02020603050405020304" pitchFamily="18" charset="0"/>
                <a:cs typeface="Times New Roman" panose="02020603050405020304" pitchFamily="18" charset="0"/>
              </a:rPr>
            </a:br>
            <a:r>
              <a:rPr lang="kk-KZ" sz="1600" b="1" dirty="0" smtClean="0">
                <a:solidFill>
                  <a:schemeClr val="tx2"/>
                </a:solidFill>
                <a:latin typeface="Times New Roman" panose="02020603050405020304" pitchFamily="18" charset="0"/>
                <a:cs typeface="Times New Roman" panose="02020603050405020304" pitchFamily="18" charset="0"/>
              </a:rPr>
              <a:t>3. ....Аян </a:t>
            </a:r>
            <a:r>
              <a:rPr lang="kk-KZ" sz="1600" b="1" dirty="0">
                <a:solidFill>
                  <a:schemeClr val="tx2"/>
                </a:solidFill>
                <a:latin typeface="Times New Roman" panose="02020603050405020304" pitchFamily="18" charset="0"/>
                <a:cs typeface="Times New Roman" panose="02020603050405020304" pitchFamily="18" charset="0"/>
              </a:rPr>
              <a:t>екеуміз бір партаға отырғанбыз. Бірінші күннен-ақ ол зеректігімен көзге түсті. Мұғалімнің тақтаға жазған әріптерін айна-қатесіз қағазға түсіріп, тез жаттап алып жүрді. Тіпті, келе-келе күніне бір-екі әріптен ғана өткенімізге көңілі толмай: -Барлық әріптерді тезірек неге үйретпейді екен? Шіркін, ағама хат жазар едім, - деп күңкілдейтін. </a:t>
            </a:r>
            <a:r>
              <a:rPr lang="kk-KZ" sz="1600" b="1" dirty="0" smtClean="0">
                <a:solidFill>
                  <a:schemeClr val="tx2"/>
                </a:solidFill>
                <a:latin typeface="Times New Roman" panose="02020603050405020304" pitchFamily="18" charset="0"/>
                <a:cs typeface="Times New Roman" panose="02020603050405020304" pitchFamily="18" charset="0"/>
              </a:rPr>
              <a:t/>
            </a:r>
            <a:br>
              <a:rPr lang="kk-KZ" sz="1600" b="1" dirty="0" smtClean="0">
                <a:solidFill>
                  <a:schemeClr val="tx2"/>
                </a:solidFill>
                <a:latin typeface="Times New Roman" panose="02020603050405020304" pitchFamily="18" charset="0"/>
                <a:cs typeface="Times New Roman" panose="02020603050405020304" pitchFamily="18" charset="0"/>
              </a:rPr>
            </a:br>
            <a:r>
              <a:rPr lang="kk-KZ" sz="1600" b="1" dirty="0" smtClean="0">
                <a:solidFill>
                  <a:schemeClr val="tx2"/>
                </a:solidFill>
                <a:latin typeface="Times New Roman" panose="02020603050405020304" pitchFamily="18" charset="0"/>
                <a:cs typeface="Times New Roman" panose="02020603050405020304" pitchFamily="18" charset="0"/>
              </a:rPr>
              <a:t/>
            </a:r>
            <a:br>
              <a:rPr lang="kk-KZ" sz="1600" b="1" dirty="0" smtClean="0">
                <a:solidFill>
                  <a:schemeClr val="tx2"/>
                </a:solidFill>
                <a:latin typeface="Times New Roman" panose="02020603050405020304" pitchFamily="18" charset="0"/>
                <a:cs typeface="Times New Roman" panose="02020603050405020304" pitchFamily="18" charset="0"/>
              </a:rPr>
            </a:br>
            <a:r>
              <a:rPr lang="kk-KZ" sz="1600" b="1" dirty="0" smtClean="0">
                <a:solidFill>
                  <a:schemeClr val="tx2"/>
                </a:solidFill>
                <a:latin typeface="Times New Roman" panose="02020603050405020304" pitchFamily="18" charset="0"/>
                <a:cs typeface="Times New Roman" panose="02020603050405020304" pitchFamily="18" charset="0"/>
              </a:rPr>
              <a:t>4. ...Аянды дәу табан керзі етігімен теуіп кеп жіберді. Аян қалпақша қалқып барып, анадай жерге түскен. Тұржан енді қолындағы қамшымен тулақты сабағандай көміп-көміп алды да, тағы да тепті-ай келіп. Бас демей, көз демей былшылдатып тебе берді. Әуелде құлындаған даусы шығып, шырқырап «ағатайлап» шыңғырған Аянның біраздан кейін үні өшті. Керзі етіктің астында жансыз заттай илектеніп жата берді. ...</a:t>
            </a:r>
            <a:r>
              <a:rPr lang="ru-RU" sz="1600" b="1" dirty="0" smtClean="0">
                <a:solidFill>
                  <a:schemeClr val="tx2"/>
                </a:solidFill>
                <a:latin typeface="Times New Roman" panose="02020603050405020304" pitchFamily="18" charset="0"/>
                <a:cs typeface="Times New Roman" panose="02020603050405020304" pitchFamily="18" charset="0"/>
              </a:rPr>
              <a:t/>
            </a:r>
            <a:br>
              <a:rPr lang="ru-RU" sz="1600" b="1" dirty="0" smtClean="0">
                <a:solidFill>
                  <a:schemeClr val="tx2"/>
                </a:solidFill>
                <a:latin typeface="Times New Roman" panose="02020603050405020304" pitchFamily="18" charset="0"/>
                <a:cs typeface="Times New Roman" panose="02020603050405020304" pitchFamily="18" charset="0"/>
              </a:rPr>
            </a:br>
            <a:r>
              <a:rPr lang="kk-KZ" sz="1600" dirty="0" smtClean="0">
                <a:solidFill>
                  <a:schemeClr val="tx2"/>
                </a:solidFill>
                <a:latin typeface="Times New Roman" panose="02020603050405020304" pitchFamily="18" charset="0"/>
                <a:cs typeface="Times New Roman" panose="02020603050405020304" pitchFamily="18" charset="0"/>
              </a:rPr>
              <a:t> </a:t>
            </a:r>
            <a:r>
              <a:rPr lang="ru-RU" sz="1600" dirty="0" smtClean="0">
                <a:solidFill>
                  <a:schemeClr val="tx2"/>
                </a:solidFill>
                <a:latin typeface="Times New Roman" panose="02020603050405020304" pitchFamily="18" charset="0"/>
                <a:cs typeface="Times New Roman" panose="02020603050405020304" pitchFamily="18" charset="0"/>
              </a:rPr>
              <a:t/>
            </a:r>
            <a:br>
              <a:rPr lang="ru-RU" sz="1600" dirty="0" smtClean="0">
                <a:solidFill>
                  <a:schemeClr val="tx2"/>
                </a:solidFill>
                <a:latin typeface="Times New Roman" panose="02020603050405020304" pitchFamily="18" charset="0"/>
                <a:cs typeface="Times New Roman" panose="02020603050405020304" pitchFamily="18" charset="0"/>
              </a:rPr>
            </a:br>
            <a:r>
              <a:rPr lang="ru-RU" sz="1600" dirty="0">
                <a:solidFill>
                  <a:schemeClr val="tx2"/>
                </a:solidFill>
                <a:latin typeface="Times New Roman" panose="02020603050405020304" pitchFamily="18" charset="0"/>
                <a:cs typeface="Times New Roman" panose="02020603050405020304" pitchFamily="18" charset="0"/>
              </a:rPr>
              <a:t/>
            </a:r>
            <a:br>
              <a:rPr lang="ru-RU" sz="1600" dirty="0">
                <a:solidFill>
                  <a:schemeClr val="tx2"/>
                </a:solidFill>
                <a:latin typeface="Times New Roman" panose="02020603050405020304" pitchFamily="18" charset="0"/>
                <a:cs typeface="Times New Roman" panose="02020603050405020304" pitchFamily="18" charset="0"/>
              </a:rPr>
            </a:br>
            <a:r>
              <a:rPr lang="ru-RU" sz="1600" b="1" dirty="0" smtClean="0">
                <a:solidFill>
                  <a:schemeClr val="tx2"/>
                </a:solidFill>
                <a:latin typeface="Times New Roman" panose="02020603050405020304" pitchFamily="18" charset="0"/>
                <a:cs typeface="Times New Roman" panose="02020603050405020304" pitchFamily="18" charset="0"/>
              </a:rPr>
              <a:t/>
            </a:r>
            <a:br>
              <a:rPr lang="ru-RU" sz="1600" b="1" dirty="0" smtClean="0">
                <a:solidFill>
                  <a:schemeClr val="tx2"/>
                </a:solidFill>
                <a:latin typeface="Times New Roman" panose="02020603050405020304" pitchFamily="18" charset="0"/>
                <a:cs typeface="Times New Roman" panose="02020603050405020304" pitchFamily="18" charset="0"/>
              </a:rPr>
            </a:br>
            <a:r>
              <a:rPr lang="ru-RU" sz="1600" b="1" dirty="0" smtClean="0">
                <a:solidFill>
                  <a:schemeClr val="tx2"/>
                </a:solidFill>
                <a:latin typeface="Times New Roman" panose="02020603050405020304" pitchFamily="18" charset="0"/>
                <a:cs typeface="Times New Roman" panose="02020603050405020304" pitchFamily="18" charset="0"/>
              </a:rPr>
              <a:t>             </a:t>
            </a:r>
            <a:br>
              <a:rPr lang="ru-RU" sz="1600" b="1" dirty="0" smtClean="0">
                <a:solidFill>
                  <a:schemeClr val="tx2"/>
                </a:solidFill>
                <a:latin typeface="Times New Roman" panose="02020603050405020304" pitchFamily="18" charset="0"/>
                <a:cs typeface="Times New Roman" panose="02020603050405020304" pitchFamily="18" charset="0"/>
              </a:rPr>
            </a:br>
            <a:r>
              <a:rPr lang="ru-RU" sz="1600" dirty="0">
                <a:solidFill>
                  <a:schemeClr val="tx2"/>
                </a:solidFill>
                <a:latin typeface="Times New Roman" panose="02020603050405020304" pitchFamily="18" charset="0"/>
                <a:cs typeface="Times New Roman" panose="02020603050405020304" pitchFamily="18" charset="0"/>
              </a:rPr>
              <a:t/>
            </a:r>
            <a:br>
              <a:rPr lang="ru-RU" sz="1600" dirty="0">
                <a:solidFill>
                  <a:schemeClr val="tx2"/>
                </a:solidFill>
                <a:latin typeface="Times New Roman" panose="02020603050405020304" pitchFamily="18" charset="0"/>
                <a:cs typeface="Times New Roman" panose="02020603050405020304" pitchFamily="18" charset="0"/>
              </a:rPr>
            </a:br>
            <a:r>
              <a:rPr lang="ru-RU" sz="1600" dirty="0">
                <a:solidFill>
                  <a:schemeClr val="tx2"/>
                </a:solidFill>
                <a:latin typeface="Times New Roman" panose="02020603050405020304" pitchFamily="18" charset="0"/>
                <a:cs typeface="Times New Roman" panose="02020603050405020304" pitchFamily="18" charset="0"/>
              </a:rPr>
              <a:t/>
            </a:r>
            <a:br>
              <a:rPr lang="ru-RU" sz="1600" dirty="0">
                <a:solidFill>
                  <a:schemeClr val="tx2"/>
                </a:solidFill>
                <a:latin typeface="Times New Roman" panose="02020603050405020304" pitchFamily="18" charset="0"/>
                <a:cs typeface="Times New Roman" panose="02020603050405020304" pitchFamily="18" charset="0"/>
              </a:rPr>
            </a:br>
            <a:endParaRPr lang="ru-RU" sz="1600" dirty="0">
              <a:solidFill>
                <a:schemeClr val="tx2"/>
              </a:solidFill>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150015" y="188640"/>
            <a:ext cx="8990803" cy="1296144"/>
          </a:xfrm>
        </p:spPr>
        <p:txBody>
          <a:bodyPr>
            <a:noAutofit/>
          </a:bodyPr>
          <a:lstStyle/>
          <a:p>
            <a:r>
              <a:rPr lang="kk-KZ" sz="2500" b="1" dirty="0" smtClean="0">
                <a:solidFill>
                  <a:schemeClr val="tx2"/>
                </a:solidFill>
                <a:latin typeface="Times New Roman" panose="02020603050405020304" pitchFamily="18" charset="0"/>
                <a:cs typeface="Times New Roman" panose="02020603050405020304" pitchFamily="18" charset="0"/>
              </a:rPr>
              <a:t>1-тапсырма</a:t>
            </a:r>
            <a:endParaRPr lang="kk-KZ" sz="2500" b="1" dirty="0">
              <a:solidFill>
                <a:schemeClr val="tx2"/>
              </a:solidFill>
              <a:latin typeface="Times New Roman" panose="02020603050405020304" pitchFamily="18" charset="0"/>
              <a:cs typeface="Times New Roman" panose="02020603050405020304" pitchFamily="18" charset="0"/>
            </a:endParaRPr>
          </a:p>
          <a:p>
            <a:r>
              <a:rPr lang="kk-KZ" sz="2500" b="1" dirty="0" smtClean="0">
                <a:solidFill>
                  <a:schemeClr val="tx2"/>
                </a:solidFill>
                <a:latin typeface="Times New Roman" panose="02020603050405020304" pitchFamily="18" charset="0"/>
                <a:cs typeface="Times New Roman" panose="02020603050405020304" pitchFamily="18" charset="0"/>
              </a:rPr>
              <a:t> </a:t>
            </a:r>
            <a:r>
              <a:rPr lang="kk-KZ" sz="2500" b="1" dirty="0" smtClean="0">
                <a:solidFill>
                  <a:srgbClr val="C00000"/>
                </a:solidFill>
                <a:latin typeface="Times New Roman" panose="02020603050405020304" pitchFamily="18" charset="0"/>
                <a:cs typeface="Times New Roman" panose="02020603050405020304" pitchFamily="18" charset="0"/>
              </a:rPr>
              <a:t>Берілген </a:t>
            </a:r>
            <a:r>
              <a:rPr lang="kk-KZ" sz="2500" b="1" dirty="0">
                <a:solidFill>
                  <a:srgbClr val="C00000"/>
                </a:solidFill>
                <a:latin typeface="Times New Roman" panose="02020603050405020304" pitchFamily="18" charset="0"/>
                <a:cs typeface="Times New Roman" panose="02020603050405020304" pitchFamily="18" charset="0"/>
              </a:rPr>
              <a:t>үзіндіден кейіпкерлердің әрекеттерін ескере отырып, </a:t>
            </a:r>
            <a:r>
              <a:rPr lang="kk-KZ" sz="2500" b="1" dirty="0" smtClean="0">
                <a:solidFill>
                  <a:srgbClr val="C00000"/>
                </a:solidFill>
                <a:latin typeface="Times New Roman" panose="02020603050405020304" pitchFamily="18" charset="0"/>
                <a:cs typeface="Times New Roman" panose="02020603050405020304" pitchFamily="18" charset="0"/>
              </a:rPr>
              <a:t>олардың типін анықтаңыздар </a:t>
            </a:r>
            <a:r>
              <a:rPr lang="kk-KZ" b="1" dirty="0" smtClean="0">
                <a:solidFill>
                  <a:srgbClr val="FF0000"/>
                </a:solidFill>
                <a:latin typeface="Times New Roman" panose="02020603050405020304" pitchFamily="18" charset="0"/>
                <a:cs typeface="Times New Roman" panose="02020603050405020304" pitchFamily="18" charset="0"/>
              </a:rPr>
              <a:t> </a:t>
            </a:r>
            <a:endParaRPr lang="ru-RU"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9328367"/>
      </p:ext>
    </p:extLst>
  </p:cSld>
  <p:clrMapOvr>
    <a:masterClrMapping/>
  </p:clrMapOvr>
  <mc:AlternateContent xmlns:mc="http://schemas.openxmlformats.org/markup-compatibility/2006" xmlns:p14="http://schemas.microsoft.com/office/powerpoint/2010/main">
    <mc:Choice Requires="p14">
      <p:transition spd="slow" p14:dur="2000" advTm="123463"/>
    </mc:Choice>
    <mc:Fallback xmlns="">
      <p:transition spd="slow" advTm="123463"/>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338327"/>
            <a:ext cx="8712968" cy="1578503"/>
          </a:xfrm>
        </p:spPr>
        <p:txBody>
          <a:bodyPr>
            <a:normAutofit fontScale="90000"/>
          </a:bodyPr>
          <a:lstStyle/>
          <a:p>
            <a:r>
              <a:rPr lang="kk-KZ" sz="3300" b="1" dirty="0">
                <a:solidFill>
                  <a:srgbClr val="FF0000"/>
                </a:solidFill>
                <a:latin typeface="Times New Roman" panose="02020603050405020304" pitchFamily="18" charset="0"/>
                <a:cs typeface="Times New Roman" panose="02020603050405020304" pitchFamily="18" charset="0"/>
              </a:rPr>
              <a:t>«Қос жазба күнделігі» әдісі бойынша кейіпкерлердің типтерін анықтап </a:t>
            </a:r>
            <a:r>
              <a:rPr lang="kk-KZ" sz="3300" b="1" dirty="0" smtClean="0">
                <a:solidFill>
                  <a:srgbClr val="FF0000"/>
                </a:solidFill>
                <a:latin typeface="Times New Roman" panose="02020603050405020304" pitchFamily="18" charset="0"/>
                <a:cs typeface="Times New Roman" panose="02020603050405020304" pitchFamily="18" charset="0"/>
              </a:rPr>
              <a:t>жазыңыздар</a:t>
            </a:r>
            <a:r>
              <a:rPr lang="ru-RU" dirty="0">
                <a:solidFill>
                  <a:srgbClr val="FF0000"/>
                </a:solidFill>
                <a:latin typeface="Times New Roman" panose="02020603050405020304" pitchFamily="18" charset="0"/>
                <a:cs typeface="Times New Roman" panose="02020603050405020304" pitchFamily="18" charset="0"/>
              </a:rPr>
              <a:t/>
            </a:r>
            <a:br>
              <a:rPr lang="ru-RU" dirty="0">
                <a:solidFill>
                  <a:srgbClr val="FF0000"/>
                </a:solidFill>
                <a:latin typeface="Times New Roman" panose="02020603050405020304" pitchFamily="18" charset="0"/>
                <a:cs typeface="Times New Roman" panose="02020603050405020304" pitchFamily="18" charset="0"/>
              </a:rPr>
            </a:br>
            <a:endParaRPr lang="ru-RU" sz="2800" dirty="0">
              <a:solidFill>
                <a:srgbClr val="FF0000"/>
              </a:solidFill>
              <a:latin typeface="Times New Roman" panose="02020603050405020304" pitchFamily="18" charset="0"/>
              <a:cs typeface="Times New Roman" panose="02020603050405020304" pitchFamily="18" charset="0"/>
            </a:endParaRPr>
          </a:p>
        </p:txBody>
      </p:sp>
      <p:sp>
        <p:nvSpPr>
          <p:cNvPr id="5" name="Текст 2"/>
          <p:cNvSpPr txBox="1">
            <a:spLocks/>
          </p:cNvSpPr>
          <p:nvPr/>
        </p:nvSpPr>
        <p:spPr>
          <a:xfrm>
            <a:off x="179512" y="1700808"/>
            <a:ext cx="8712968" cy="3456384"/>
          </a:xfrm>
          <a:prstGeom prst="rect">
            <a:avLst/>
          </a:prstGeom>
        </p:spPr>
        <p:txBody>
          <a:bodyPr>
            <a:normAutofit fontScale="25000" lnSpcReduction="2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endParaRPr lang="kk-KZ" sz="3000" b="1" dirty="0" smtClean="0">
              <a:latin typeface="Times New Roman" panose="02020603050405020304" pitchFamily="18" charset="0"/>
              <a:cs typeface="Times New Roman" panose="02020603050405020304" pitchFamily="18" charset="0"/>
            </a:endParaRPr>
          </a:p>
          <a:p>
            <a:endParaRPr lang="kk-KZ" sz="3000" b="1" dirty="0">
              <a:latin typeface="Times New Roman" panose="02020603050405020304" pitchFamily="18" charset="0"/>
              <a:cs typeface="Times New Roman" panose="02020603050405020304" pitchFamily="18" charset="0"/>
            </a:endParaRPr>
          </a:p>
          <a:p>
            <a:endParaRPr lang="kk-KZ" sz="3000" b="1" dirty="0" smtClean="0">
              <a:latin typeface="Times New Roman" panose="02020603050405020304" pitchFamily="18" charset="0"/>
              <a:cs typeface="Times New Roman" panose="02020603050405020304" pitchFamily="18" charset="0"/>
            </a:endParaRPr>
          </a:p>
          <a:p>
            <a:endParaRPr lang="kk-KZ" sz="3000" b="1" dirty="0">
              <a:latin typeface="Times New Roman" panose="02020603050405020304" pitchFamily="18" charset="0"/>
              <a:cs typeface="Times New Roman" panose="02020603050405020304" pitchFamily="18" charset="0"/>
            </a:endParaRPr>
          </a:p>
          <a:p>
            <a:endParaRPr lang="kk-KZ" sz="3000" b="1" dirty="0" smtClean="0">
              <a:latin typeface="Times New Roman" panose="02020603050405020304" pitchFamily="18" charset="0"/>
              <a:cs typeface="Times New Roman" panose="02020603050405020304" pitchFamily="18" charset="0"/>
            </a:endParaRPr>
          </a:p>
          <a:p>
            <a:endParaRPr lang="kk-KZ" sz="3000" b="1" dirty="0">
              <a:latin typeface="Times New Roman" panose="02020603050405020304" pitchFamily="18" charset="0"/>
              <a:cs typeface="Times New Roman" panose="02020603050405020304" pitchFamily="18" charset="0"/>
            </a:endParaRPr>
          </a:p>
          <a:p>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a:latin typeface="Times New Roman" panose="02020603050405020304" pitchFamily="18" charset="0"/>
              <a:cs typeface="Times New Roman" panose="02020603050405020304" pitchFamily="18" charset="0"/>
            </a:endParaRPr>
          </a:p>
          <a:p>
            <a:pPr marL="0" indent="0">
              <a:buNone/>
            </a:pPr>
            <a:endParaRPr lang="kk-KZ" sz="10000" b="1" dirty="0" smtClean="0">
              <a:latin typeface="Times New Roman" panose="02020603050405020304" pitchFamily="18" charset="0"/>
              <a:cs typeface="Times New Roman" panose="02020603050405020304" pitchFamily="18" charset="0"/>
            </a:endParaRPr>
          </a:p>
          <a:p>
            <a:pPr marL="0" indent="0">
              <a:buNone/>
            </a:pPr>
            <a:endParaRPr lang="kk-KZ" sz="10000" b="1" dirty="0">
              <a:latin typeface="Times New Roman" panose="02020603050405020304" pitchFamily="18" charset="0"/>
              <a:cs typeface="Times New Roman" panose="02020603050405020304" pitchFamily="18" charset="0"/>
            </a:endParaRPr>
          </a:p>
          <a:p>
            <a:pPr marL="0" indent="0">
              <a:buNone/>
            </a:pPr>
            <a:endParaRPr lang="kk-KZ" sz="10000" b="1" dirty="0" smtClean="0">
              <a:latin typeface="Times New Roman" panose="02020603050405020304" pitchFamily="18" charset="0"/>
              <a:cs typeface="Times New Roman" panose="02020603050405020304" pitchFamily="18" charset="0"/>
            </a:endParaRPr>
          </a:p>
          <a:p>
            <a:pPr marL="0" indent="0">
              <a:buNone/>
            </a:pPr>
            <a:endParaRPr lang="kk-KZ" sz="10000" b="1" dirty="0" smtClean="0">
              <a:latin typeface="Times New Roman" panose="02020603050405020304" pitchFamily="18" charset="0"/>
              <a:cs typeface="Times New Roman" panose="02020603050405020304" pitchFamily="18" charset="0"/>
            </a:endParaRPr>
          </a:p>
          <a:p>
            <a:pPr marL="0" indent="0">
              <a:buNone/>
            </a:pPr>
            <a:r>
              <a:rPr lang="kk-KZ" sz="10000" b="1" dirty="0" smtClean="0">
                <a:latin typeface="Times New Roman" panose="02020603050405020304" pitchFamily="18" charset="0"/>
                <a:cs typeface="Times New Roman" panose="02020603050405020304" pitchFamily="18" charset="0"/>
              </a:rPr>
              <a:t>Дескриптор</a:t>
            </a:r>
          </a:p>
          <a:p>
            <a:pPr lvl="0"/>
            <a:r>
              <a:rPr lang="kk-KZ" sz="9600" dirty="0">
                <a:solidFill>
                  <a:srgbClr val="7030A0"/>
                </a:solidFill>
                <a:latin typeface="Times New Roman" panose="02020603050405020304" pitchFamily="18" charset="0"/>
                <a:cs typeface="Times New Roman" panose="02020603050405020304" pitchFamily="18" charset="0"/>
              </a:rPr>
              <a:t>Шығарма үзінділерін түсінеді;</a:t>
            </a:r>
            <a:endParaRPr lang="ru-RU" sz="9600" dirty="0">
              <a:solidFill>
                <a:srgbClr val="7030A0"/>
              </a:solidFill>
              <a:latin typeface="Times New Roman" panose="02020603050405020304" pitchFamily="18" charset="0"/>
              <a:cs typeface="Times New Roman" panose="02020603050405020304" pitchFamily="18" charset="0"/>
            </a:endParaRPr>
          </a:p>
          <a:p>
            <a:pPr lvl="0"/>
            <a:r>
              <a:rPr lang="kk-KZ" sz="9600" dirty="0">
                <a:solidFill>
                  <a:srgbClr val="7030A0"/>
                </a:solidFill>
                <a:latin typeface="Times New Roman" panose="02020603050405020304" pitchFamily="18" charset="0"/>
                <a:cs typeface="Times New Roman" panose="02020603050405020304" pitchFamily="18" charset="0"/>
              </a:rPr>
              <a:t>Кейіпкерлердің типтерін сипаттап жазады.</a:t>
            </a:r>
            <a:endParaRPr lang="ru-RU" sz="9600" dirty="0">
              <a:solidFill>
                <a:srgbClr val="7030A0"/>
              </a:solidFill>
              <a:latin typeface="Times New Roman" panose="02020603050405020304" pitchFamily="18" charset="0"/>
              <a:cs typeface="Times New Roman" panose="02020603050405020304" pitchFamily="18" charset="0"/>
            </a:endParaRPr>
          </a:p>
          <a:p>
            <a:pPr marL="0" indent="0">
              <a:buNone/>
            </a:pPr>
            <a:endParaRPr lang="kk-KZ" sz="7200" dirty="0" smtClean="0">
              <a:solidFill>
                <a:srgbClr val="7030A0"/>
              </a:solidFill>
              <a:latin typeface="Times New Roman" panose="02020603050405020304" pitchFamily="18" charset="0"/>
              <a:cs typeface="Times New Roman" panose="02020603050405020304" pitchFamily="18" charset="0"/>
            </a:endParaRPr>
          </a:p>
          <a:p>
            <a:pPr>
              <a:buFontTx/>
              <a:buChar char="-"/>
            </a:pPr>
            <a:endParaRPr lang="kk-KZ" sz="6000" b="1" dirty="0" smtClean="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p:txBody>
      </p:sp>
      <p:sp>
        <p:nvSpPr>
          <p:cNvPr id="7" name="Текст 4"/>
          <p:cNvSpPr txBox="1">
            <a:spLocks/>
          </p:cNvSpPr>
          <p:nvPr/>
        </p:nvSpPr>
        <p:spPr>
          <a:xfrm>
            <a:off x="4716016" y="1694925"/>
            <a:ext cx="3822192" cy="720080"/>
          </a:xfrm>
          <a:prstGeom prst="rect">
            <a:avLst/>
          </a:prstGeom>
        </p:spPr>
        <p:txBody>
          <a:bodyPr>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lvl="3"/>
            <a:endParaRPr lang="ru-RU" sz="2400" b="1" dirty="0">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4060437147"/>
              </p:ext>
            </p:extLst>
          </p:nvPr>
        </p:nvGraphicFramePr>
        <p:xfrm>
          <a:off x="251520" y="1916831"/>
          <a:ext cx="8712968" cy="3530241"/>
        </p:xfrm>
        <a:graphic>
          <a:graphicData uri="http://schemas.openxmlformats.org/drawingml/2006/table">
            <a:tbl>
              <a:tblPr firstRow="1" firstCol="1" bandRow="1">
                <a:tableStyleId>{5C22544A-7EE6-4342-B048-85BDC9FD1C3A}</a:tableStyleId>
              </a:tblPr>
              <a:tblGrid>
                <a:gridCol w="2213201">
                  <a:extLst>
                    <a:ext uri="{9D8B030D-6E8A-4147-A177-3AD203B41FA5}">
                      <a16:colId xmlns:a16="http://schemas.microsoft.com/office/drawing/2014/main" xmlns="" val="3491574630"/>
                    </a:ext>
                  </a:extLst>
                </a:gridCol>
                <a:gridCol w="6499767">
                  <a:extLst>
                    <a:ext uri="{9D8B030D-6E8A-4147-A177-3AD203B41FA5}">
                      <a16:colId xmlns:a16="http://schemas.microsoft.com/office/drawing/2014/main" xmlns="" val="155757110"/>
                    </a:ext>
                  </a:extLst>
                </a:gridCol>
              </a:tblGrid>
              <a:tr h="962793">
                <a:tc>
                  <a:txBody>
                    <a:bodyPr/>
                    <a:lstStyle/>
                    <a:p>
                      <a:pPr algn="just"/>
                      <a:r>
                        <a:rPr lang="kk-KZ" sz="2000" dirty="0" smtClean="0">
                          <a:solidFill>
                            <a:srgbClr val="7030A0"/>
                          </a:solidFill>
                          <a:effectLst/>
                          <a:latin typeface="Times New Roman" panose="02020603050405020304" pitchFamily="18" charset="0"/>
                          <a:cs typeface="Times New Roman" panose="02020603050405020304" pitchFamily="18" charset="0"/>
                        </a:rPr>
                        <a:t>1-үзінді</a:t>
                      </a:r>
                      <a:endParaRPr lang="ru-RU" sz="2000" dirty="0">
                        <a:solidFill>
                          <a:srgbClr val="7030A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just"/>
                      <a:r>
                        <a:rPr lang="kk-KZ" sz="1600" dirty="0">
                          <a:effectLst/>
                        </a:rPr>
                        <a:t> </a:t>
                      </a:r>
                      <a:endParaRPr lang="ru-RU" sz="1600" dirty="0">
                        <a:effectLst/>
                        <a:latin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732674752"/>
                  </a:ext>
                </a:extLst>
              </a:tr>
              <a:tr h="962793">
                <a:tc>
                  <a:txBody>
                    <a:bodyPr/>
                    <a:lstStyle/>
                    <a:p>
                      <a:pPr algn="just"/>
                      <a:r>
                        <a:rPr lang="kk-KZ" sz="2000" dirty="0" smtClean="0">
                          <a:solidFill>
                            <a:srgbClr val="7030A0"/>
                          </a:solidFill>
                          <a:effectLst/>
                          <a:latin typeface="Times New Roman" panose="02020603050405020304" pitchFamily="18" charset="0"/>
                          <a:cs typeface="Times New Roman" panose="02020603050405020304" pitchFamily="18" charset="0"/>
                        </a:rPr>
                        <a:t>2-үзінді</a:t>
                      </a:r>
                      <a:endParaRPr lang="ru-RU" sz="2000" dirty="0">
                        <a:solidFill>
                          <a:srgbClr val="7030A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just"/>
                      <a:r>
                        <a:rPr lang="kk-KZ" sz="1600" dirty="0">
                          <a:effectLst/>
                        </a:rPr>
                        <a:t> </a:t>
                      </a:r>
                      <a:endParaRPr lang="ru-RU" sz="1600" dirty="0">
                        <a:effectLst/>
                        <a:latin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1745864524"/>
                  </a:ext>
                </a:extLst>
              </a:tr>
              <a:tr h="641862">
                <a:tc>
                  <a:txBody>
                    <a:bodyPr/>
                    <a:lstStyle/>
                    <a:p>
                      <a:pPr algn="just"/>
                      <a:r>
                        <a:rPr lang="kk-KZ" sz="2000" dirty="0" smtClean="0">
                          <a:solidFill>
                            <a:srgbClr val="7030A0"/>
                          </a:solidFill>
                          <a:effectLst/>
                          <a:latin typeface="Times New Roman" panose="02020603050405020304" pitchFamily="18" charset="0"/>
                          <a:cs typeface="Times New Roman" panose="02020603050405020304" pitchFamily="18" charset="0"/>
                        </a:rPr>
                        <a:t>3-үзінді</a:t>
                      </a:r>
                      <a:endParaRPr lang="ru-RU" sz="2000" dirty="0">
                        <a:solidFill>
                          <a:srgbClr val="7030A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just"/>
                      <a:r>
                        <a:rPr lang="kk-KZ" sz="1600" dirty="0">
                          <a:effectLst/>
                        </a:rPr>
                        <a:t> </a:t>
                      </a:r>
                      <a:endParaRPr lang="ru-RU" sz="1600" dirty="0">
                        <a:effectLst/>
                        <a:latin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2165004008"/>
                  </a:ext>
                </a:extLst>
              </a:tr>
              <a:tr h="962793">
                <a:tc>
                  <a:txBody>
                    <a:bodyPr/>
                    <a:lstStyle/>
                    <a:p>
                      <a:pPr algn="just"/>
                      <a:r>
                        <a:rPr lang="kk-KZ" sz="2000" dirty="0" smtClean="0">
                          <a:solidFill>
                            <a:srgbClr val="7030A0"/>
                          </a:solidFill>
                          <a:effectLst/>
                          <a:latin typeface="Times New Roman" panose="02020603050405020304" pitchFamily="18" charset="0"/>
                          <a:cs typeface="Times New Roman" panose="02020603050405020304" pitchFamily="18" charset="0"/>
                        </a:rPr>
                        <a:t>4-үзінді</a:t>
                      </a:r>
                      <a:endParaRPr lang="ru-RU" sz="2000" dirty="0">
                        <a:solidFill>
                          <a:srgbClr val="7030A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just"/>
                      <a:r>
                        <a:rPr lang="kk-KZ" sz="1600" dirty="0">
                          <a:effectLst/>
                        </a:rPr>
                        <a:t> </a:t>
                      </a:r>
                      <a:endParaRPr lang="ru-RU" sz="1600" dirty="0">
                        <a:effectLst/>
                        <a:latin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1684236396"/>
                  </a:ext>
                </a:extLst>
              </a:tr>
            </a:tbl>
          </a:graphicData>
        </a:graphic>
      </p:graphicFrame>
    </p:spTree>
    <p:extLst>
      <p:ext uri="{BB962C8B-B14F-4D97-AF65-F5344CB8AC3E}">
        <p14:creationId xmlns:p14="http://schemas.microsoft.com/office/powerpoint/2010/main" val="763166276"/>
      </p:ext>
    </p:extLst>
  </p:cSld>
  <p:clrMapOvr>
    <a:masterClrMapping/>
  </p:clrMapOvr>
  <mc:AlternateContent xmlns:mc="http://schemas.openxmlformats.org/markup-compatibility/2006" xmlns:p14="http://schemas.microsoft.com/office/powerpoint/2010/main">
    <mc:Choice Requires="p14">
      <p:transition spd="slow" p14:dur="2000" advTm="32764"/>
    </mc:Choice>
    <mc:Fallback xmlns="">
      <p:transition spd="slow" advTm="32764"/>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Текст 2"/>
          <p:cNvSpPr txBox="1">
            <a:spLocks/>
          </p:cNvSpPr>
          <p:nvPr/>
        </p:nvSpPr>
        <p:spPr>
          <a:xfrm>
            <a:off x="1835696" y="260648"/>
            <a:ext cx="5184576" cy="793700"/>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Clr>
                <a:schemeClr val="accent1"/>
              </a:buClr>
              <a:buSzPct val="100000"/>
              <a:buFont typeface="Symbol" pitchFamily="18" charset="2"/>
              <a:buNone/>
              <a:defRPr sz="2400" b="0" kern="1200">
                <a:solidFill>
                  <a:schemeClr val="tx2"/>
                </a:solidFill>
                <a:latin typeface="+mj-lt"/>
                <a:ea typeface="+mn-ea"/>
                <a:cs typeface="+mn-cs"/>
              </a:defRPr>
            </a:lvl1pPr>
            <a:lvl2pPr marL="457200" indent="0" algn="l" defTabSz="914400" rtl="0" eaLnBrk="1" latinLnBrk="0" hangingPunct="1">
              <a:spcBef>
                <a:spcPct val="20000"/>
              </a:spcBef>
              <a:buClr>
                <a:schemeClr val="accent1"/>
              </a:buClr>
              <a:buSzPct val="100000"/>
              <a:buFont typeface="Symbol" pitchFamily="18" charset="2"/>
              <a:buNone/>
              <a:defRPr sz="2000" b="1" kern="1200">
                <a:solidFill>
                  <a:schemeClr val="tx2"/>
                </a:solidFill>
                <a:latin typeface="+mn-lt"/>
                <a:ea typeface="+mn-ea"/>
                <a:cs typeface="+mn-cs"/>
              </a:defRPr>
            </a:lvl2pPr>
            <a:lvl3pPr marL="914400" indent="0" algn="l" defTabSz="914400" rtl="0" eaLnBrk="1" latinLnBrk="0" hangingPunct="1">
              <a:spcBef>
                <a:spcPct val="20000"/>
              </a:spcBef>
              <a:buClr>
                <a:schemeClr val="accent1"/>
              </a:buClr>
              <a:buSzPct val="100000"/>
              <a:buFont typeface="Symbol" pitchFamily="18" charset="2"/>
              <a:buNone/>
              <a:defRPr sz="1800" b="1" kern="1200">
                <a:solidFill>
                  <a:schemeClr val="tx2"/>
                </a:solidFill>
                <a:latin typeface="+mn-lt"/>
                <a:ea typeface="+mn-ea"/>
                <a:cs typeface="+mn-cs"/>
              </a:defRPr>
            </a:lvl3pPr>
            <a:lvl4pPr marL="1371600" indent="0" algn="l" defTabSz="914400" rtl="0" eaLnBrk="1" latinLnBrk="0" hangingPunct="1">
              <a:spcBef>
                <a:spcPct val="20000"/>
              </a:spcBef>
              <a:buClr>
                <a:schemeClr val="accent1"/>
              </a:buClr>
              <a:buSzPct val="100000"/>
              <a:buFont typeface="Symbol" pitchFamily="18" charset="2"/>
              <a:buNone/>
              <a:defRPr sz="1600" b="1" kern="1200">
                <a:solidFill>
                  <a:schemeClr val="tx2"/>
                </a:solidFill>
                <a:latin typeface="+mn-lt"/>
                <a:ea typeface="+mn-ea"/>
                <a:cs typeface="+mn-cs"/>
              </a:defRPr>
            </a:lvl4pPr>
            <a:lvl5pPr marL="1828800" indent="0" algn="l" defTabSz="914400" rtl="0" eaLnBrk="1" latinLnBrk="0" hangingPunct="1">
              <a:spcBef>
                <a:spcPct val="20000"/>
              </a:spcBef>
              <a:buClr>
                <a:schemeClr val="accent1"/>
              </a:buClr>
              <a:buSzPct val="100000"/>
              <a:buFont typeface="Symbol" pitchFamily="18" charset="2"/>
              <a:buNone/>
              <a:defRPr sz="1600" b="1" kern="1200">
                <a:solidFill>
                  <a:schemeClr val="tx2"/>
                </a:solidFill>
                <a:latin typeface="+mn-lt"/>
                <a:ea typeface="+mn-ea"/>
                <a:cs typeface="+mn-cs"/>
              </a:defRPr>
            </a:lvl5pPr>
            <a:lvl6pPr marL="22860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6pPr>
            <a:lvl7pPr marL="27432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7pPr>
            <a:lvl8pPr marL="32004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8pPr>
            <a:lvl9pPr marL="36576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9pPr>
          </a:lstStyle>
          <a:p>
            <a:r>
              <a:rPr lang="kk-KZ" sz="4000" b="1" dirty="0" smtClean="0">
                <a:solidFill>
                  <a:srgbClr val="FF0000"/>
                </a:solidFill>
                <a:latin typeface="Times New Roman" panose="02020603050405020304" pitchFamily="18" charset="0"/>
                <a:cs typeface="Times New Roman" panose="02020603050405020304" pitchFamily="18" charset="0"/>
              </a:rPr>
              <a:t>Өзіңді тексер</a:t>
            </a:r>
            <a:endParaRPr lang="ru-RU" sz="40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9" name="Таблица 8"/>
          <p:cNvGraphicFramePr>
            <a:graphicFrameLocks noGrp="1"/>
          </p:cNvGraphicFramePr>
          <p:nvPr>
            <p:extLst>
              <p:ext uri="{D42A27DB-BD31-4B8C-83A1-F6EECF244321}">
                <p14:modId xmlns:p14="http://schemas.microsoft.com/office/powerpoint/2010/main" val="3683696870"/>
              </p:ext>
            </p:extLst>
          </p:nvPr>
        </p:nvGraphicFramePr>
        <p:xfrm>
          <a:off x="251520" y="1556792"/>
          <a:ext cx="8712968" cy="4968553"/>
        </p:xfrm>
        <a:graphic>
          <a:graphicData uri="http://schemas.openxmlformats.org/drawingml/2006/table">
            <a:tbl>
              <a:tblPr firstRow="1" firstCol="1" bandRow="1">
                <a:tableStyleId>{5C22544A-7EE6-4342-B048-85BDC9FD1C3A}</a:tableStyleId>
              </a:tblPr>
              <a:tblGrid>
                <a:gridCol w="2231799">
                  <a:extLst>
                    <a:ext uri="{9D8B030D-6E8A-4147-A177-3AD203B41FA5}">
                      <a16:colId xmlns:a16="http://schemas.microsoft.com/office/drawing/2014/main" xmlns="" val="2078778291"/>
                    </a:ext>
                  </a:extLst>
                </a:gridCol>
                <a:gridCol w="6481169">
                  <a:extLst>
                    <a:ext uri="{9D8B030D-6E8A-4147-A177-3AD203B41FA5}">
                      <a16:colId xmlns:a16="http://schemas.microsoft.com/office/drawing/2014/main" xmlns="" val="2682630248"/>
                    </a:ext>
                  </a:extLst>
                </a:gridCol>
              </a:tblGrid>
              <a:tr h="1274318">
                <a:tc>
                  <a:txBody>
                    <a:bodyPr/>
                    <a:lstStyle/>
                    <a:p>
                      <a:pPr algn="just"/>
                      <a:r>
                        <a:rPr lang="kk-KZ" sz="2000" dirty="0">
                          <a:solidFill>
                            <a:srgbClr val="002060"/>
                          </a:solidFill>
                          <a:effectLst/>
                          <a:latin typeface="Times New Roman" panose="02020603050405020304" pitchFamily="18" charset="0"/>
                          <a:cs typeface="Times New Roman" panose="02020603050405020304" pitchFamily="18" charset="0"/>
                        </a:rPr>
                        <a:t>1-үзінді</a:t>
                      </a:r>
                      <a:endParaRPr lang="ru-RU" sz="2000" dirty="0">
                        <a:solidFill>
                          <a:srgbClr val="002060"/>
                        </a:solidFill>
                        <a:effectLst/>
                        <a:latin typeface="Times New Roman" panose="02020603050405020304" pitchFamily="18" charset="0"/>
                        <a:cs typeface="Times New Roman" panose="02020603050405020304" pitchFamily="18" charset="0"/>
                      </a:endParaRPr>
                    </a:p>
                    <a:p>
                      <a:pPr algn="just"/>
                      <a:r>
                        <a:rPr lang="kk-KZ" sz="2000" dirty="0">
                          <a:solidFill>
                            <a:srgbClr val="002060"/>
                          </a:solidFill>
                          <a:effectLst/>
                          <a:latin typeface="Times New Roman" panose="02020603050405020304" pitchFamily="18" charset="0"/>
                          <a:cs typeface="Times New Roman" panose="02020603050405020304" pitchFamily="18" charset="0"/>
                        </a:rPr>
                        <a:t>Бапайдың кемпірі</a:t>
                      </a:r>
                      <a:endParaRPr lang="ru-RU" sz="2000"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just"/>
                      <a:r>
                        <a:rPr lang="kk-KZ" sz="2000" b="1" dirty="0">
                          <a:solidFill>
                            <a:srgbClr val="002060"/>
                          </a:solidFill>
                          <a:effectLst/>
                          <a:latin typeface="Times New Roman" panose="02020603050405020304" pitchFamily="18" charset="0"/>
                          <a:cs typeface="Times New Roman" panose="02020603050405020304" pitchFamily="18" charset="0"/>
                        </a:rPr>
                        <a:t>Балаларға мейірімі жоқ. Ашушаң. Сөз</a:t>
                      </a:r>
                      <a:endParaRPr lang="ru-RU" sz="2000" b="1" dirty="0">
                        <a:solidFill>
                          <a:srgbClr val="002060"/>
                        </a:solidFill>
                        <a:effectLst/>
                        <a:latin typeface="Times New Roman" panose="02020603050405020304" pitchFamily="18" charset="0"/>
                        <a:cs typeface="Times New Roman" panose="02020603050405020304" pitchFamily="18" charset="0"/>
                      </a:endParaRPr>
                    </a:p>
                    <a:p>
                      <a:pPr algn="just"/>
                      <a:r>
                        <a:rPr lang="kk-KZ" sz="2000" b="1" dirty="0" smtClean="0">
                          <a:solidFill>
                            <a:srgbClr val="002060"/>
                          </a:solidFill>
                          <a:effectLst/>
                          <a:latin typeface="Times New Roman" panose="02020603050405020304" pitchFamily="18" charset="0"/>
                          <a:cs typeface="Times New Roman" panose="02020603050405020304" pitchFamily="18" charset="0"/>
                        </a:rPr>
                        <a:t>көтермейді</a:t>
                      </a:r>
                      <a:r>
                        <a:rPr lang="kk-KZ" sz="2000" b="1" dirty="0">
                          <a:solidFill>
                            <a:srgbClr val="002060"/>
                          </a:solidFill>
                          <a:effectLst/>
                          <a:latin typeface="Times New Roman" panose="02020603050405020304" pitchFamily="18" charset="0"/>
                          <a:cs typeface="Times New Roman" panose="02020603050405020304" pitchFamily="18" charset="0"/>
                        </a:rPr>
                        <a:t>. Үйінің ауласын кішкентай</a:t>
                      </a:r>
                      <a:endParaRPr lang="ru-RU" sz="2000" b="1" dirty="0">
                        <a:solidFill>
                          <a:srgbClr val="002060"/>
                        </a:solidFill>
                        <a:effectLst/>
                        <a:latin typeface="Times New Roman" panose="02020603050405020304" pitchFamily="18" charset="0"/>
                        <a:cs typeface="Times New Roman" panose="02020603050405020304" pitchFamily="18" charset="0"/>
                      </a:endParaRPr>
                    </a:p>
                    <a:p>
                      <a:pPr algn="just"/>
                      <a:r>
                        <a:rPr lang="kk-KZ" sz="2000" b="1" dirty="0" smtClean="0">
                          <a:solidFill>
                            <a:srgbClr val="002060"/>
                          </a:solidFill>
                          <a:effectLst/>
                          <a:latin typeface="Times New Roman" panose="02020603050405020304" pitchFamily="18" charset="0"/>
                          <a:cs typeface="Times New Roman" panose="02020603050405020304" pitchFamily="18" charset="0"/>
                        </a:rPr>
                        <a:t>балалардан </a:t>
                      </a:r>
                      <a:r>
                        <a:rPr lang="kk-KZ" sz="2000" b="1" dirty="0">
                          <a:solidFill>
                            <a:srgbClr val="002060"/>
                          </a:solidFill>
                          <a:effectLst/>
                          <a:latin typeface="Times New Roman" panose="02020603050405020304" pitchFamily="18" charset="0"/>
                          <a:cs typeface="Times New Roman" panose="02020603050405020304" pitchFamily="18" charset="0"/>
                        </a:rPr>
                        <a:t>қызғанады. </a:t>
                      </a:r>
                      <a:endParaRPr lang="ru-RU" sz="2000" b="1"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1231027017"/>
                  </a:ext>
                </a:extLst>
              </a:tr>
              <a:tr h="1570371">
                <a:tc>
                  <a:txBody>
                    <a:bodyPr/>
                    <a:lstStyle/>
                    <a:p>
                      <a:pPr algn="just"/>
                      <a:r>
                        <a:rPr lang="kk-KZ" sz="2000" dirty="0">
                          <a:solidFill>
                            <a:srgbClr val="002060"/>
                          </a:solidFill>
                          <a:effectLst/>
                          <a:latin typeface="Times New Roman" panose="02020603050405020304" pitchFamily="18" charset="0"/>
                          <a:cs typeface="Times New Roman" panose="02020603050405020304" pitchFamily="18" charset="0"/>
                        </a:rPr>
                        <a:t>2-үзінді</a:t>
                      </a:r>
                      <a:endParaRPr lang="ru-RU" sz="2000" dirty="0">
                        <a:solidFill>
                          <a:srgbClr val="002060"/>
                        </a:solidFill>
                        <a:effectLst/>
                        <a:latin typeface="Times New Roman" panose="02020603050405020304" pitchFamily="18" charset="0"/>
                        <a:cs typeface="Times New Roman" panose="02020603050405020304" pitchFamily="18" charset="0"/>
                      </a:endParaRPr>
                    </a:p>
                    <a:p>
                      <a:pPr algn="just"/>
                      <a:r>
                        <a:rPr lang="kk-KZ" sz="2000" dirty="0">
                          <a:solidFill>
                            <a:srgbClr val="002060"/>
                          </a:solidFill>
                          <a:effectLst/>
                          <a:latin typeface="Times New Roman" panose="02020603050405020304" pitchFamily="18" charset="0"/>
                          <a:cs typeface="Times New Roman" panose="02020603050405020304" pitchFamily="18" charset="0"/>
                        </a:rPr>
                        <a:t>Есікбай мен</a:t>
                      </a:r>
                      <a:endParaRPr lang="ru-RU" sz="2000" dirty="0">
                        <a:solidFill>
                          <a:srgbClr val="002060"/>
                        </a:solidFill>
                        <a:effectLst/>
                        <a:latin typeface="Times New Roman" panose="02020603050405020304" pitchFamily="18" charset="0"/>
                        <a:cs typeface="Times New Roman" panose="02020603050405020304" pitchFamily="18" charset="0"/>
                      </a:endParaRPr>
                    </a:p>
                    <a:p>
                      <a:pPr algn="just"/>
                      <a:r>
                        <a:rPr lang="kk-KZ" sz="2000" dirty="0">
                          <a:solidFill>
                            <a:srgbClr val="002060"/>
                          </a:solidFill>
                          <a:effectLst/>
                          <a:latin typeface="Times New Roman" panose="02020603050405020304" pitchFamily="18" charset="0"/>
                          <a:cs typeface="Times New Roman" panose="02020603050405020304" pitchFamily="18" charset="0"/>
                        </a:rPr>
                        <a:t> Қосым</a:t>
                      </a:r>
                      <a:endParaRPr lang="ru-RU" sz="2000"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l"/>
                      <a:r>
                        <a:rPr lang="kk-KZ" sz="2000" b="1" dirty="0">
                          <a:solidFill>
                            <a:srgbClr val="002060"/>
                          </a:solidFill>
                          <a:effectLst/>
                          <a:latin typeface="Times New Roman" panose="02020603050405020304" pitchFamily="18" charset="0"/>
                          <a:cs typeface="Times New Roman" panose="02020603050405020304" pitchFamily="18" charset="0"/>
                        </a:rPr>
                        <a:t>Есікбай – дөрекі, мақтаншақ, өзінен кішіге </a:t>
                      </a:r>
                      <a:r>
                        <a:rPr lang="kk-KZ" sz="2000" b="1" dirty="0" smtClean="0">
                          <a:solidFill>
                            <a:srgbClr val="002060"/>
                          </a:solidFill>
                          <a:effectLst/>
                          <a:latin typeface="Times New Roman" panose="02020603050405020304" pitchFamily="18" charset="0"/>
                          <a:cs typeface="Times New Roman" panose="02020603050405020304" pitchFamily="18" charset="0"/>
                        </a:rPr>
                        <a:t>күшін </a:t>
                      </a:r>
                      <a:r>
                        <a:rPr lang="kk-KZ" sz="2000" b="1" dirty="0">
                          <a:solidFill>
                            <a:srgbClr val="002060"/>
                          </a:solidFill>
                          <a:effectLst/>
                          <a:latin typeface="Times New Roman" panose="02020603050405020304" pitchFamily="18" charset="0"/>
                          <a:cs typeface="Times New Roman" panose="02020603050405020304" pitchFamily="18" charset="0"/>
                        </a:rPr>
                        <a:t>көрсеткенді ерлік санайды. Аяушылығы жоқ. </a:t>
                      </a:r>
                      <a:endParaRPr lang="ru-RU" sz="2000" b="1" dirty="0">
                        <a:solidFill>
                          <a:srgbClr val="002060"/>
                        </a:solidFill>
                        <a:effectLst/>
                        <a:latin typeface="Times New Roman" panose="02020603050405020304" pitchFamily="18" charset="0"/>
                        <a:cs typeface="Times New Roman" panose="02020603050405020304" pitchFamily="18" charset="0"/>
                      </a:endParaRPr>
                    </a:p>
                    <a:p>
                      <a:pPr algn="l"/>
                      <a:r>
                        <a:rPr lang="kk-KZ" sz="2000" b="1" dirty="0">
                          <a:solidFill>
                            <a:srgbClr val="002060"/>
                          </a:solidFill>
                          <a:effectLst/>
                          <a:latin typeface="Times New Roman" panose="02020603050405020304" pitchFamily="18" charset="0"/>
                          <a:cs typeface="Times New Roman" panose="02020603050405020304" pitchFamily="18" charset="0"/>
                        </a:rPr>
                        <a:t>Қосым – ызақор, Есікбайдың алдында қауқарсыз. Тез ызаланады. Жылауық.</a:t>
                      </a:r>
                      <a:endParaRPr lang="ru-RU" sz="2000" b="1"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991731728"/>
                  </a:ext>
                </a:extLst>
              </a:tr>
              <a:tr h="849546">
                <a:tc>
                  <a:txBody>
                    <a:bodyPr/>
                    <a:lstStyle/>
                    <a:p>
                      <a:pPr algn="just"/>
                      <a:r>
                        <a:rPr lang="kk-KZ" sz="2000" dirty="0">
                          <a:solidFill>
                            <a:srgbClr val="002060"/>
                          </a:solidFill>
                          <a:effectLst/>
                          <a:latin typeface="Times New Roman" panose="02020603050405020304" pitchFamily="18" charset="0"/>
                          <a:cs typeface="Times New Roman" panose="02020603050405020304" pitchFamily="18" charset="0"/>
                        </a:rPr>
                        <a:t>3-үзінді</a:t>
                      </a:r>
                      <a:endParaRPr lang="ru-RU" sz="2000" dirty="0">
                        <a:solidFill>
                          <a:srgbClr val="002060"/>
                        </a:solidFill>
                        <a:effectLst/>
                        <a:latin typeface="Times New Roman" panose="02020603050405020304" pitchFamily="18" charset="0"/>
                        <a:cs typeface="Times New Roman" panose="02020603050405020304" pitchFamily="18" charset="0"/>
                      </a:endParaRPr>
                    </a:p>
                    <a:p>
                      <a:pPr algn="just"/>
                      <a:r>
                        <a:rPr lang="kk-KZ" sz="2000" dirty="0">
                          <a:solidFill>
                            <a:srgbClr val="002060"/>
                          </a:solidFill>
                          <a:effectLst/>
                          <a:latin typeface="Times New Roman" panose="02020603050405020304" pitchFamily="18" charset="0"/>
                          <a:cs typeface="Times New Roman" panose="02020603050405020304" pitchFamily="18" charset="0"/>
                        </a:rPr>
                        <a:t>Аян</a:t>
                      </a:r>
                      <a:endParaRPr lang="ru-RU" sz="2000"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l"/>
                      <a:r>
                        <a:rPr lang="kk-KZ" sz="2000" b="1" dirty="0">
                          <a:solidFill>
                            <a:srgbClr val="002060"/>
                          </a:solidFill>
                          <a:effectLst/>
                          <a:latin typeface="Times New Roman" panose="02020603050405020304" pitchFamily="18" charset="0"/>
                          <a:cs typeface="Times New Roman" panose="02020603050405020304" pitchFamily="18" charset="0"/>
                        </a:rPr>
                        <a:t>Қабілетті, зерек, қағілез бала. Ағасына деген сағынышы басым. Талабы зор. </a:t>
                      </a:r>
                      <a:endParaRPr lang="ru-RU" sz="2000" b="1"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1550840827"/>
                  </a:ext>
                </a:extLst>
              </a:tr>
              <a:tr h="1274318">
                <a:tc>
                  <a:txBody>
                    <a:bodyPr/>
                    <a:lstStyle/>
                    <a:p>
                      <a:pPr algn="just"/>
                      <a:r>
                        <a:rPr lang="kk-KZ" sz="2000" dirty="0">
                          <a:solidFill>
                            <a:srgbClr val="002060"/>
                          </a:solidFill>
                          <a:effectLst/>
                          <a:latin typeface="Times New Roman" panose="02020603050405020304" pitchFamily="18" charset="0"/>
                          <a:cs typeface="Times New Roman" panose="02020603050405020304" pitchFamily="18" charset="0"/>
                        </a:rPr>
                        <a:t>4-үзінді</a:t>
                      </a:r>
                      <a:endParaRPr lang="ru-RU" sz="2000" dirty="0">
                        <a:solidFill>
                          <a:srgbClr val="002060"/>
                        </a:solidFill>
                        <a:effectLst/>
                        <a:latin typeface="Times New Roman" panose="02020603050405020304" pitchFamily="18" charset="0"/>
                        <a:cs typeface="Times New Roman" panose="02020603050405020304" pitchFamily="18" charset="0"/>
                      </a:endParaRPr>
                    </a:p>
                    <a:p>
                      <a:pPr algn="just"/>
                      <a:r>
                        <a:rPr lang="kk-KZ" sz="2000" dirty="0">
                          <a:solidFill>
                            <a:srgbClr val="002060"/>
                          </a:solidFill>
                          <a:effectLst/>
                          <a:latin typeface="Times New Roman" panose="02020603050405020304" pitchFamily="18" charset="0"/>
                          <a:cs typeface="Times New Roman" panose="02020603050405020304" pitchFamily="18" charset="0"/>
                        </a:rPr>
                        <a:t>Бригадир Тұржан</a:t>
                      </a:r>
                      <a:endParaRPr lang="ru-RU" sz="2000"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l"/>
                      <a:r>
                        <a:rPr lang="kk-KZ" sz="2000" b="1" dirty="0">
                          <a:solidFill>
                            <a:srgbClr val="002060"/>
                          </a:solidFill>
                          <a:effectLst/>
                          <a:latin typeface="Times New Roman" panose="02020603050405020304" pitchFamily="18" charset="0"/>
                          <a:cs typeface="Times New Roman" panose="02020603050405020304" pitchFamily="18" charset="0"/>
                        </a:rPr>
                        <a:t>Қатыгез, мейірімсіз, дөрекі. Кішкентай баланы </a:t>
                      </a:r>
                      <a:r>
                        <a:rPr lang="kk-KZ" sz="2000" b="1" dirty="0" smtClean="0">
                          <a:solidFill>
                            <a:srgbClr val="002060"/>
                          </a:solidFill>
                          <a:effectLst/>
                          <a:latin typeface="Times New Roman" panose="02020603050405020304" pitchFamily="18" charset="0"/>
                          <a:cs typeface="Times New Roman" panose="02020603050405020304" pitchFamily="18" charset="0"/>
                        </a:rPr>
                        <a:t>аяусыз</a:t>
                      </a:r>
                    </a:p>
                    <a:p>
                      <a:pPr algn="l"/>
                      <a:r>
                        <a:rPr lang="kk-KZ" sz="2000" b="1" dirty="0" smtClean="0">
                          <a:solidFill>
                            <a:srgbClr val="002060"/>
                          </a:solidFill>
                          <a:effectLst/>
                          <a:latin typeface="Times New Roman" panose="02020603050405020304" pitchFamily="18" charset="0"/>
                          <a:cs typeface="Times New Roman" panose="02020603050405020304" pitchFamily="18" charset="0"/>
                        </a:rPr>
                        <a:t>соққыға </a:t>
                      </a:r>
                      <a:r>
                        <a:rPr lang="kk-KZ" sz="2000" b="1" dirty="0">
                          <a:solidFill>
                            <a:srgbClr val="002060"/>
                          </a:solidFill>
                          <a:effectLst/>
                          <a:latin typeface="Times New Roman" panose="02020603050405020304" pitchFamily="18" charset="0"/>
                          <a:cs typeface="Times New Roman" panose="02020603050405020304" pitchFamily="18" charset="0"/>
                        </a:rPr>
                        <a:t>жықты. </a:t>
                      </a:r>
                      <a:r>
                        <a:rPr lang="kk-KZ" sz="2000" b="1" dirty="0" smtClean="0">
                          <a:solidFill>
                            <a:srgbClr val="002060"/>
                          </a:solidFill>
                          <a:effectLst/>
                          <a:latin typeface="Times New Roman" panose="02020603050405020304" pitchFamily="18" charset="0"/>
                          <a:cs typeface="Times New Roman" panose="02020603050405020304" pitchFamily="18" charset="0"/>
                        </a:rPr>
                        <a:t>Адамгершілік </a:t>
                      </a:r>
                      <a:r>
                        <a:rPr lang="kk-KZ" sz="2000" b="1" dirty="0">
                          <a:solidFill>
                            <a:srgbClr val="002060"/>
                          </a:solidFill>
                          <a:effectLst/>
                          <a:latin typeface="Times New Roman" panose="02020603050405020304" pitchFamily="18" charset="0"/>
                          <a:cs typeface="Times New Roman" panose="02020603050405020304" pitchFamily="18" charset="0"/>
                        </a:rPr>
                        <a:t>қасиеттен жұрдай. </a:t>
                      </a:r>
                      <a:endParaRPr lang="ru-RU" sz="2000" b="1"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1510186106"/>
                  </a:ext>
                </a:extLst>
              </a:tr>
            </a:tbl>
          </a:graphicData>
        </a:graphic>
      </p:graphicFrame>
    </p:spTree>
    <p:extLst>
      <p:ext uri="{BB962C8B-B14F-4D97-AF65-F5344CB8AC3E}">
        <p14:creationId xmlns:p14="http://schemas.microsoft.com/office/powerpoint/2010/main" val="1231809350"/>
      </p:ext>
    </p:extLst>
  </p:cSld>
  <p:clrMapOvr>
    <a:masterClrMapping/>
  </p:clrMapOvr>
  <mc:AlternateContent xmlns:mc="http://schemas.openxmlformats.org/markup-compatibility/2006" xmlns:p14="http://schemas.microsoft.com/office/powerpoint/2010/main">
    <mc:Choice Requires="p14">
      <p:transition spd="slow" p14:dur="2000" advTm="63107"/>
    </mc:Choice>
    <mc:Fallback xmlns="">
      <p:transition spd="slow" advTm="63107"/>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77459" y="5426609"/>
            <a:ext cx="8132440" cy="1412776"/>
          </a:xfrm>
        </p:spPr>
        <p:txBody>
          <a:bodyPr>
            <a:normAutofit fontScale="90000"/>
          </a:bodyPr>
          <a:lstStyle/>
          <a:p>
            <a:pPr algn="l"/>
            <a:r>
              <a:rPr lang="kk-KZ" sz="2200" b="1" dirty="0" smtClean="0">
                <a:solidFill>
                  <a:schemeClr val="tx2"/>
                </a:solidFill>
                <a:latin typeface="Times New Roman" panose="02020603050405020304" pitchFamily="18" charset="0"/>
                <a:cs typeface="Times New Roman" panose="02020603050405020304" pitchFamily="18" charset="0"/>
              </a:rPr>
              <a:t>Дескриптор:</a:t>
            </a:r>
            <a:br>
              <a:rPr lang="kk-KZ" sz="2200" b="1" dirty="0" smtClean="0">
                <a:solidFill>
                  <a:schemeClr val="tx2"/>
                </a:solidFill>
                <a:latin typeface="Times New Roman" panose="02020603050405020304" pitchFamily="18" charset="0"/>
                <a:cs typeface="Times New Roman" panose="02020603050405020304" pitchFamily="18" charset="0"/>
              </a:rPr>
            </a:br>
            <a:r>
              <a:rPr lang="kk-KZ" sz="2200" b="1" dirty="0" smtClean="0">
                <a:solidFill>
                  <a:srgbClr val="7030A0"/>
                </a:solidFill>
                <a:latin typeface="Times New Roman" panose="02020603050405020304" pitchFamily="18" charset="0"/>
                <a:cs typeface="Times New Roman" panose="02020603050405020304" pitchFamily="18" charset="0"/>
              </a:rPr>
              <a:t>- </a:t>
            </a:r>
            <a:r>
              <a:rPr lang="kk-KZ" sz="2200" dirty="0" smtClean="0">
                <a:solidFill>
                  <a:srgbClr val="7030A0"/>
                </a:solidFill>
                <a:latin typeface="Times New Roman" panose="02020603050405020304" pitchFamily="18" charset="0"/>
                <a:cs typeface="Times New Roman" panose="02020603050405020304" pitchFamily="18" charset="0"/>
              </a:rPr>
              <a:t>шығармадағы автор идеясын ескереді;</a:t>
            </a:r>
            <a:br>
              <a:rPr lang="kk-KZ" sz="2200" dirty="0" smtClean="0">
                <a:solidFill>
                  <a:srgbClr val="7030A0"/>
                </a:solidFill>
                <a:latin typeface="Times New Roman" panose="02020603050405020304" pitchFamily="18" charset="0"/>
                <a:cs typeface="Times New Roman" panose="02020603050405020304" pitchFamily="18" charset="0"/>
              </a:rPr>
            </a:br>
            <a:r>
              <a:rPr lang="kk-KZ" sz="2200" dirty="0" smtClean="0">
                <a:solidFill>
                  <a:srgbClr val="7030A0"/>
                </a:solidFill>
                <a:latin typeface="Times New Roman" panose="02020603050405020304" pitchFamily="18" charset="0"/>
                <a:cs typeface="Times New Roman" panose="02020603050405020304" pitchFamily="18" charset="0"/>
              </a:rPr>
              <a:t>- автор бейнесін сипаттайды.</a:t>
            </a:r>
            <a:r>
              <a:rPr lang="kk-KZ" sz="2200" b="1" dirty="0" smtClean="0">
                <a:solidFill>
                  <a:schemeClr val="tx2"/>
                </a:solidFill>
                <a:latin typeface="Times New Roman" panose="02020603050405020304" pitchFamily="18" charset="0"/>
                <a:cs typeface="Times New Roman" panose="02020603050405020304" pitchFamily="18" charset="0"/>
              </a:rPr>
              <a:t/>
            </a:r>
            <a:br>
              <a:rPr lang="kk-KZ" sz="2200" b="1" dirty="0" smtClean="0">
                <a:solidFill>
                  <a:schemeClr val="tx2"/>
                </a:solidFill>
                <a:latin typeface="Times New Roman" panose="02020603050405020304" pitchFamily="18" charset="0"/>
                <a:cs typeface="Times New Roman" panose="02020603050405020304" pitchFamily="18" charset="0"/>
              </a:rPr>
            </a:br>
            <a:r>
              <a:rPr lang="kk-KZ" sz="2500" b="1" dirty="0" smtClean="0">
                <a:solidFill>
                  <a:schemeClr val="tx2"/>
                </a:solidFill>
                <a:latin typeface="Times New Roman" panose="02020603050405020304" pitchFamily="18" charset="0"/>
                <a:cs typeface="Times New Roman" panose="02020603050405020304" pitchFamily="18" charset="0"/>
              </a:rPr>
              <a:t/>
            </a:r>
            <a:br>
              <a:rPr lang="kk-KZ" sz="2500" b="1" dirty="0" smtClean="0">
                <a:solidFill>
                  <a:schemeClr val="tx2"/>
                </a:solidFill>
                <a:latin typeface="Times New Roman" panose="02020603050405020304" pitchFamily="18" charset="0"/>
                <a:cs typeface="Times New Roman" panose="02020603050405020304" pitchFamily="18" charset="0"/>
              </a:rPr>
            </a:br>
            <a:r>
              <a:rPr lang="kk-KZ" sz="2500" b="1" dirty="0" smtClean="0">
                <a:solidFill>
                  <a:schemeClr val="tx2"/>
                </a:solidFill>
                <a:latin typeface="Times New Roman" panose="02020603050405020304" pitchFamily="18" charset="0"/>
                <a:cs typeface="Times New Roman" panose="02020603050405020304" pitchFamily="18" charset="0"/>
              </a:rPr>
              <a:t/>
            </a:r>
            <a:br>
              <a:rPr lang="kk-KZ" sz="2500" b="1" dirty="0" smtClean="0">
                <a:solidFill>
                  <a:schemeClr val="tx2"/>
                </a:solidFill>
                <a:latin typeface="Times New Roman" panose="02020603050405020304" pitchFamily="18" charset="0"/>
                <a:cs typeface="Times New Roman" panose="02020603050405020304" pitchFamily="18" charset="0"/>
              </a:rPr>
            </a:br>
            <a:r>
              <a:rPr lang="kk-KZ" sz="2500" b="1" dirty="0" smtClean="0">
                <a:solidFill>
                  <a:schemeClr val="tx2"/>
                </a:solidFill>
                <a:latin typeface="Times New Roman" panose="02020603050405020304" pitchFamily="18" charset="0"/>
                <a:cs typeface="Times New Roman" panose="02020603050405020304" pitchFamily="18" charset="0"/>
              </a:rPr>
              <a:t/>
            </a:r>
            <a:br>
              <a:rPr lang="kk-KZ" sz="2500" b="1" dirty="0" smtClean="0">
                <a:solidFill>
                  <a:schemeClr val="tx2"/>
                </a:solidFill>
                <a:latin typeface="Times New Roman" panose="02020603050405020304" pitchFamily="18" charset="0"/>
                <a:cs typeface="Times New Roman" panose="02020603050405020304" pitchFamily="18" charset="0"/>
              </a:rPr>
            </a:br>
            <a:r>
              <a:rPr lang="kk-KZ" sz="2500" b="1" dirty="0" smtClean="0">
                <a:solidFill>
                  <a:schemeClr val="tx2"/>
                </a:solidFill>
                <a:latin typeface="Times New Roman" panose="02020603050405020304" pitchFamily="18" charset="0"/>
                <a:cs typeface="Times New Roman" panose="02020603050405020304" pitchFamily="18" charset="0"/>
              </a:rPr>
              <a:t/>
            </a:r>
            <a:br>
              <a:rPr lang="kk-KZ" sz="2500" b="1" dirty="0" smtClean="0">
                <a:solidFill>
                  <a:schemeClr val="tx2"/>
                </a:solidFill>
                <a:latin typeface="Times New Roman" panose="02020603050405020304" pitchFamily="18" charset="0"/>
                <a:cs typeface="Times New Roman" panose="02020603050405020304" pitchFamily="18" charset="0"/>
              </a:rPr>
            </a:br>
            <a:r>
              <a:rPr lang="kk-KZ" sz="2500" b="1" dirty="0" smtClean="0">
                <a:solidFill>
                  <a:schemeClr val="tx2"/>
                </a:solidFill>
                <a:latin typeface="Times New Roman" panose="02020603050405020304" pitchFamily="18" charset="0"/>
                <a:cs typeface="Times New Roman" panose="02020603050405020304" pitchFamily="18" charset="0"/>
              </a:rPr>
              <a:t/>
            </a:r>
            <a:br>
              <a:rPr lang="kk-KZ" sz="2500" b="1" dirty="0" smtClean="0">
                <a:solidFill>
                  <a:schemeClr val="tx2"/>
                </a:solidFill>
                <a:latin typeface="Times New Roman" panose="02020603050405020304" pitchFamily="18" charset="0"/>
                <a:cs typeface="Times New Roman" panose="02020603050405020304" pitchFamily="18" charset="0"/>
              </a:rPr>
            </a:br>
            <a:r>
              <a:rPr lang="kk-KZ" sz="2500" b="1" dirty="0" smtClean="0">
                <a:solidFill>
                  <a:schemeClr val="tx2"/>
                </a:solidFill>
                <a:latin typeface="Times New Roman" panose="02020603050405020304" pitchFamily="18" charset="0"/>
                <a:cs typeface="Times New Roman" panose="02020603050405020304" pitchFamily="18" charset="0"/>
              </a:rPr>
              <a:t/>
            </a:r>
            <a:br>
              <a:rPr lang="kk-KZ" sz="2500" b="1" dirty="0" smtClean="0">
                <a:solidFill>
                  <a:schemeClr val="tx2"/>
                </a:solidFill>
                <a:latin typeface="Times New Roman" panose="02020603050405020304" pitchFamily="18" charset="0"/>
                <a:cs typeface="Times New Roman" panose="02020603050405020304" pitchFamily="18" charset="0"/>
              </a:rPr>
            </a:br>
            <a:endParaRPr lang="ru-RU" sz="2000" dirty="0">
              <a:solidFill>
                <a:srgbClr val="7030A0"/>
              </a:solidFill>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251519" y="332656"/>
            <a:ext cx="8496945" cy="1656184"/>
          </a:xfrm>
        </p:spPr>
        <p:txBody>
          <a:bodyPr>
            <a:normAutofit/>
          </a:bodyPr>
          <a:lstStyle/>
          <a:p>
            <a:r>
              <a:rPr lang="kk-KZ" sz="2800" b="1" dirty="0" smtClean="0">
                <a:solidFill>
                  <a:srgbClr val="FF0000"/>
                </a:solidFill>
                <a:latin typeface="Times New Roman" panose="02020603050405020304" pitchFamily="18" charset="0"/>
                <a:cs typeface="Times New Roman" panose="02020603050405020304" pitchFamily="18" charset="0"/>
              </a:rPr>
              <a:t>2-тапсырма</a:t>
            </a:r>
          </a:p>
          <a:p>
            <a:r>
              <a:rPr lang="kk-KZ" sz="2800" b="1" dirty="0">
                <a:solidFill>
                  <a:srgbClr val="FF0000"/>
                </a:solidFill>
                <a:latin typeface="Times New Roman" panose="02020603050405020304" pitchFamily="18" charset="0"/>
                <a:cs typeface="Times New Roman" panose="02020603050405020304" pitchFamily="18" charset="0"/>
              </a:rPr>
              <a:t>«5 ЖОЛДЫҚ ӨЛЕҢ» әдісі арқылы авторды сипаттап </a:t>
            </a:r>
            <a:r>
              <a:rPr lang="kk-KZ" sz="2800" b="1" dirty="0" smtClean="0">
                <a:solidFill>
                  <a:srgbClr val="FF0000"/>
                </a:solidFill>
                <a:latin typeface="Times New Roman" panose="02020603050405020304" pitchFamily="18" charset="0"/>
                <a:cs typeface="Times New Roman" panose="02020603050405020304" pitchFamily="18" charset="0"/>
              </a:rPr>
              <a:t>жазыңыздар</a:t>
            </a:r>
            <a:endParaRPr lang="ru-RU" sz="28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4218411204"/>
              </p:ext>
            </p:extLst>
          </p:nvPr>
        </p:nvGraphicFramePr>
        <p:xfrm>
          <a:off x="251519" y="2132855"/>
          <a:ext cx="8640961" cy="3312370"/>
        </p:xfrm>
        <a:graphic>
          <a:graphicData uri="http://schemas.openxmlformats.org/drawingml/2006/table">
            <a:tbl>
              <a:tblPr firstRow="1" firstCol="1" bandRow="1">
                <a:tableStyleId>{5C22544A-7EE6-4342-B048-85BDC9FD1C3A}</a:tableStyleId>
              </a:tblPr>
              <a:tblGrid>
                <a:gridCol w="4242619">
                  <a:extLst>
                    <a:ext uri="{9D8B030D-6E8A-4147-A177-3AD203B41FA5}">
                      <a16:colId xmlns:a16="http://schemas.microsoft.com/office/drawing/2014/main" xmlns="" val="3218835813"/>
                    </a:ext>
                  </a:extLst>
                </a:gridCol>
                <a:gridCol w="4398342">
                  <a:extLst>
                    <a:ext uri="{9D8B030D-6E8A-4147-A177-3AD203B41FA5}">
                      <a16:colId xmlns:a16="http://schemas.microsoft.com/office/drawing/2014/main" xmlns="" val="281418696"/>
                    </a:ext>
                  </a:extLst>
                </a:gridCol>
              </a:tblGrid>
              <a:tr h="662474">
                <a:tc>
                  <a:txBody>
                    <a:bodyPr/>
                    <a:lstStyle/>
                    <a:p>
                      <a:pPr>
                        <a:spcAft>
                          <a:spcPts val="0"/>
                        </a:spcAft>
                      </a:pPr>
                      <a:r>
                        <a:rPr lang="kk-KZ" sz="2000" b="1" dirty="0">
                          <a:solidFill>
                            <a:srgbClr val="002060"/>
                          </a:solidFill>
                          <a:effectLst/>
                          <a:latin typeface="Times New Roman" panose="02020603050405020304" pitchFamily="18" charset="0"/>
                          <a:cs typeface="Times New Roman" panose="02020603050405020304" pitchFamily="18" charset="0"/>
                        </a:rPr>
                        <a:t>1.Зат есім</a:t>
                      </a:r>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277" marR="57277" marT="0" marB="0">
                    <a:solidFill>
                      <a:schemeClr val="accent1">
                        <a:lumMod val="60000"/>
                        <a:lumOff val="40000"/>
                      </a:schemeClr>
                    </a:solidFill>
                  </a:tcPr>
                </a:tc>
                <a:tc>
                  <a:txBody>
                    <a:bodyPr/>
                    <a:lstStyle/>
                    <a:p>
                      <a:pPr>
                        <a:spcAft>
                          <a:spcPts val="0"/>
                        </a:spcAft>
                      </a:pPr>
                      <a:endParaRPr lang="ru-RU" sz="2000" b="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277" marR="57277" marT="0" marB="0">
                    <a:solidFill>
                      <a:schemeClr val="accent1">
                        <a:lumMod val="60000"/>
                        <a:lumOff val="40000"/>
                      </a:schemeClr>
                    </a:solidFill>
                  </a:tcPr>
                </a:tc>
                <a:extLst>
                  <a:ext uri="{0D108BD9-81ED-4DB2-BD59-A6C34878D82A}">
                    <a16:rowId xmlns:a16="http://schemas.microsoft.com/office/drawing/2014/main" xmlns="" val="2948408067"/>
                  </a:ext>
                </a:extLst>
              </a:tr>
              <a:tr h="662474">
                <a:tc>
                  <a:txBody>
                    <a:bodyPr/>
                    <a:lstStyle/>
                    <a:p>
                      <a:pPr>
                        <a:spcAft>
                          <a:spcPts val="0"/>
                        </a:spcAft>
                      </a:pPr>
                      <a:r>
                        <a:rPr lang="kk-KZ" sz="2000" b="1" dirty="0">
                          <a:solidFill>
                            <a:srgbClr val="002060"/>
                          </a:solidFill>
                          <a:effectLst/>
                          <a:latin typeface="Times New Roman" panose="02020603050405020304" pitchFamily="18" charset="0"/>
                          <a:cs typeface="Times New Roman" panose="02020603050405020304" pitchFamily="18" charset="0"/>
                        </a:rPr>
                        <a:t>2. Сын есім</a:t>
                      </a:r>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277" marR="57277" marT="0" marB="0">
                    <a:solidFill>
                      <a:schemeClr val="accent1">
                        <a:lumMod val="60000"/>
                        <a:lumOff val="40000"/>
                      </a:schemeClr>
                    </a:solidFill>
                  </a:tcPr>
                </a:tc>
                <a:tc>
                  <a:txBody>
                    <a:bodyPr/>
                    <a:lstStyle/>
                    <a:p>
                      <a:pPr>
                        <a:spcAft>
                          <a:spcPts val="0"/>
                        </a:spcAft>
                      </a:pPr>
                      <a:endParaRPr lang="ru-RU" sz="2000" b="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277" marR="57277" marT="0" marB="0">
                    <a:solidFill>
                      <a:schemeClr val="accent1">
                        <a:lumMod val="60000"/>
                        <a:lumOff val="40000"/>
                      </a:schemeClr>
                    </a:solidFill>
                  </a:tcPr>
                </a:tc>
                <a:extLst>
                  <a:ext uri="{0D108BD9-81ED-4DB2-BD59-A6C34878D82A}">
                    <a16:rowId xmlns:a16="http://schemas.microsoft.com/office/drawing/2014/main" xmlns="" val="1559110842"/>
                  </a:ext>
                </a:extLst>
              </a:tr>
              <a:tr h="662474">
                <a:tc>
                  <a:txBody>
                    <a:bodyPr/>
                    <a:lstStyle/>
                    <a:p>
                      <a:pPr>
                        <a:spcAft>
                          <a:spcPts val="0"/>
                        </a:spcAft>
                      </a:pPr>
                      <a:r>
                        <a:rPr lang="kk-KZ" sz="2000" b="1" dirty="0">
                          <a:solidFill>
                            <a:srgbClr val="002060"/>
                          </a:solidFill>
                          <a:effectLst/>
                          <a:latin typeface="Times New Roman" panose="02020603050405020304" pitchFamily="18" charset="0"/>
                          <a:cs typeface="Times New Roman" panose="02020603050405020304" pitchFamily="18" charset="0"/>
                        </a:rPr>
                        <a:t>3. Етістік</a:t>
                      </a:r>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277" marR="57277" marT="0" marB="0">
                    <a:solidFill>
                      <a:schemeClr val="accent1">
                        <a:lumMod val="60000"/>
                        <a:lumOff val="40000"/>
                      </a:schemeClr>
                    </a:solidFill>
                  </a:tcPr>
                </a:tc>
                <a:tc>
                  <a:txBody>
                    <a:bodyPr/>
                    <a:lstStyle/>
                    <a:p>
                      <a:pPr>
                        <a:spcAft>
                          <a:spcPts val="0"/>
                        </a:spcAft>
                      </a:pPr>
                      <a:endParaRPr lang="ru-RU" sz="2000" b="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277" marR="57277" marT="0" marB="0">
                    <a:solidFill>
                      <a:schemeClr val="accent1">
                        <a:lumMod val="60000"/>
                        <a:lumOff val="40000"/>
                      </a:schemeClr>
                    </a:solidFill>
                  </a:tcPr>
                </a:tc>
                <a:extLst>
                  <a:ext uri="{0D108BD9-81ED-4DB2-BD59-A6C34878D82A}">
                    <a16:rowId xmlns:a16="http://schemas.microsoft.com/office/drawing/2014/main" xmlns="" val="3078518408"/>
                  </a:ext>
                </a:extLst>
              </a:tr>
              <a:tr h="662474">
                <a:tc>
                  <a:txBody>
                    <a:bodyPr/>
                    <a:lstStyle/>
                    <a:p>
                      <a:pPr>
                        <a:spcAft>
                          <a:spcPts val="0"/>
                        </a:spcAft>
                      </a:pPr>
                      <a:r>
                        <a:rPr lang="kk-KZ" sz="2000" b="1" dirty="0">
                          <a:solidFill>
                            <a:srgbClr val="002060"/>
                          </a:solidFill>
                          <a:effectLst/>
                          <a:latin typeface="Times New Roman" panose="02020603050405020304" pitchFamily="18" charset="0"/>
                          <a:cs typeface="Times New Roman" panose="02020603050405020304" pitchFamily="18" charset="0"/>
                        </a:rPr>
                        <a:t>4. Төрт сөзден тұратын сөйлем</a:t>
                      </a:r>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277" marR="57277" marT="0" marB="0">
                    <a:solidFill>
                      <a:schemeClr val="accent1">
                        <a:lumMod val="60000"/>
                        <a:lumOff val="40000"/>
                      </a:schemeClr>
                    </a:solidFill>
                  </a:tcPr>
                </a:tc>
                <a:tc>
                  <a:txBody>
                    <a:bodyPr/>
                    <a:lstStyle/>
                    <a:p>
                      <a:pPr>
                        <a:spcAft>
                          <a:spcPts val="0"/>
                        </a:spcAft>
                      </a:pPr>
                      <a:endParaRPr lang="ru-RU" sz="2000" b="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277" marR="57277" marT="0" marB="0">
                    <a:solidFill>
                      <a:schemeClr val="accent1">
                        <a:lumMod val="60000"/>
                        <a:lumOff val="40000"/>
                      </a:schemeClr>
                    </a:solidFill>
                  </a:tcPr>
                </a:tc>
                <a:extLst>
                  <a:ext uri="{0D108BD9-81ED-4DB2-BD59-A6C34878D82A}">
                    <a16:rowId xmlns:a16="http://schemas.microsoft.com/office/drawing/2014/main" xmlns="" val="1580770082"/>
                  </a:ext>
                </a:extLst>
              </a:tr>
              <a:tr h="662474">
                <a:tc>
                  <a:txBody>
                    <a:bodyPr/>
                    <a:lstStyle/>
                    <a:p>
                      <a:pPr>
                        <a:spcAft>
                          <a:spcPts val="0"/>
                        </a:spcAft>
                      </a:pPr>
                      <a:r>
                        <a:rPr lang="kk-KZ" sz="2000" b="1" dirty="0">
                          <a:solidFill>
                            <a:srgbClr val="002060"/>
                          </a:solidFill>
                          <a:effectLst/>
                          <a:latin typeface="Times New Roman" panose="02020603050405020304" pitchFamily="18" charset="0"/>
                          <a:cs typeface="Times New Roman" panose="02020603050405020304" pitchFamily="18" charset="0"/>
                        </a:rPr>
                        <a:t>5. Синоним </a:t>
                      </a:r>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277" marR="57277" marT="0" marB="0">
                    <a:solidFill>
                      <a:schemeClr val="accent1">
                        <a:lumMod val="60000"/>
                        <a:lumOff val="40000"/>
                      </a:schemeClr>
                    </a:solidFill>
                  </a:tcPr>
                </a:tc>
                <a:tc>
                  <a:txBody>
                    <a:bodyPr/>
                    <a:lstStyle/>
                    <a:p>
                      <a:pPr>
                        <a:spcAft>
                          <a:spcPts val="0"/>
                        </a:spcAft>
                      </a:pPr>
                      <a:endParaRPr lang="ru-RU" sz="2000" b="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277" marR="57277" marT="0" marB="0">
                    <a:solidFill>
                      <a:schemeClr val="accent1">
                        <a:lumMod val="60000"/>
                        <a:lumOff val="40000"/>
                      </a:schemeClr>
                    </a:solidFill>
                  </a:tcPr>
                </a:tc>
                <a:extLst>
                  <a:ext uri="{0D108BD9-81ED-4DB2-BD59-A6C34878D82A}">
                    <a16:rowId xmlns:a16="http://schemas.microsoft.com/office/drawing/2014/main" xmlns="" val="764076629"/>
                  </a:ext>
                </a:extLst>
              </a:tr>
            </a:tbl>
          </a:graphicData>
        </a:graphic>
      </p:graphicFrame>
    </p:spTree>
    <p:extLst>
      <p:ext uri="{BB962C8B-B14F-4D97-AF65-F5344CB8AC3E}">
        <p14:creationId xmlns:p14="http://schemas.microsoft.com/office/powerpoint/2010/main" val="350853131"/>
      </p:ext>
    </p:extLst>
  </p:cSld>
  <p:clrMapOvr>
    <a:masterClrMapping/>
  </p:clrMapOvr>
  <mc:AlternateContent xmlns:mc="http://schemas.openxmlformats.org/markup-compatibility/2006" xmlns:p14="http://schemas.microsoft.com/office/powerpoint/2010/main">
    <mc:Choice Requires="p14">
      <p:transition spd="slow" p14:dur="2000" advTm="41330"/>
    </mc:Choice>
    <mc:Fallback xmlns="">
      <p:transition spd="slow" advTm="4133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8328"/>
            <a:ext cx="8229600" cy="1002440"/>
          </a:xfrm>
        </p:spPr>
        <p:txBody>
          <a:bodyPr>
            <a:normAutofit/>
          </a:bodyPr>
          <a:lstStyle/>
          <a:p>
            <a:r>
              <a:rPr lang="kk-KZ" sz="3500" b="1" dirty="0" smtClean="0">
                <a:solidFill>
                  <a:srgbClr val="FF0000"/>
                </a:solidFill>
                <a:latin typeface="Times New Roman" panose="02020603050405020304" pitchFamily="18" charset="0"/>
                <a:cs typeface="Times New Roman" panose="02020603050405020304" pitchFamily="18" charset="0"/>
              </a:rPr>
              <a:t>Өзіңді тексер</a:t>
            </a:r>
            <a:endParaRPr lang="ru-RU" sz="35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2843557818"/>
              </p:ext>
            </p:extLst>
          </p:nvPr>
        </p:nvGraphicFramePr>
        <p:xfrm>
          <a:off x="215516" y="1556792"/>
          <a:ext cx="8712968" cy="4968555"/>
        </p:xfrm>
        <a:graphic>
          <a:graphicData uri="http://schemas.openxmlformats.org/drawingml/2006/table">
            <a:tbl>
              <a:tblPr firstRow="1" firstCol="1" bandRow="1">
                <a:tableStyleId>{5C22544A-7EE6-4342-B048-85BDC9FD1C3A}</a:tableStyleId>
              </a:tblPr>
              <a:tblGrid>
                <a:gridCol w="4277974">
                  <a:extLst>
                    <a:ext uri="{9D8B030D-6E8A-4147-A177-3AD203B41FA5}">
                      <a16:colId xmlns:a16="http://schemas.microsoft.com/office/drawing/2014/main" xmlns="" val="1749835425"/>
                    </a:ext>
                  </a:extLst>
                </a:gridCol>
                <a:gridCol w="4434994">
                  <a:extLst>
                    <a:ext uri="{9D8B030D-6E8A-4147-A177-3AD203B41FA5}">
                      <a16:colId xmlns:a16="http://schemas.microsoft.com/office/drawing/2014/main" xmlns="" val="1690508550"/>
                    </a:ext>
                  </a:extLst>
                </a:gridCol>
              </a:tblGrid>
              <a:tr h="993711">
                <a:tc>
                  <a:txBody>
                    <a:bodyPr/>
                    <a:lstStyle/>
                    <a:p>
                      <a:pPr>
                        <a:spcAft>
                          <a:spcPts val="0"/>
                        </a:spcAft>
                      </a:pPr>
                      <a:r>
                        <a:rPr lang="kk-KZ" sz="2000" b="1" dirty="0">
                          <a:solidFill>
                            <a:srgbClr val="002060"/>
                          </a:solidFill>
                          <a:effectLst/>
                          <a:latin typeface="Times New Roman" panose="02020603050405020304" pitchFamily="18" charset="0"/>
                          <a:cs typeface="Times New Roman" panose="02020603050405020304" pitchFamily="18" charset="0"/>
                        </a:rPr>
                        <a:t>1.Зат есім</a:t>
                      </a:r>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277" marR="57277" marT="0" marB="0">
                    <a:solidFill>
                      <a:schemeClr val="accent1">
                        <a:lumMod val="60000"/>
                        <a:lumOff val="40000"/>
                      </a:schemeClr>
                    </a:solidFill>
                  </a:tcPr>
                </a:tc>
                <a:tc>
                  <a:txBody>
                    <a:bodyPr/>
                    <a:lstStyle/>
                    <a:p>
                      <a:pPr>
                        <a:spcAft>
                          <a:spcPts val="0"/>
                        </a:spcAft>
                      </a:pPr>
                      <a:r>
                        <a:rPr lang="kk-KZ" sz="2000" b="1" dirty="0">
                          <a:solidFill>
                            <a:srgbClr val="C00000"/>
                          </a:solidFill>
                          <a:effectLst/>
                          <a:latin typeface="Times New Roman" panose="02020603050405020304" pitchFamily="18" charset="0"/>
                          <a:cs typeface="Times New Roman" panose="02020603050405020304" pitchFamily="18" charset="0"/>
                        </a:rPr>
                        <a:t>Автор</a:t>
                      </a:r>
                      <a:endParaRPr lang="ru-RU" sz="20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277" marR="57277" marT="0" marB="0">
                    <a:solidFill>
                      <a:schemeClr val="accent1">
                        <a:lumMod val="60000"/>
                        <a:lumOff val="40000"/>
                      </a:schemeClr>
                    </a:solidFill>
                  </a:tcPr>
                </a:tc>
                <a:extLst>
                  <a:ext uri="{0D108BD9-81ED-4DB2-BD59-A6C34878D82A}">
                    <a16:rowId xmlns:a16="http://schemas.microsoft.com/office/drawing/2014/main" xmlns="" val="3565510470"/>
                  </a:ext>
                </a:extLst>
              </a:tr>
              <a:tr h="993711">
                <a:tc>
                  <a:txBody>
                    <a:bodyPr/>
                    <a:lstStyle/>
                    <a:p>
                      <a:pPr>
                        <a:spcAft>
                          <a:spcPts val="0"/>
                        </a:spcAft>
                      </a:pPr>
                      <a:r>
                        <a:rPr lang="kk-KZ" sz="2000" b="1" dirty="0">
                          <a:solidFill>
                            <a:srgbClr val="002060"/>
                          </a:solidFill>
                          <a:effectLst/>
                          <a:latin typeface="Times New Roman" panose="02020603050405020304" pitchFamily="18" charset="0"/>
                          <a:cs typeface="Times New Roman" panose="02020603050405020304" pitchFamily="18" charset="0"/>
                        </a:rPr>
                        <a:t>2. Сын есім</a:t>
                      </a:r>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277" marR="57277" marT="0" marB="0">
                    <a:solidFill>
                      <a:schemeClr val="accent1">
                        <a:lumMod val="60000"/>
                        <a:lumOff val="40000"/>
                      </a:schemeClr>
                    </a:solidFill>
                  </a:tcPr>
                </a:tc>
                <a:tc>
                  <a:txBody>
                    <a:bodyPr/>
                    <a:lstStyle/>
                    <a:p>
                      <a:pPr>
                        <a:spcAft>
                          <a:spcPts val="0"/>
                        </a:spcAft>
                      </a:pPr>
                      <a:r>
                        <a:rPr lang="kk-KZ" sz="2000" b="1" dirty="0">
                          <a:solidFill>
                            <a:srgbClr val="C00000"/>
                          </a:solidFill>
                          <a:effectLst/>
                          <a:latin typeface="Times New Roman" panose="02020603050405020304" pitchFamily="18" charset="0"/>
                          <a:cs typeface="Times New Roman" panose="02020603050405020304" pitchFamily="18" charset="0"/>
                        </a:rPr>
                        <a:t>Мейірімді, жанашыр, шыншыл</a:t>
                      </a:r>
                      <a:endParaRPr lang="ru-RU" sz="20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277" marR="57277" marT="0" marB="0">
                    <a:solidFill>
                      <a:schemeClr val="accent1">
                        <a:lumMod val="60000"/>
                        <a:lumOff val="40000"/>
                      </a:schemeClr>
                    </a:solidFill>
                  </a:tcPr>
                </a:tc>
                <a:extLst>
                  <a:ext uri="{0D108BD9-81ED-4DB2-BD59-A6C34878D82A}">
                    <a16:rowId xmlns:a16="http://schemas.microsoft.com/office/drawing/2014/main" xmlns="" val="1164490011"/>
                  </a:ext>
                </a:extLst>
              </a:tr>
              <a:tr h="993711">
                <a:tc>
                  <a:txBody>
                    <a:bodyPr/>
                    <a:lstStyle/>
                    <a:p>
                      <a:pPr>
                        <a:spcAft>
                          <a:spcPts val="0"/>
                        </a:spcAft>
                      </a:pPr>
                      <a:r>
                        <a:rPr lang="kk-KZ" sz="2000" b="1" dirty="0">
                          <a:solidFill>
                            <a:srgbClr val="002060"/>
                          </a:solidFill>
                          <a:effectLst/>
                          <a:latin typeface="Times New Roman" panose="02020603050405020304" pitchFamily="18" charset="0"/>
                          <a:cs typeface="Times New Roman" panose="02020603050405020304" pitchFamily="18" charset="0"/>
                        </a:rPr>
                        <a:t>3. Етістік</a:t>
                      </a:r>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277" marR="57277" marT="0" marB="0">
                    <a:solidFill>
                      <a:schemeClr val="accent1">
                        <a:lumMod val="60000"/>
                        <a:lumOff val="40000"/>
                      </a:schemeClr>
                    </a:solidFill>
                  </a:tcPr>
                </a:tc>
                <a:tc>
                  <a:txBody>
                    <a:bodyPr/>
                    <a:lstStyle/>
                    <a:p>
                      <a:pPr>
                        <a:spcAft>
                          <a:spcPts val="0"/>
                        </a:spcAft>
                      </a:pPr>
                      <a:r>
                        <a:rPr lang="kk-KZ" sz="2000" b="1" dirty="0">
                          <a:solidFill>
                            <a:srgbClr val="C00000"/>
                          </a:solidFill>
                          <a:effectLst/>
                          <a:latin typeface="Times New Roman" panose="02020603050405020304" pitchFamily="18" charset="0"/>
                          <a:cs typeface="Times New Roman" panose="02020603050405020304" pitchFamily="18" charset="0"/>
                        </a:rPr>
                        <a:t>Шындықты жазды</a:t>
                      </a:r>
                      <a:endParaRPr lang="ru-RU" sz="20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277" marR="57277" marT="0" marB="0">
                    <a:solidFill>
                      <a:schemeClr val="accent1">
                        <a:lumMod val="60000"/>
                        <a:lumOff val="40000"/>
                      </a:schemeClr>
                    </a:solidFill>
                  </a:tcPr>
                </a:tc>
                <a:extLst>
                  <a:ext uri="{0D108BD9-81ED-4DB2-BD59-A6C34878D82A}">
                    <a16:rowId xmlns:a16="http://schemas.microsoft.com/office/drawing/2014/main" xmlns="" val="3608464699"/>
                  </a:ext>
                </a:extLst>
              </a:tr>
              <a:tr h="993711">
                <a:tc>
                  <a:txBody>
                    <a:bodyPr/>
                    <a:lstStyle/>
                    <a:p>
                      <a:pPr>
                        <a:spcAft>
                          <a:spcPts val="0"/>
                        </a:spcAft>
                      </a:pPr>
                      <a:r>
                        <a:rPr lang="kk-KZ" sz="2000" b="1" dirty="0">
                          <a:solidFill>
                            <a:srgbClr val="002060"/>
                          </a:solidFill>
                          <a:effectLst/>
                          <a:latin typeface="Times New Roman" panose="02020603050405020304" pitchFamily="18" charset="0"/>
                          <a:cs typeface="Times New Roman" panose="02020603050405020304" pitchFamily="18" charset="0"/>
                        </a:rPr>
                        <a:t>4. Төрт сөзден тұратын сөйлем</a:t>
                      </a:r>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277" marR="57277" marT="0" marB="0">
                    <a:solidFill>
                      <a:schemeClr val="accent1">
                        <a:lumMod val="60000"/>
                        <a:lumOff val="40000"/>
                      </a:schemeClr>
                    </a:solidFill>
                  </a:tcPr>
                </a:tc>
                <a:tc>
                  <a:txBody>
                    <a:bodyPr/>
                    <a:lstStyle/>
                    <a:p>
                      <a:pPr>
                        <a:spcAft>
                          <a:spcPts val="0"/>
                        </a:spcAft>
                      </a:pPr>
                      <a:r>
                        <a:rPr lang="kk-KZ" sz="2000" b="1" dirty="0">
                          <a:solidFill>
                            <a:srgbClr val="C00000"/>
                          </a:solidFill>
                          <a:effectLst/>
                          <a:latin typeface="Times New Roman" panose="02020603050405020304" pitchFamily="18" charset="0"/>
                          <a:cs typeface="Times New Roman" panose="02020603050405020304" pitchFamily="18" charset="0"/>
                        </a:rPr>
                        <a:t>Аянның аянышты тағдырын суреттеген</a:t>
                      </a:r>
                      <a:endParaRPr lang="ru-RU" sz="20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277" marR="57277" marT="0" marB="0">
                    <a:solidFill>
                      <a:schemeClr val="accent1">
                        <a:lumMod val="60000"/>
                        <a:lumOff val="40000"/>
                      </a:schemeClr>
                    </a:solidFill>
                  </a:tcPr>
                </a:tc>
                <a:extLst>
                  <a:ext uri="{0D108BD9-81ED-4DB2-BD59-A6C34878D82A}">
                    <a16:rowId xmlns:a16="http://schemas.microsoft.com/office/drawing/2014/main" xmlns="" val="4115497925"/>
                  </a:ext>
                </a:extLst>
              </a:tr>
              <a:tr h="993711">
                <a:tc>
                  <a:txBody>
                    <a:bodyPr/>
                    <a:lstStyle/>
                    <a:p>
                      <a:pPr>
                        <a:spcAft>
                          <a:spcPts val="0"/>
                        </a:spcAft>
                      </a:pPr>
                      <a:r>
                        <a:rPr lang="kk-KZ" sz="2000" b="1" dirty="0">
                          <a:solidFill>
                            <a:srgbClr val="002060"/>
                          </a:solidFill>
                          <a:effectLst/>
                          <a:latin typeface="Times New Roman" panose="02020603050405020304" pitchFamily="18" charset="0"/>
                          <a:cs typeface="Times New Roman" panose="02020603050405020304" pitchFamily="18" charset="0"/>
                        </a:rPr>
                        <a:t>5. Синоним </a:t>
                      </a:r>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277" marR="57277" marT="0" marB="0">
                    <a:solidFill>
                      <a:schemeClr val="accent1">
                        <a:lumMod val="60000"/>
                        <a:lumOff val="40000"/>
                      </a:schemeClr>
                    </a:solidFill>
                  </a:tcPr>
                </a:tc>
                <a:tc>
                  <a:txBody>
                    <a:bodyPr/>
                    <a:lstStyle/>
                    <a:p>
                      <a:pPr>
                        <a:spcAft>
                          <a:spcPts val="0"/>
                        </a:spcAft>
                      </a:pPr>
                      <a:r>
                        <a:rPr lang="kk-KZ" sz="2000" b="1" dirty="0">
                          <a:solidFill>
                            <a:srgbClr val="C00000"/>
                          </a:solidFill>
                          <a:effectLst/>
                          <a:latin typeface="Times New Roman" panose="02020603050405020304" pitchFamily="18" charset="0"/>
                          <a:cs typeface="Times New Roman" panose="02020603050405020304" pitchFamily="18" charset="0"/>
                        </a:rPr>
                        <a:t>Жазушы</a:t>
                      </a:r>
                      <a:endParaRPr lang="ru-RU" sz="20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277" marR="57277" marT="0" marB="0">
                    <a:solidFill>
                      <a:schemeClr val="accent1">
                        <a:lumMod val="60000"/>
                        <a:lumOff val="40000"/>
                      </a:schemeClr>
                    </a:solidFill>
                  </a:tcPr>
                </a:tc>
                <a:extLst>
                  <a:ext uri="{0D108BD9-81ED-4DB2-BD59-A6C34878D82A}">
                    <a16:rowId xmlns:a16="http://schemas.microsoft.com/office/drawing/2014/main" xmlns="" val="2185492896"/>
                  </a:ext>
                </a:extLst>
              </a:tr>
            </a:tbl>
          </a:graphicData>
        </a:graphic>
      </p:graphicFrame>
    </p:spTree>
    <p:extLst>
      <p:ext uri="{BB962C8B-B14F-4D97-AF65-F5344CB8AC3E}">
        <p14:creationId xmlns:p14="http://schemas.microsoft.com/office/powerpoint/2010/main" val="1095798481"/>
      </p:ext>
    </p:extLst>
  </p:cSld>
  <p:clrMapOvr>
    <a:masterClrMapping/>
  </p:clrMapOvr>
  <mc:AlternateContent xmlns:mc="http://schemas.openxmlformats.org/markup-compatibility/2006" xmlns:p14="http://schemas.microsoft.com/office/powerpoint/2010/main">
    <mc:Choice Requires="p14">
      <p:transition spd="slow" p14:dur="2000" advTm="71172"/>
    </mc:Choice>
    <mc:Fallback xmlns="">
      <p:transition spd="slow" advTm="71172"/>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20688"/>
            <a:ext cx="8229600" cy="1224136"/>
          </a:xfrm>
        </p:spPr>
        <p:txBody>
          <a:bodyPr>
            <a:normAutofit/>
          </a:bodyPr>
          <a:lstStyle/>
          <a:p>
            <a:r>
              <a:rPr lang="kk-KZ" sz="3200" b="1" dirty="0">
                <a:solidFill>
                  <a:srgbClr val="FF0000"/>
                </a:solidFill>
                <a:latin typeface="Times New Roman" panose="02020603050405020304" pitchFamily="18" charset="0"/>
                <a:cs typeface="Times New Roman" panose="02020603050405020304" pitchFamily="18" charset="0"/>
              </a:rPr>
              <a:t>ОҚУ </a:t>
            </a:r>
            <a:r>
              <a:rPr lang="kk-KZ" sz="3200" b="1" dirty="0" smtClean="0">
                <a:solidFill>
                  <a:srgbClr val="FF0000"/>
                </a:solidFill>
                <a:latin typeface="Times New Roman" panose="02020603050405020304" pitchFamily="18" charset="0"/>
                <a:cs typeface="Times New Roman" panose="02020603050405020304" pitchFamily="18" charset="0"/>
              </a:rPr>
              <a:t>ТАПСЫРМАСЫ</a:t>
            </a:r>
            <a:r>
              <a:rPr lang="kk-KZ" sz="3200" b="1" dirty="0">
                <a:solidFill>
                  <a:srgbClr val="FF0000"/>
                </a:solidFill>
                <a:latin typeface="Times New Roman" panose="02020603050405020304" pitchFamily="18" charset="0"/>
                <a:cs typeface="Times New Roman" panose="02020603050405020304" pitchFamily="18" charset="0"/>
              </a:rPr>
              <a:t/>
            </a:r>
            <a:br>
              <a:rPr lang="kk-KZ" sz="3200" b="1" dirty="0">
                <a:solidFill>
                  <a:srgbClr val="FF0000"/>
                </a:solidFill>
                <a:latin typeface="Times New Roman" panose="02020603050405020304" pitchFamily="18" charset="0"/>
                <a:cs typeface="Times New Roman" panose="02020603050405020304" pitchFamily="18" charset="0"/>
              </a:rPr>
            </a:br>
            <a:endParaRPr lang="ru-RU" sz="3200" dirty="0">
              <a:solidFill>
                <a:srgbClr val="C00000"/>
              </a:solidFill>
            </a:endParaRPr>
          </a:p>
        </p:txBody>
      </p:sp>
      <p:sp>
        <p:nvSpPr>
          <p:cNvPr id="3" name="Прямоугольник 2"/>
          <p:cNvSpPr/>
          <p:nvPr/>
        </p:nvSpPr>
        <p:spPr>
          <a:xfrm>
            <a:off x="215516" y="1556792"/>
            <a:ext cx="8712968" cy="477054"/>
          </a:xfrm>
          <a:prstGeom prst="rect">
            <a:avLst/>
          </a:prstGeom>
        </p:spPr>
        <p:txBody>
          <a:bodyPr wrap="square">
            <a:spAutoFit/>
          </a:bodyPr>
          <a:lstStyle/>
          <a:p>
            <a:pPr algn="just"/>
            <a:r>
              <a:rPr lang="ru-RU" sz="2500" dirty="0">
                <a:solidFill>
                  <a:srgbClr val="002060"/>
                </a:solidFill>
                <a:latin typeface="Times New Roman" panose="02020603050405020304" pitchFamily="18" charset="0"/>
                <a:cs typeface="Times New Roman" panose="02020603050405020304" pitchFamily="18" charset="0"/>
              </a:rPr>
              <a:t> </a:t>
            </a:r>
            <a:endParaRPr lang="ru-RU" sz="2000" b="1" dirty="0">
              <a:solidFill>
                <a:srgbClr val="002060"/>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539552" y="2967335"/>
            <a:ext cx="8280920" cy="1938992"/>
          </a:xfrm>
          <a:prstGeom prst="rect">
            <a:avLst/>
          </a:prstGeom>
        </p:spPr>
        <p:txBody>
          <a:bodyPr wrap="square">
            <a:spAutoFit/>
          </a:bodyPr>
          <a:lstStyle/>
          <a:p>
            <a:pPr algn="just"/>
            <a:r>
              <a:rPr lang="kk-KZ" sz="2800" b="1" u="sng" dirty="0">
                <a:solidFill>
                  <a:srgbClr val="0000FF"/>
                </a:solidFill>
                <a:latin typeface="Times New Roman" panose="02020603050405020304" pitchFamily="18" charset="0"/>
                <a:ea typeface="Calibri" panose="020F0502020204030204" pitchFamily="34" charset="0"/>
                <a:cs typeface="Times New Roman" panose="02020603050405020304" pitchFamily="18" charset="0"/>
                <a:hlinkClick r:id="rId2"/>
              </a:rPr>
              <a:t>https://youtu.be/OqdO-Q94X0g</a:t>
            </a:r>
            <a:r>
              <a:rPr lang="kk-KZ"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kk-KZ" sz="28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endParaRPr lang="ru-RU" sz="2800" dirty="0">
              <a:latin typeface="Times New Roman" panose="02020603050405020304" pitchFamily="18" charset="0"/>
              <a:cs typeface="Times New Roman" panose="02020603050405020304" pitchFamily="18" charset="0"/>
            </a:endParaRPr>
          </a:p>
          <a:p>
            <a:r>
              <a:rPr lang="kk-KZ" sz="3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Сілтемеден үзіндіні тыңдап, Аянның портретін </a:t>
            </a:r>
            <a:r>
              <a:rPr lang="kk-KZ" sz="3200" b="1"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жазыңыздар </a:t>
            </a:r>
            <a:endParaRPr lang="ru-RU" sz="3200" dirty="0">
              <a:solidFill>
                <a:srgbClr val="C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5293102"/>
      </p:ext>
    </p:extLst>
  </p:cSld>
  <p:clrMapOvr>
    <a:masterClrMapping/>
  </p:clrMapOvr>
  <mc:AlternateContent xmlns:mc="http://schemas.openxmlformats.org/markup-compatibility/2006" xmlns:p14="http://schemas.microsoft.com/office/powerpoint/2010/main">
    <mc:Choice Requires="p14">
      <p:transition spd="slow" p14:dur="2000" advTm="81671"/>
    </mc:Choice>
    <mc:Fallback xmlns="">
      <p:transition spd="slow" advTm="81671"/>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484</TotalTime>
  <Words>238</Words>
  <Application>Microsoft Office PowerPoint</Application>
  <PresentationFormat>Экран (4:3)</PresentationFormat>
  <Paragraphs>91</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Calibri</vt:lpstr>
      <vt:lpstr>Candara</vt:lpstr>
      <vt:lpstr>Symbol</vt:lpstr>
      <vt:lpstr>Times New Roman</vt:lpstr>
      <vt:lpstr>Волна</vt:lpstr>
      <vt:lpstr>  Қазақ әдебиеті 6-сынып  Бөлім:  «МЕН БАЛАҢ ЖАРЫҚ КҮНДЕ СӘУЛЕ ҚУҒАН...» </vt:lpstr>
      <vt:lpstr>Т/Ж3. Әдеби туындыдағы кейіпкердің типтерін тек тұрғысынан сипаттау;  А/И2. Эпикалық, поэзиялық шығармалардағы автор бейнесін анықтау. </vt:lpstr>
      <vt:lpstr>- Әдеби туындыдағы кейіпкердің типтерін тек тұрғысынан сипаттайды;   - Шығармадағы автор бейнесін анықтайды. </vt:lpstr>
      <vt:lpstr>               1. ...Аянды ортаға алып, енді жайғасып отыра бергенімізде, есік ашылып, сыртқа Бапайдың кемпірі шықты да: Үйбай, бетім-ай, бұ дүбірлеген не десем, мыналар екен ғой. Аулақ жүріңдер әрі, өй, өңшең топырлаған немелер! Онысы несі-ай, тап терезенің түбіне кеп үймелегендері! –деп қуып жіберді....   2. .... – Тырнағың қайсы-ей, мысық?-деп Қосымды аяғынан шалып қалды. Қосым жалп етіп, ұшып түсті де, терісі сыдырылған тізесін ұстаған күйі, көзі жасаурап қайта тұрды. Біраз жүргеннен кейін Есікбай оның басынан түйе тоқай ала бастады. Жылап жіберген Қосым тырнамақ боп ызақорлана ұмтылған, Есікбай оны ұзын қолымен тұмсықтата салып жіберді. Қосымның мұрнынан қан дірдектеп, бақырып үйіне кетті.  3. ....Аян екеуміз бір партаға отырғанбыз. Бірінші күннен-ақ ол зеректігімен көзге түсті. Мұғалімнің тақтаға жазған әріптерін айна-қатесіз қағазға түсіріп, тез жаттап алып жүрді. Тіпті, келе-келе күніне бір-екі әріптен ғана өткенімізге көңілі толмай: -Барлық әріптерді тезірек неге үйретпейді екен? Шіркін, ағама хат жазар едім, - деп күңкілдейтін.   4. ...Аянды дәу табан керзі етігімен теуіп кеп жіберді. Аян қалпақша қалқып барып, анадай жерге түскен. Тұржан енді қолындағы қамшымен тулақты сабағандай көміп-көміп алды да, тағы да тепті-ай келіп. Бас демей, көз демей былшылдатып тебе берді. Әуелде құлындаған даусы шығып, шырқырап «ағатайлап» шыңғырған Аянның біраздан кейін үні өшті. Керзі етіктің астында жансыз заттай илектеніп жата берді. ...                     </vt:lpstr>
      <vt:lpstr>«Қос жазба күнделігі» әдісі бойынша кейіпкерлердің типтерін анықтап жазыңыздар </vt:lpstr>
      <vt:lpstr>Презентация PowerPoint</vt:lpstr>
      <vt:lpstr>Дескриптор: - шығармадағы автор идеясын ескереді; - автор бейнесін сипаттайды.       </vt:lpstr>
      <vt:lpstr>Өзіңді тексер</vt:lpstr>
      <vt:lpstr>ОҚУ ТАПСЫРМАСЫ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Сабақтың тақырыбы</dc:title>
  <dc:creator>DANCHO</dc:creator>
  <cp:lastModifiedBy>Huawei</cp:lastModifiedBy>
  <cp:revision>89</cp:revision>
  <dcterms:created xsi:type="dcterms:W3CDTF">2020-10-15T08:01:50Z</dcterms:created>
  <dcterms:modified xsi:type="dcterms:W3CDTF">2024-10-26T19:12:00Z</dcterms:modified>
</cp:coreProperties>
</file>