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sldIdLst>
    <p:sldId id="268" r:id="rId2"/>
    <p:sldId id="257" r:id="rId3"/>
    <p:sldId id="258" r:id="rId4"/>
    <p:sldId id="274" r:id="rId5"/>
    <p:sldId id="260" r:id="rId6"/>
    <p:sldId id="262" r:id="rId7"/>
    <p:sldId id="265" r:id="rId8"/>
    <p:sldId id="273" r:id="rId9"/>
    <p:sldId id="269" r:id="rId10"/>
    <p:sldId id="272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  <a:srgbClr val="2711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48" y="3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6C93DB-B7B4-4D50-BFCC-BE6A9D59B0BE}" type="datetimeFigureOut">
              <a:rPr lang="ru-RU" smtClean="0"/>
              <a:t>27.10.2024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E2304B-B9A7-40D6-A95F-2536C1B3DB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36260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97485-7041-403B-BE0F-3EC3BD65F45E}" type="datetimeFigureOut">
              <a:rPr lang="ru-RU" smtClean="0"/>
              <a:t>27.10.2024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E87BD-96B7-4B23-83D7-7A5AF10B0E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97485-7041-403B-BE0F-3EC3BD65F45E}" type="datetimeFigureOut">
              <a:rPr lang="ru-RU" smtClean="0"/>
              <a:t>27.10.2024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E87BD-96B7-4B23-83D7-7A5AF10B0E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97485-7041-403B-BE0F-3EC3BD65F45E}" type="datetimeFigureOut">
              <a:rPr lang="ru-RU" smtClean="0"/>
              <a:t>27.10.2024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E87BD-96B7-4B23-83D7-7A5AF10B0E27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97485-7041-403B-BE0F-3EC3BD65F45E}" type="datetimeFigureOut">
              <a:rPr lang="ru-RU" smtClean="0"/>
              <a:t>27.10.2024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E87BD-96B7-4B23-83D7-7A5AF10B0E2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97485-7041-403B-BE0F-3EC3BD65F45E}" type="datetimeFigureOut">
              <a:rPr lang="ru-RU" smtClean="0"/>
              <a:t>27.10.2024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E87BD-96B7-4B23-83D7-7A5AF10B0E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97485-7041-403B-BE0F-3EC3BD65F45E}" type="datetimeFigureOut">
              <a:rPr lang="ru-RU" smtClean="0"/>
              <a:t>27.10.2024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E87BD-96B7-4B23-83D7-7A5AF10B0E2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97485-7041-403B-BE0F-3EC3BD65F45E}" type="datetimeFigureOut">
              <a:rPr lang="ru-RU" smtClean="0"/>
              <a:t>27.10.2024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E87BD-96B7-4B23-83D7-7A5AF10B0E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97485-7041-403B-BE0F-3EC3BD65F45E}" type="datetimeFigureOut">
              <a:rPr lang="ru-RU" smtClean="0"/>
              <a:t>27.10.2024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E87BD-96B7-4B23-83D7-7A5AF10B0E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97485-7041-403B-BE0F-3EC3BD65F45E}" type="datetimeFigureOut">
              <a:rPr lang="ru-RU" smtClean="0"/>
              <a:t>27.10.2024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E87BD-96B7-4B23-83D7-7A5AF10B0E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97485-7041-403B-BE0F-3EC3BD65F45E}" type="datetimeFigureOut">
              <a:rPr lang="ru-RU" smtClean="0"/>
              <a:t>27.10.2024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E87BD-96B7-4B23-83D7-7A5AF10B0E27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97485-7041-403B-BE0F-3EC3BD65F45E}" type="datetimeFigureOut">
              <a:rPr lang="ru-RU" smtClean="0"/>
              <a:t>27.10.2024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E87BD-96B7-4B23-83D7-7A5AF10B0E27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C9297485-7041-403B-BE0F-3EC3BD65F45E}" type="datetimeFigureOut">
              <a:rPr lang="ru-RU" smtClean="0"/>
              <a:t>27.10.2024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079E87BD-96B7-4B23-83D7-7A5AF10B0E27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mayYnKEzX8k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kk.wikipedia.org/w/index.php?title=%D2%9A%D2%B1%D0%B1%D1%8B%D0%BB%D1%8B%D1%81&amp;action=edit&amp;redlink=1" TargetMode="External"/><Relationship Id="rId2" Type="http://schemas.openxmlformats.org/officeDocument/2006/relationships/hyperlink" Target="https://kk.wikipedia.org/wiki/%D0%9C%D0%B5%D1%82%D0%BE%D0%BD%D0%B8%D0%BC%D0%B8%D1%8F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kk.wikipedia.org/w/index.php?title=%D2%9A%D2%B1%D0%B1%D1%8B%D0%BB%D1%8B%D1%81&amp;action=edit&amp;redlink=1" TargetMode="External"/><Relationship Id="rId2" Type="http://schemas.openxmlformats.org/officeDocument/2006/relationships/hyperlink" Target="https://kk.wikipedia.org/wiki/%D0%9C%D0%B5%D1%82%D0%BE%D0%BD%D0%B8%D0%BC%D0%B8%D1%8F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052736"/>
            <a:ext cx="8676580" cy="1780108"/>
          </a:xfrm>
        </p:spPr>
        <p:txBody>
          <a:bodyPr>
            <a:normAutofit fontScale="90000"/>
          </a:bodyPr>
          <a:lstStyle/>
          <a:p>
            <a:r>
              <a:rPr lang="kk-K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 әдебиеті 6-сынып</a:t>
            </a:r>
            <a:r>
              <a:rPr lang="kk-KZ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Бөлім: </a:t>
            </a:r>
            <a:br>
              <a:rPr lang="kk-KZ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«МЕН БАЛАҢ ЖАРЫҚ КҮНДЕ СӘУЛЕ ҚУҒАН...»</a:t>
            </a: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2708920"/>
            <a:ext cx="8676580" cy="3645148"/>
          </a:xfrm>
        </p:spPr>
        <p:txBody>
          <a:bodyPr>
            <a:normAutofit/>
          </a:bodyPr>
          <a:lstStyle/>
          <a:p>
            <a:r>
              <a:rPr lang="kk-K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 ТАҚЫРЫБЫ:</a:t>
            </a:r>
          </a:p>
          <a:p>
            <a:r>
              <a:rPr lang="kk-KZ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Сайын Мұратбеков «Жусан иісі» хикаясы </a:t>
            </a:r>
          </a:p>
          <a:p>
            <a:pPr algn="r"/>
            <a:endParaRPr lang="kk-KZ" sz="1600" b="1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791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747"/>
    </mc:Choice>
    <mc:Fallback xmlns="">
      <p:transition spd="slow" advTm="16747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2132856"/>
            <a:ext cx="8640960" cy="2952328"/>
          </a:xfrm>
        </p:spPr>
        <p:txBody>
          <a:bodyPr>
            <a:normAutofit/>
          </a:bodyPr>
          <a:lstStyle/>
          <a:p>
            <a:pPr algn="just"/>
            <a:r>
              <a:rPr lang="ru-RU" sz="2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23528" y="404664"/>
            <a:ext cx="8496944" cy="1584176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0" kern="1200" cap="none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kk-KZ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5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 ТАПСЫРМАСЫ</a:t>
            </a:r>
          </a:p>
          <a:p>
            <a:endParaRPr lang="kk-KZ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251520" y="2636912"/>
            <a:ext cx="8640960" cy="324036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kk-KZ" sz="2800" b="1" u="sng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https://youtu.be/mayYnKEzX8k</a:t>
            </a:r>
            <a:r>
              <a:rPr lang="kk-KZ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kk-KZ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5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Берілген сілтеме бойынша шығарманың фильмдегі</a:t>
            </a:r>
            <a:br>
              <a:rPr lang="kk-KZ" sz="25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5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нұсқасын көріп, сол кездегі балалардың өмірі мен бүгінгі балалардың өмірін салыстырып </a:t>
            </a:r>
            <a:r>
              <a:rPr lang="kk-KZ" sz="25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жазыңыз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kk-KZ" dirty="0"/>
              <a:t> 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kk-K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kk-K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7967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5579"/>
    </mc:Choice>
    <mc:Fallback xmlns="">
      <p:transition spd="slow" advTm="75579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44822"/>
            <a:ext cx="8640960" cy="4392489"/>
          </a:xfrm>
        </p:spPr>
        <p:txBody>
          <a:bodyPr>
            <a:noAutofit/>
          </a:bodyPr>
          <a:lstStyle/>
          <a:p>
            <a:pPr algn="l"/>
            <a:r>
              <a:rPr lang="kk-KZ" sz="36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А/И3. </a:t>
            </a:r>
            <a:r>
              <a:rPr lang="kk-KZ" sz="3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Шығармадағы көркем ауыстыруларды (троптарды: метафора, кейіптеу, метонимия, гипербола, литота, аллегория, антитеза, градация, арнау) анықтау</a:t>
            </a:r>
            <a:r>
              <a:rPr lang="kk-KZ" sz="3600" b="1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3600" b="1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03648" y="620689"/>
            <a:ext cx="6417734" cy="792088"/>
          </a:xfrm>
        </p:spPr>
        <p:txBody>
          <a:bodyPr>
            <a:normAutofit/>
          </a:bodyPr>
          <a:lstStyle/>
          <a:p>
            <a:r>
              <a:rPr lang="kk-KZ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 МАҚСАТЫ</a:t>
            </a:r>
            <a:endParaRPr lang="ru-RU" sz="4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9453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319"/>
    </mc:Choice>
    <mc:Fallback xmlns="">
      <p:transition spd="slow" advTm="23319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8039" y="1844824"/>
            <a:ext cx="8424936" cy="4032448"/>
          </a:xfrm>
        </p:spPr>
        <p:txBody>
          <a:bodyPr>
            <a:noAutofit/>
          </a:bodyPr>
          <a:lstStyle/>
          <a:p>
            <a:pPr algn="l"/>
            <a:r>
              <a:rPr lang="kk-KZ" sz="3000" dirty="0"/>
              <a:t/>
            </a:r>
            <a:br>
              <a:rPr lang="kk-KZ" sz="3000" dirty="0"/>
            </a:br>
            <a:r>
              <a:rPr lang="ru-RU" sz="3000" dirty="0"/>
              <a:t/>
            </a:r>
            <a:br>
              <a:rPr lang="ru-RU" sz="3000" dirty="0"/>
            </a:br>
            <a:endParaRPr lang="ru-RU" sz="3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28039" y="730154"/>
            <a:ext cx="8487922" cy="1009724"/>
          </a:xfrm>
        </p:spPr>
        <p:txBody>
          <a:bodyPr>
            <a:noAutofit/>
          </a:bodyPr>
          <a:lstStyle/>
          <a:p>
            <a:endParaRPr lang="kk-K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БАҒАЛАУ КРИТЕРИЙЛЕРІ</a:t>
            </a:r>
            <a:endParaRPr lang="ru-RU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90067" y="2276872"/>
            <a:ext cx="8600061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kk-KZ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Шығармадағы көркем ауыстыруларды (метафора, кейіптеу, гипербола, градация) </a:t>
            </a:r>
            <a:r>
              <a:rPr lang="kk-KZ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анықтайды</a:t>
            </a:r>
            <a:endParaRPr lang="kk-KZ" sz="36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kk-KZ" sz="32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kk-KZ" sz="32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269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045"/>
    </mc:Choice>
    <mc:Fallback xmlns="">
      <p:transition spd="slow" advTm="21045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5516" y="1214239"/>
            <a:ext cx="8712968" cy="5239097"/>
          </a:xfrm>
        </p:spPr>
        <p:txBody>
          <a:bodyPr>
            <a:noAutofit/>
          </a:bodyPr>
          <a:lstStyle/>
          <a:p>
            <a:pPr algn="l"/>
            <a:r>
              <a:rPr lang="kk-K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Кейіптеу – әр түрлі жануарларды, табиғат құбылыстарын немесе жансыз нәрселерді адам кейпіне келтіріп суреттейтін көркемдік тәсіл. </a:t>
            </a:r>
            <a:br>
              <a:rPr lang="kk-K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Мысалы: </a:t>
            </a:r>
            <a:r>
              <a:rPr lang="kk-KZ" sz="2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 киімді, денелі, ақ сақалды, Соқыр мылқау танымас тірі жанды...</a:t>
            </a:r>
            <a:r>
              <a:rPr lang="ru-RU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Метафора – құбылыстар мен заттардың ұқсастық белгілері негізінде астарлы мағынада қолданылуы. Метафора әрдайым ауыспалы мағынада жұмсалады. </a:t>
            </a:r>
            <a:r>
              <a:rPr lang="kk-K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Мысалы: </a:t>
            </a:r>
            <a:r>
              <a:rPr lang="kk-KZ" sz="2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 қасқыр екенсің...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Алмастыру (</a:t>
            </a:r>
            <a:r>
              <a:rPr lang="kk-KZ" sz="20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 tooltip="Метонимия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метонимия</a:t>
            </a:r>
            <a:r>
              <a:rPr lang="kk-K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 деп бір-бірімен өзара, іштен байланысты екі </a:t>
            </a:r>
            <a:r>
              <a:rPr lang="kk-K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 tooltip="Құбылыс (мұндай бет жоқ)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құбылыстың</a:t>
            </a:r>
            <a:r>
              <a:rPr lang="kk-K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бұйымның, нәрсенің атын бірінің орнына бірін ауыстырып қойып жұмсауды айтамыз.</a:t>
            </a:r>
            <a:r>
              <a:rPr lang="kk-KZ" sz="2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kk-KZ" sz="2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Мысалы</a:t>
            </a:r>
            <a:r>
              <a:rPr lang="kk-KZ" sz="20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kk-KZ" sz="2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Үйі мәз боп, қой сойды...</a:t>
            </a:r>
            <a:r>
              <a:rPr lang="ru-RU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Гипербола – </a:t>
            </a:r>
            <a:r>
              <a:rPr lang="kk-KZ" sz="2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күшейту</a:t>
            </a:r>
            <a:r>
              <a:rPr lang="kk-K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деген мағынаны білдіреді. Гипербола қиял бейнелерін жасауға қатысатын әдістердің бірі. Гипербола деп нәрсенің жеке сипаттары, белгілері үлкейтіліп көрсетілуін айтады. </a:t>
            </a:r>
            <a:r>
              <a:rPr lang="kk-K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Мысалы: ...</a:t>
            </a:r>
            <a:r>
              <a:rPr lang="kk-KZ" sz="2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Жоғарғы ерні көк тіреп, төменгі ерні жер тіреп; айшылық алыс жерлерді бір күнде өтіп жеткен...</a:t>
            </a:r>
            <a:r>
              <a:rPr lang="ru-RU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7365" y="260649"/>
            <a:ext cx="6417734" cy="720080"/>
          </a:xfrm>
        </p:spPr>
        <p:txBody>
          <a:bodyPr>
            <a:normAutofit/>
          </a:bodyPr>
          <a:lstStyle/>
          <a:p>
            <a:r>
              <a:rPr lang="kk-K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КӨРКЕМ АУЫСТЫРУЛАР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63296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916832"/>
            <a:ext cx="8640960" cy="3096344"/>
          </a:xfrm>
        </p:spPr>
        <p:txBody>
          <a:bodyPr>
            <a:noAutofit/>
          </a:bodyPr>
          <a:lstStyle/>
          <a:p>
            <a:pPr algn="l"/>
            <a:r>
              <a:rPr lang="kk-KZ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Күннің көзі қанталағандай боп ерекше қызарып ұясына қонуға таянған.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Түнде қотыр тайға қанат бітіп, асқар таудан ұшып өтеді...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Батырлар сілтеген көк семсер –  қару біткеннің құдайы...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Түнерген аспан, ат қораның іргесінен әрі қарай үңірейіп жатқан қорқынышты терең құз.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«Жақсыдан қалған тұяқ ең» - деді Аянға Бапайдың кемпірі. </a:t>
            </a:r>
            <a: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5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Дескриптор:</a:t>
            </a:r>
            <a:r>
              <a:rPr lang="ru-RU" sz="25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5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5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Шығармадан алынған сөйлемдерді оқиды;</a:t>
            </a:r>
            <a:r>
              <a:rPr lang="ru-RU" sz="25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5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5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Сөйлемдерде қолданылған көркем ауыстыруларды табады.</a:t>
            </a:r>
            <a:r>
              <a:rPr lang="ru-RU" sz="25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5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260648"/>
            <a:ext cx="8640960" cy="1656184"/>
          </a:xfrm>
        </p:spPr>
        <p:txBody>
          <a:bodyPr>
            <a:normAutofit fontScale="77500" lnSpcReduction="20000"/>
          </a:bodyPr>
          <a:lstStyle/>
          <a:p>
            <a:endParaRPr lang="kk-KZ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kk-KZ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1-тапсырма </a:t>
            </a:r>
            <a:endParaRPr lang="kk-KZ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kk-KZ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</a:t>
            </a:r>
            <a:r>
              <a:rPr lang="kk-K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ығармадан алынған көркем ауыстырулардың түрін «Сәйкестендіру кестесі» арқылы </a:t>
            </a:r>
            <a:r>
              <a:rPr lang="kk-K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анықтаңыз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5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9328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6044"/>
    </mc:Choice>
    <mc:Fallback xmlns="">
      <p:transition spd="slow" advTm="76044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683568" y="332656"/>
            <a:ext cx="7704856" cy="1296144"/>
          </a:xfrm>
        </p:spPr>
        <p:txBody>
          <a:bodyPr>
            <a:normAutofit/>
          </a:bodyPr>
          <a:lstStyle/>
          <a:p>
            <a:r>
              <a:rPr lang="kk-KZ" sz="3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1-тапсырма. </a:t>
            </a:r>
            <a:r>
              <a:rPr lang="kk-K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«Сәйкестендіру» әдісі</a:t>
            </a:r>
            <a:endParaRPr lang="ru-RU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3"/>
          </p:nvPr>
        </p:nvSpPr>
        <p:spPr>
          <a:xfrm>
            <a:off x="251520" y="1340768"/>
            <a:ext cx="8676580" cy="5256584"/>
          </a:xfrm>
        </p:spPr>
        <p:txBody>
          <a:bodyPr>
            <a:normAutofit/>
          </a:bodyPr>
          <a:lstStyle/>
          <a:p>
            <a:pPr algn="just"/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endParaRPr lang="ru-RU" dirty="0"/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xmlns="" id="{2586B025-A5B9-4A49-A36B-4B4FF6E476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9659375"/>
              </p:ext>
            </p:extLst>
          </p:nvPr>
        </p:nvGraphicFramePr>
        <p:xfrm>
          <a:off x="215900" y="1340768"/>
          <a:ext cx="8712198" cy="49468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80036">
                  <a:extLst>
                    <a:ext uri="{9D8B030D-6E8A-4147-A177-3AD203B41FA5}">
                      <a16:colId xmlns:a16="http://schemas.microsoft.com/office/drawing/2014/main" xmlns="" val="2777600885"/>
                    </a:ext>
                  </a:extLst>
                </a:gridCol>
                <a:gridCol w="2028096">
                  <a:extLst>
                    <a:ext uri="{9D8B030D-6E8A-4147-A177-3AD203B41FA5}">
                      <a16:colId xmlns:a16="http://schemas.microsoft.com/office/drawing/2014/main" xmlns="" val="748831542"/>
                    </a:ext>
                  </a:extLst>
                </a:gridCol>
                <a:gridCol w="2904066">
                  <a:extLst>
                    <a:ext uri="{9D8B030D-6E8A-4147-A177-3AD203B41FA5}">
                      <a16:colId xmlns:a16="http://schemas.microsoft.com/office/drawing/2014/main" xmlns="" val="880382425"/>
                    </a:ext>
                  </a:extLst>
                </a:gridCol>
              </a:tblGrid>
              <a:tr h="1152127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kk-KZ" sz="2000" spc="15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Күннің көзі қанталағандай боп ерекше қызарып ұясына қонуға таянған.</a:t>
                      </a:r>
                      <a:endParaRPr lang="ru-KZ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endParaRPr lang="kk-KZ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kk-KZ" sz="20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метафора</a:t>
                      </a:r>
                      <a:endParaRPr lang="ru-KZ" sz="20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kk-KZ" sz="20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KZ" sz="20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58929118"/>
                  </a:ext>
                </a:extLst>
              </a:tr>
              <a:tr h="936104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kk-KZ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Түнде қотыр тайға қанат бітіп, асқар таудан ұшып өтеді...</a:t>
                      </a:r>
                      <a:endParaRPr lang="ru-KZ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kk-KZ" sz="2000" b="1" spc="15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KZ" sz="2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kk-KZ" sz="2000" b="1" spc="15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кейіптеу</a:t>
                      </a:r>
                      <a:endParaRPr lang="ru-KZ" sz="2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12336893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kk-KZ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Батырлар сілтеген көк семсер –  қару біткеннің құдайы</a:t>
                      </a:r>
                      <a:endParaRPr lang="ru-KZ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kk-KZ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гипербола</a:t>
                      </a:r>
                      <a:endParaRPr lang="ru-KZ" sz="2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53610238"/>
                  </a:ext>
                </a:extLst>
              </a:tr>
              <a:tr h="1296144">
                <a:tc>
                  <a:txBody>
                    <a:bodyPr/>
                    <a:lstStyle/>
                    <a:p>
                      <a:pPr algn="just"/>
                      <a:r>
                        <a:rPr lang="kk-KZ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Түнерген аспан, ат</a:t>
                      </a:r>
                      <a:endParaRPr lang="ru-KZ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kk-KZ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қораның іргесінен әрі</a:t>
                      </a:r>
                      <a:endParaRPr lang="ru-KZ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kk-KZ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қарай үңірейіп жатқан </a:t>
                      </a:r>
                      <a:endParaRPr lang="ru-KZ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kk-KZ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қорқынышты терең құз</a:t>
                      </a:r>
                      <a:endParaRPr lang="ru-KZ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kk-KZ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метонимия</a:t>
                      </a:r>
                      <a:endParaRPr lang="ru-KZ" sz="2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81224960"/>
                  </a:ext>
                </a:extLst>
              </a:tr>
              <a:tr h="898205">
                <a:tc>
                  <a:txBody>
                    <a:bodyPr/>
                    <a:lstStyle/>
                    <a:p>
                      <a:pPr algn="just"/>
                      <a:r>
                        <a:rPr lang="kk-KZ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«Жақсыдан қалған тұяқ ең» - деді Аянға </a:t>
                      </a:r>
                      <a:endParaRPr lang="ru-KZ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kk-KZ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Бапайдың кемпірі</a:t>
                      </a:r>
                      <a:endParaRPr lang="ru-KZ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endParaRPr lang="kk-KZ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kk-KZ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кейіптеу</a:t>
                      </a:r>
                      <a:endParaRPr lang="ru-KZ" sz="2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137975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1809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3862"/>
    </mc:Choice>
    <mc:Fallback xmlns="">
      <p:transition spd="slow" advTm="83862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002440"/>
          </a:xfrm>
        </p:spPr>
        <p:txBody>
          <a:bodyPr>
            <a:normAutofit/>
          </a:bodyPr>
          <a:lstStyle/>
          <a:p>
            <a:r>
              <a:rPr lang="kk-KZ" sz="3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ӨЗІҢДІ ТЕКСЕР</a:t>
            </a:r>
            <a:endParaRPr lang="ru-RU" sz="35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xmlns="" id="{D13D9C15-3626-4FF2-A93C-84EEE139ED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7447509"/>
              </p:ext>
            </p:extLst>
          </p:nvPr>
        </p:nvGraphicFramePr>
        <p:xfrm>
          <a:off x="215901" y="1340768"/>
          <a:ext cx="8712198" cy="49468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80036">
                  <a:extLst>
                    <a:ext uri="{9D8B030D-6E8A-4147-A177-3AD203B41FA5}">
                      <a16:colId xmlns:a16="http://schemas.microsoft.com/office/drawing/2014/main" xmlns="" val="2777600885"/>
                    </a:ext>
                  </a:extLst>
                </a:gridCol>
                <a:gridCol w="2028096">
                  <a:extLst>
                    <a:ext uri="{9D8B030D-6E8A-4147-A177-3AD203B41FA5}">
                      <a16:colId xmlns:a16="http://schemas.microsoft.com/office/drawing/2014/main" xmlns="" val="748831542"/>
                    </a:ext>
                  </a:extLst>
                </a:gridCol>
                <a:gridCol w="2904066">
                  <a:extLst>
                    <a:ext uri="{9D8B030D-6E8A-4147-A177-3AD203B41FA5}">
                      <a16:colId xmlns:a16="http://schemas.microsoft.com/office/drawing/2014/main" xmlns="" val="880382425"/>
                    </a:ext>
                  </a:extLst>
                </a:gridCol>
              </a:tblGrid>
              <a:tr h="1152127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kk-KZ" sz="2000" spc="15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Күннің көзі қанталағандай боп ерекше қызарып ұясына қонуға таянған.</a:t>
                      </a:r>
                      <a:endParaRPr lang="ru-KZ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endParaRPr lang="kk-KZ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kk-KZ" sz="20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метафора</a:t>
                      </a:r>
                      <a:endParaRPr lang="ru-KZ" sz="20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kk-KZ" sz="20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KZ" sz="20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58929118"/>
                  </a:ext>
                </a:extLst>
              </a:tr>
              <a:tr h="936104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kk-KZ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Түнде қотыр тайға қанат бітіп, асқар таудан ұшып өтеді...</a:t>
                      </a:r>
                      <a:endParaRPr lang="ru-KZ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kk-KZ" sz="2000" b="1" spc="15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KZ" sz="2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kk-KZ" sz="2000" b="1" spc="15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кейіптеу</a:t>
                      </a:r>
                      <a:endParaRPr lang="ru-KZ" sz="2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12336893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kk-KZ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Батырлар сілтеген көк семсер –  қару біткеннің құдайы</a:t>
                      </a:r>
                      <a:endParaRPr lang="ru-KZ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kk-KZ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гипербола</a:t>
                      </a:r>
                      <a:endParaRPr lang="ru-KZ" sz="2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53610238"/>
                  </a:ext>
                </a:extLst>
              </a:tr>
              <a:tr h="1296144">
                <a:tc>
                  <a:txBody>
                    <a:bodyPr/>
                    <a:lstStyle/>
                    <a:p>
                      <a:pPr algn="just"/>
                      <a:r>
                        <a:rPr lang="kk-KZ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Түнерген аспан, ат</a:t>
                      </a:r>
                      <a:endParaRPr lang="ru-KZ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kk-KZ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қораның іргесінен әрі</a:t>
                      </a:r>
                      <a:endParaRPr lang="ru-KZ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kk-KZ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қарай үңірейіп жатқан </a:t>
                      </a:r>
                      <a:endParaRPr lang="ru-KZ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kk-KZ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қорқынышты терең құз</a:t>
                      </a:r>
                      <a:endParaRPr lang="ru-KZ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kk-KZ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метонимия</a:t>
                      </a:r>
                      <a:endParaRPr lang="ru-KZ" sz="2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81224960"/>
                  </a:ext>
                </a:extLst>
              </a:tr>
              <a:tr h="898205">
                <a:tc>
                  <a:txBody>
                    <a:bodyPr/>
                    <a:lstStyle/>
                    <a:p>
                      <a:pPr algn="just"/>
                      <a:r>
                        <a:rPr lang="kk-KZ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«Жақсыдан қалған тұяқ ең» - деді Аянға </a:t>
                      </a:r>
                      <a:endParaRPr lang="ru-KZ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kk-KZ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Бапайдың кемпірі</a:t>
                      </a:r>
                      <a:endParaRPr lang="ru-KZ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endParaRPr lang="kk-KZ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kk-KZ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кейіптеу</a:t>
                      </a:r>
                      <a:endParaRPr lang="ru-KZ" sz="2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13797576"/>
                  </a:ext>
                </a:extLst>
              </a:tr>
            </a:tbl>
          </a:graphicData>
        </a:graphic>
      </p:graphicFrame>
      <p:cxnSp>
        <p:nvCxnSpPr>
          <p:cNvPr id="6" name="Прямая со стрелкой 5">
            <a:extLst>
              <a:ext uri="{FF2B5EF4-FFF2-40B4-BE49-F238E27FC236}">
                <a16:creationId xmlns:a16="http://schemas.microsoft.com/office/drawing/2014/main" xmlns="" id="{FFEEE5F4-DAC7-42CC-91D4-CF8C58CF0B77}"/>
              </a:ext>
            </a:extLst>
          </p:cNvPr>
          <p:cNvCxnSpPr>
            <a:cxnSpLocks/>
          </p:cNvCxnSpPr>
          <p:nvPr/>
        </p:nvCxnSpPr>
        <p:spPr>
          <a:xfrm>
            <a:off x="3995936" y="1700808"/>
            <a:ext cx="2016224" cy="12961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" name="Прямая со стрелкой 9">
            <a:extLst>
              <a:ext uri="{FF2B5EF4-FFF2-40B4-BE49-F238E27FC236}">
                <a16:creationId xmlns:a16="http://schemas.microsoft.com/office/drawing/2014/main" xmlns="" id="{242A4750-AC68-43B9-ACDF-5AB50632A59A}"/>
              </a:ext>
            </a:extLst>
          </p:cNvPr>
          <p:cNvCxnSpPr>
            <a:cxnSpLocks/>
          </p:cNvCxnSpPr>
          <p:nvPr/>
        </p:nvCxnSpPr>
        <p:spPr>
          <a:xfrm>
            <a:off x="3995936" y="2996952"/>
            <a:ext cx="2016224" cy="7200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" name="Прямая со стрелкой 12">
            <a:extLst>
              <a:ext uri="{FF2B5EF4-FFF2-40B4-BE49-F238E27FC236}">
                <a16:creationId xmlns:a16="http://schemas.microsoft.com/office/drawing/2014/main" xmlns="" id="{63BC7F2B-34E5-42E3-8ACD-5DC0DD244D2B}"/>
              </a:ext>
            </a:extLst>
          </p:cNvPr>
          <p:cNvCxnSpPr>
            <a:cxnSpLocks/>
          </p:cNvCxnSpPr>
          <p:nvPr/>
        </p:nvCxnSpPr>
        <p:spPr>
          <a:xfrm flipV="1">
            <a:off x="3995936" y="2060848"/>
            <a:ext cx="2016224" cy="16561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" name="Прямая со стрелкой 16">
            <a:extLst>
              <a:ext uri="{FF2B5EF4-FFF2-40B4-BE49-F238E27FC236}">
                <a16:creationId xmlns:a16="http://schemas.microsoft.com/office/drawing/2014/main" xmlns="" id="{C8CDA206-183A-4FD9-B343-E43C03BFD7B1}"/>
              </a:ext>
            </a:extLst>
          </p:cNvPr>
          <p:cNvCxnSpPr>
            <a:cxnSpLocks/>
          </p:cNvCxnSpPr>
          <p:nvPr/>
        </p:nvCxnSpPr>
        <p:spPr>
          <a:xfrm>
            <a:off x="3995936" y="4581128"/>
            <a:ext cx="2016224" cy="12241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0" name="Прямая со стрелкой 19">
            <a:extLst>
              <a:ext uri="{FF2B5EF4-FFF2-40B4-BE49-F238E27FC236}">
                <a16:creationId xmlns:a16="http://schemas.microsoft.com/office/drawing/2014/main" xmlns="" id="{3AA29570-21F4-47B1-991C-9EE941F95162}"/>
              </a:ext>
            </a:extLst>
          </p:cNvPr>
          <p:cNvCxnSpPr>
            <a:cxnSpLocks/>
          </p:cNvCxnSpPr>
          <p:nvPr/>
        </p:nvCxnSpPr>
        <p:spPr>
          <a:xfrm flipV="1">
            <a:off x="3995936" y="4581128"/>
            <a:ext cx="2016224" cy="12241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5798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5517"/>
    </mc:Choice>
    <mc:Fallback xmlns="">
      <p:transition spd="slow" advTm="65517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404664"/>
            <a:ext cx="8640960" cy="1728192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2-тапсырма</a:t>
            </a:r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Берілген троп түрлерін «ВЕНН диаграммасы» арқылы салыстырып жазыңыз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772816"/>
            <a:ext cx="8640960" cy="3744416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</a:pPr>
            <a:r>
              <a:rPr lang="ru-RU" sz="2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5517232"/>
            <a:ext cx="7853157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just">
              <a:spcAft>
                <a:spcPts val="0"/>
              </a:spcAft>
            </a:pPr>
            <a:r>
              <a:rPr lang="kk-KZ" sz="25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Дескриптор:</a:t>
            </a:r>
            <a:endParaRPr lang="ru-RU" sz="2500" dirty="0">
              <a:solidFill>
                <a:srgbClr val="7030A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0"/>
            <a:r>
              <a:rPr lang="kk-KZ" sz="25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Метонимия мен кейіптеуді біледі;</a:t>
            </a:r>
            <a:endParaRPr lang="ru-RU" sz="25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5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Ұқсастығы мен айырмашылығын ажырата алады</a:t>
            </a:r>
            <a:r>
              <a:rPr lang="kk-KZ" sz="2000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4718717"/>
              </p:ext>
            </p:extLst>
          </p:nvPr>
        </p:nvGraphicFramePr>
        <p:xfrm>
          <a:off x="251521" y="2060848"/>
          <a:ext cx="8568952" cy="28372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64629">
                  <a:extLst>
                    <a:ext uri="{9D8B030D-6E8A-4147-A177-3AD203B41FA5}">
                      <a16:colId xmlns:a16="http://schemas.microsoft.com/office/drawing/2014/main" xmlns="" val="1030126528"/>
                    </a:ext>
                  </a:extLst>
                </a:gridCol>
                <a:gridCol w="2318383">
                  <a:extLst>
                    <a:ext uri="{9D8B030D-6E8A-4147-A177-3AD203B41FA5}">
                      <a16:colId xmlns:a16="http://schemas.microsoft.com/office/drawing/2014/main" xmlns="" val="2731385104"/>
                    </a:ext>
                  </a:extLst>
                </a:gridCol>
                <a:gridCol w="3185940">
                  <a:extLst>
                    <a:ext uri="{9D8B030D-6E8A-4147-A177-3AD203B41FA5}">
                      <a16:colId xmlns:a16="http://schemas.microsoft.com/office/drawing/2014/main" xmlns="" val="90593872"/>
                    </a:ext>
                  </a:extLst>
                </a:gridCol>
              </a:tblGrid>
              <a:tr h="8855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0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Метонимия</a:t>
                      </a:r>
                      <a:endParaRPr lang="ru-RU" sz="20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0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Ұқсастығы мен айырмашылығы</a:t>
                      </a:r>
                      <a:endParaRPr lang="ru-RU" sz="20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0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Кейіптеу</a:t>
                      </a:r>
                      <a:endParaRPr lang="ru-RU" sz="20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07360681"/>
                  </a:ext>
                </a:extLst>
              </a:tr>
              <a:tr h="195168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150668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74050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18464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r>
              <a:rPr lang="kk-KZ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ӨЗІҢДІ ТЕКСЕР</a:t>
            </a:r>
            <a:br>
              <a:rPr lang="kk-KZ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chemeClr val="bg1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9544905"/>
              </p:ext>
            </p:extLst>
          </p:nvPr>
        </p:nvGraphicFramePr>
        <p:xfrm>
          <a:off x="233915" y="1844824"/>
          <a:ext cx="8676169" cy="44697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02975">
                  <a:extLst>
                    <a:ext uri="{9D8B030D-6E8A-4147-A177-3AD203B41FA5}">
                      <a16:colId xmlns:a16="http://schemas.microsoft.com/office/drawing/2014/main" xmlns="" val="3825874979"/>
                    </a:ext>
                  </a:extLst>
                </a:gridCol>
                <a:gridCol w="2347391">
                  <a:extLst>
                    <a:ext uri="{9D8B030D-6E8A-4147-A177-3AD203B41FA5}">
                      <a16:colId xmlns:a16="http://schemas.microsoft.com/office/drawing/2014/main" xmlns="" val="2184344242"/>
                    </a:ext>
                  </a:extLst>
                </a:gridCol>
                <a:gridCol w="3225803">
                  <a:extLst>
                    <a:ext uri="{9D8B030D-6E8A-4147-A177-3AD203B41FA5}">
                      <a16:colId xmlns:a16="http://schemas.microsoft.com/office/drawing/2014/main" xmlns="" val="3536834719"/>
                    </a:ext>
                  </a:extLst>
                </a:gridCol>
              </a:tblGrid>
              <a:tr h="9645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50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Метонимия</a:t>
                      </a:r>
                      <a:endParaRPr lang="ru-RU" sz="2500" i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Ұқсастығы мен айырмашылығы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50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Кейіптеу</a:t>
                      </a:r>
                      <a:endParaRPr lang="ru-RU" sz="2500" i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64040561"/>
                  </a:ext>
                </a:extLst>
              </a:tr>
              <a:tr h="342796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2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r>
                        <a:rPr lang="kk-KZ" sz="20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Алмастыру (</a:t>
                      </a:r>
                      <a:r>
                        <a:rPr lang="kk-KZ" sz="2000" b="1" u="sng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 tooltip="Метонимия">
                            <a:extLst>
                              <a:ext uri="{A12FA001-AC4F-418D-AE19-62706E023703}">
                                <ahyp:hlinkClr xmlns="" xmlns:ahyp="http://schemas.microsoft.com/office/drawing/2018/hyperlinkcolor" val="tx"/>
                              </a:ext>
                            </a:extLst>
                          </a:hlinkClick>
                        </a:rPr>
                        <a:t>метонимия</a:t>
                      </a:r>
                      <a:r>
                        <a:rPr lang="kk-KZ" sz="20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kk-KZ" sz="20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деп бір-бірімен өзара, іштен байланысты екі </a:t>
                      </a:r>
                      <a:r>
                        <a:rPr lang="kk-KZ" sz="20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 tooltip="Құбылыс (мұндай бет жоқ)">
                            <a:extLst>
                              <a:ext uri="{A12FA001-AC4F-418D-AE19-62706E023703}">
                                <ahyp:hlinkClr xmlns="" xmlns:ahyp="http://schemas.microsoft.com/office/drawing/2018/hyperlinkcolor" val="tx"/>
                              </a:ext>
                            </a:extLst>
                          </a:hlinkClick>
                        </a:rPr>
                        <a:t>құбылыстың</a:t>
                      </a:r>
                      <a:r>
                        <a:rPr lang="kk-KZ" sz="20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бұйымның, нәрсенің атын бірінің орнына бірін ауыстырып қойып жұмсауды айтамыз.</a:t>
                      </a:r>
                      <a:r>
                        <a:rPr lang="kk-KZ" sz="2000" i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br>
                        <a:rPr lang="kk-KZ" sz="2000" i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Екеуі</a:t>
                      </a:r>
                      <a:r>
                        <a:rPr lang="kk-KZ" sz="2000" b="1" baseline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де көркем ауыстыру түрлеріне жатады.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000" b="1" baseline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Екі түрлі ұғымды білдіреді.</a:t>
                      </a:r>
                      <a:endParaRPr lang="ru-RU" sz="20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2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r>
                        <a:rPr lang="kk-KZ" sz="20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Кейіптеу – әр түрлі жануарларды, табиғат құбылыстарын немесе жансыз нәрселерді адам кейпіне келтіріп суреттейтін көркемдік тәсіл. </a:t>
                      </a:r>
                      <a:r>
                        <a:rPr lang="kk-KZ" sz="20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kk-KZ" sz="20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10308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5198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306"/>
    </mc:Choice>
    <mc:Fallback xmlns="">
      <p:transition spd="slow" advTm="29306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598</TotalTime>
  <Words>269</Words>
  <Application>Microsoft Office PowerPoint</Application>
  <PresentationFormat>Экран (4:3)</PresentationFormat>
  <Paragraphs>76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Candara</vt:lpstr>
      <vt:lpstr>Symbol</vt:lpstr>
      <vt:lpstr>Times New Roman</vt:lpstr>
      <vt:lpstr>Волна</vt:lpstr>
      <vt:lpstr>Қазақ әдебиеті 6-сынып Бөлім:  «МЕН БАЛАҢ ЖАРЫҚ КҮНДЕ СӘУЛЕ ҚУҒАН...»</vt:lpstr>
      <vt:lpstr>А/И3. Шығармадағы көркем ауыстыруларды (троптарды: метафора, кейіптеу, метонимия, гипербола, литота, аллегория, антитеза, градация, арнау) анықтау  </vt:lpstr>
      <vt:lpstr>  </vt:lpstr>
      <vt:lpstr>Кейіптеу – әр түрлі жануарларды, табиғат құбылыстарын немесе жансыз нәрселерді адам кейпіне келтіріп суреттейтін көркемдік тәсіл.  Мысалы: Ақ киімді, денелі, ақ сақалды, Соқыр мылқау танымас тірі жанды... Метафора – құбылыстар мен заттардың ұқсастық белгілері негізінде астарлы мағынада қолданылуы. Метафора әрдайым ауыспалы мағынада жұмсалады. Мысалы: Сен қасқыр екенсің... Алмастыру (метонимия) деп бір-бірімен өзара, іштен байланысты екі құбылыстың, бұйымның, нәрсенің атын бірінің орнына бірін ауыстырып қойып жұмсауды айтамыз.  Мысалы:Үйі мәз боп, қой сойды... Гипербола – күшейту деген мағынаны білдіреді. Гипербола қиял бейнелерін жасауға қатысатын әдістердің бірі. Гипербола деп нәрсенің жеке сипаттары, белгілері үлкейтіліп көрсетілуін айтады.  Мысалы: ...Жоғарғы ерні көк тіреп, төменгі ерні жер тіреп; айшылық алыс жерлерді бір күнде өтіп жеткен... </vt:lpstr>
      <vt:lpstr>Күннің көзі қанталағандай боп ерекше қызарып ұясына қонуға таянған. Түнде қотыр тайға қанат бітіп, асқар таудан ұшып өтеді... Батырлар сілтеген көк семсер –  қару біткеннің құдайы... Түнерген аспан, ат қораның іргесінен әрі қарай үңірейіп жатқан қорқынышты терең құз.  «Жақсыдан қалған тұяқ ең» - деді Аянға Бапайдың кемпірі.   Дескриптор: Шығармадан алынған сөйлемдерді оқиды; Сөйлемдерде қолданылған көркем ауыстыруларды табады.     </vt:lpstr>
      <vt:lpstr>Презентация PowerPoint</vt:lpstr>
      <vt:lpstr>ӨЗІҢДІ ТЕКСЕР</vt:lpstr>
      <vt:lpstr>2-тапсырма Берілген троп түрлерін «ВЕНН диаграммасы» арқылы салыстырып жазыңыз </vt:lpstr>
      <vt:lpstr>  ӨЗІҢДІ ТЕКСЕР  </vt:lpstr>
      <vt:lpstr>https://youtu.be/mayYnKEzX8k   Берілген сілтеме бойынша шығарманың фильмдегі нұсқасын көріп, сол кездегі балалардың өмірі мен бүгінгі балалардың өмірін салыстырып жазыңыз      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Сабақтың тақырыбы</dc:title>
  <dc:creator>DANCHO</dc:creator>
  <cp:lastModifiedBy>Huawei</cp:lastModifiedBy>
  <cp:revision>92</cp:revision>
  <dcterms:created xsi:type="dcterms:W3CDTF">2020-10-15T08:01:50Z</dcterms:created>
  <dcterms:modified xsi:type="dcterms:W3CDTF">2024-10-26T19:13:11Z</dcterms:modified>
</cp:coreProperties>
</file>