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1"/>
  </p:handoutMasterIdLst>
  <p:sldIdLst>
    <p:sldId id="256" r:id="rId5"/>
    <p:sldId id="257" r:id="rId6"/>
    <p:sldId id="265" r:id="rId7"/>
    <p:sldId id="258" r:id="rId8"/>
    <p:sldId id="266" r:id="rId9"/>
    <p:sldId id="262" r:id="rId10"/>
    <p:sldId id="273" r:id="rId11"/>
    <p:sldId id="259" r:id="rId12"/>
    <p:sldId id="267" r:id="rId13"/>
    <p:sldId id="270" r:id="rId14"/>
    <p:sldId id="260" r:id="rId15"/>
    <p:sldId id="271" r:id="rId16"/>
    <p:sldId id="261" r:id="rId17"/>
    <p:sldId id="269" r:id="rId18"/>
    <p:sldId id="272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audio" Target="../media/audio1.wav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19.png"/><Relationship Id="rId10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5" Type="http://schemas.openxmlformats.org/officeDocument/2006/relationships/image" Target="../media/image55.pn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31.png"/><Relationship Id="rId12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0.png"/><Relationship Id="rId3" Type="http://schemas.openxmlformats.org/officeDocument/2006/relationships/image" Target="../media/image20.png"/><Relationship Id="rId7" Type="http://schemas.openxmlformats.org/officeDocument/2006/relationships/image" Target="../media/image57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61.png"/><Relationship Id="rId10" Type="http://schemas.openxmlformats.org/officeDocument/2006/relationships/image" Target="../media/image59.png"/><Relationship Id="rId4" Type="http://schemas.openxmlformats.org/officeDocument/2006/relationships/image" Target="../media/image10.png"/><Relationship Id="rId9" Type="http://schemas.openxmlformats.org/officeDocument/2006/relationships/image" Target="../media/image58.png"/><Relationship Id="rId1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2.png"/><Relationship Id="rId7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7.png"/><Relationship Id="rId1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45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36.png"/><Relationship Id="rId5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1635" y="1211110"/>
            <a:ext cx="6396922" cy="3183909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+mn-lt"/>
              </a:rPr>
              <a:t>Бөлім</a:t>
            </a:r>
            <a:r>
              <a:rPr lang="ru-RU" sz="2400" dirty="0" smtClean="0">
                <a:latin typeface="+mn-lt"/>
              </a:rPr>
              <a:t>: </a:t>
            </a:r>
            <a:r>
              <a:rPr lang="ru-RU" sz="2400" dirty="0" err="1" smtClean="0">
                <a:latin typeface="+mn-lt"/>
              </a:rPr>
              <a:t>Тәуелсіздік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-</a:t>
            </a:r>
            <a:r>
              <a:rPr lang="ru-RU" sz="2400" dirty="0" err="1">
                <a:latin typeface="+mn-lt"/>
              </a:rPr>
              <a:t>қасиет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тұнған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ұлы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ұғым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err="1" smtClean="0">
                <a:latin typeface="+mn-lt"/>
              </a:rPr>
              <a:t>Сабақтың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тақырыбы</a:t>
            </a:r>
            <a:r>
              <a:rPr lang="ru-RU" sz="2400" dirty="0" smtClean="0">
                <a:latin typeface="+mn-lt"/>
              </a:rPr>
              <a:t>: Расул </a:t>
            </a:r>
            <a:r>
              <a:rPr lang="ru-RU" sz="2400" dirty="0" err="1" smtClean="0">
                <a:latin typeface="+mn-lt"/>
              </a:rPr>
              <a:t>Ғамзатов</a:t>
            </a:r>
            <a:r>
              <a:rPr lang="ru-RU" sz="2400" dirty="0" smtClean="0">
                <a:latin typeface="+mn-lt"/>
              </a:rPr>
              <a:t>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«</a:t>
            </a:r>
            <a:r>
              <a:rPr lang="ru-RU" sz="2400" dirty="0" err="1" smtClean="0">
                <a:latin typeface="+mn-lt"/>
              </a:rPr>
              <a:t>Менің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Дағыстаным</a:t>
            </a:r>
            <a:r>
              <a:rPr lang="ru-RU" sz="2400" dirty="0" smtClean="0">
                <a:latin typeface="+mn-lt"/>
              </a:rPr>
              <a:t>»</a:t>
            </a:r>
            <a:endParaRPr lang="ru-RU" sz="2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4107" y="6204702"/>
            <a:ext cx="30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Қазақ әдебиеті. 6-сынып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0" y="0"/>
            <a:ext cx="6890800" cy="598680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63132" y="1417980"/>
            <a:ext cx="4942996" cy="3539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Өзіңді тексер: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kk-KZ" sz="2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Фабула- суреттелген оқиғаны рет-ретімен </a:t>
            </a:r>
            <a:r>
              <a:rPr lang="kk-KZ" sz="2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жүйелеу.</a:t>
            </a:r>
            <a:endParaRPr lang="ru-RU" sz="2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Дағыстандық суретші:</a:t>
            </a:r>
          </a:p>
          <a:p>
            <a:pPr algn="l"/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Суретшінің Италияға кетуі</a:t>
            </a:r>
          </a:p>
          <a:p>
            <a:pPr algn="l"/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Итальян қызына үйленіп, елге оралмауы</a:t>
            </a:r>
          </a:p>
          <a:p>
            <a:pPr algn="l"/>
            <a:r>
              <a:rPr lang="kk-KZ" sz="22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Бұлақ басындағы авар киімді әйел:</a:t>
            </a:r>
          </a:p>
          <a:p>
            <a:pPr algn="l"/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Суретшінің әйелі</a:t>
            </a:r>
          </a:p>
          <a:p>
            <a:pPr algn="l"/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Тау төбесіндегі тұман</a:t>
            </a:r>
          </a:p>
          <a:p>
            <a:pPr algn="l"/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Тұман- адасып жүрген суретшінің өзі  </a:t>
            </a:r>
          </a:p>
          <a:p>
            <a:pPr algn="l"/>
            <a:r>
              <a:rPr lang="kk-KZ" sz="22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Тордағы құс:</a:t>
            </a:r>
          </a:p>
          <a:p>
            <a:pPr algn="l"/>
            <a:r>
              <a:rPr lang="kk-KZ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Аварлардың </a:t>
            </a:r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аңызы туралы әңгіме</a:t>
            </a:r>
          </a:p>
          <a:p>
            <a:pPr algn="l"/>
            <a:r>
              <a:rPr lang="kk-KZ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Тікенекті бұтаға қонған құс</a:t>
            </a:r>
          </a:p>
          <a:p>
            <a:pPr algn="l"/>
            <a:endParaRPr lang="kk-KZ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endParaRPr lang="kk-KZ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5231080" y="3908368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28" y="718537"/>
            <a:ext cx="6252439" cy="5883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5483750" y="-45018"/>
            <a:ext cx="1665083" cy="365965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439321" y="1417980"/>
            <a:ext cx="5596216" cy="4298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1652337"/>
            <a:ext cx="46565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Суретші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өкініші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Өзін-өзі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қамаған</a:t>
            </a:r>
            <a:r>
              <a:rPr lang="ru-RU" sz="2000" dirty="0">
                <a:solidFill>
                  <a:srgbClr val="002060"/>
                </a:solidFill>
              </a:rPr>
              <a:t> тор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Жалындаған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жас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жүрегін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қимаған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еліне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қаудыраған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кәрі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сүйегін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апарғысы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келмеу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FF0000"/>
                </a:solidFill>
              </a:rPr>
              <a:t>Суретшінің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анасымен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кездесу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Кешірім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еткендей</a:t>
            </a:r>
            <a:r>
              <a:rPr lang="ru-RU" sz="2000" dirty="0">
                <a:solidFill>
                  <a:srgbClr val="002060"/>
                </a:solidFill>
              </a:rPr>
              <a:t> болу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Адасқан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ұлдың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тілінде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сөйлемеуі</a:t>
            </a:r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000" dirty="0" err="1">
                <a:solidFill>
                  <a:srgbClr val="002060"/>
                </a:solidFill>
              </a:rPr>
              <a:t>өлгенмен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болуы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Авариядағы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жаңбыр</a:t>
            </a:r>
            <a:r>
              <a:rPr lang="ru-RU" sz="2000" dirty="0">
                <a:solidFill>
                  <a:srgbClr val="002060"/>
                </a:solidFill>
              </a:rPr>
              <a:t> мен </a:t>
            </a:r>
            <a:r>
              <a:rPr lang="ru-RU" sz="2000" dirty="0" err="1">
                <a:solidFill>
                  <a:srgbClr val="002060"/>
                </a:solidFill>
              </a:rPr>
              <a:t>Париждегі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дағыстандықты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елестету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FF0000"/>
                </a:solidFill>
              </a:rPr>
              <a:t>Өлген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ұл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Анасының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ұлын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кешірмеуі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лист бумаги в линей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03" y="134471"/>
            <a:ext cx="3872467" cy="64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346587" y="139208"/>
            <a:ext cx="34632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3.  Сюжет</a:t>
            </a:r>
          </a:p>
          <a:p>
            <a:r>
              <a:rPr lang="ru-RU" b="1" dirty="0"/>
              <a:t>      А. </a:t>
            </a:r>
            <a:r>
              <a:rPr lang="ru-RU" b="1" dirty="0" err="1"/>
              <a:t>өзара</a:t>
            </a:r>
            <a:r>
              <a:rPr lang="ru-RU" b="1" dirty="0"/>
              <a:t> </a:t>
            </a:r>
            <a:r>
              <a:rPr lang="ru-RU" b="1" dirty="0" err="1"/>
              <a:t>жалғасқан</a:t>
            </a:r>
            <a:r>
              <a:rPr lang="ru-RU" b="1" dirty="0"/>
              <a:t> </a:t>
            </a:r>
            <a:r>
              <a:rPr lang="ru-RU" b="1" dirty="0" err="1"/>
              <a:t>оқиғалардың</a:t>
            </a:r>
            <a:r>
              <a:rPr lang="ru-RU" b="1" dirty="0"/>
              <a:t> </a:t>
            </a:r>
            <a:r>
              <a:rPr lang="ru-RU" b="1" dirty="0" err="1"/>
              <a:t>тізбегі</a:t>
            </a:r>
            <a:r>
              <a:rPr lang="ru-RU" b="1" dirty="0"/>
              <a:t>,           </a:t>
            </a:r>
            <a:r>
              <a:rPr lang="ru-RU" b="1" dirty="0" err="1"/>
              <a:t>біртұтас</a:t>
            </a:r>
            <a:r>
              <a:rPr lang="ru-RU" b="1" dirty="0"/>
              <a:t> </a:t>
            </a:r>
            <a:r>
              <a:rPr lang="ru-RU" b="1" dirty="0" err="1"/>
              <a:t>желісі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      В. </a:t>
            </a:r>
            <a:r>
              <a:rPr lang="ru-RU" b="1" dirty="0" err="1">
                <a:solidFill>
                  <a:srgbClr val="FF0000"/>
                </a:solidFill>
              </a:rPr>
              <a:t>суреттелген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оқиғаны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рет-ретімен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жүйелеу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С. </a:t>
            </a:r>
            <a:r>
              <a:rPr lang="ru-RU" b="1" dirty="0" err="1">
                <a:solidFill>
                  <a:srgbClr val="FF0000"/>
                </a:solidFill>
              </a:rPr>
              <a:t>Әдеби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қаһармандар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өзара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қарым-қатынасқа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көшпес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бұрынғы</a:t>
            </a:r>
            <a:r>
              <a:rPr lang="ru-RU" b="1" dirty="0">
                <a:solidFill>
                  <a:srgbClr val="FF0000"/>
                </a:solidFill>
              </a:rPr>
              <a:t> хал-</a:t>
            </a:r>
            <a:r>
              <a:rPr lang="ru-RU" b="1" dirty="0" err="1">
                <a:solidFill>
                  <a:srgbClr val="FF0000"/>
                </a:solidFill>
              </a:rPr>
              <a:t>жағдай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тіршілік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қоғамдық</a:t>
            </a:r>
            <a:r>
              <a:rPr lang="ru-RU" b="1" dirty="0">
                <a:solidFill>
                  <a:srgbClr val="FF0000"/>
                </a:solidFill>
              </a:rPr>
              <a:t> орта, </a:t>
            </a:r>
            <a:r>
              <a:rPr lang="ru-RU" b="1" dirty="0" err="1">
                <a:solidFill>
                  <a:srgbClr val="FF0000"/>
                </a:solidFill>
              </a:rPr>
              <a:t>болашақ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қақтығыстар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алаңы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оқиғалар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суреттеледі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Д.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жоғарғы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сатысы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Адамдар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арасындағы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қимыл-әрекеттің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мейлінше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күшейіп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өрбіп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жеткен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жері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Шығармалардағы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тартыстың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өрістеп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шыққан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биігі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Е. </a:t>
            </a:r>
            <a:r>
              <a:rPr lang="ru-RU" b="1" dirty="0" err="1">
                <a:solidFill>
                  <a:srgbClr val="FF0000"/>
                </a:solidFill>
              </a:rPr>
              <a:t>Дауысты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дыбыстардың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тармақ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басында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қайталанып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келуі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4767074"/>
            <a:ext cx="3984171" cy="2517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" y="-26491"/>
            <a:ext cx="1334519" cy="1724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27" y="8619430"/>
            <a:ext cx="521806" cy="557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259366" y="5623445"/>
            <a:ext cx="2461889" cy="80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 тапсырмаларын орындайды.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122662" y="287892"/>
            <a:ext cx="8843553" cy="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3-тапсырма. Тест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тапсырмалары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лист бумаги в линей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4" y="1039817"/>
            <a:ext cx="3431830" cy="39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лист бумаги в линей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54" y="1039817"/>
            <a:ext cx="3585119" cy="55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367" y="1296352"/>
            <a:ext cx="26915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</a:rPr>
              <a:t>.«</a:t>
            </a:r>
            <a:r>
              <a:rPr lang="ru-RU" sz="2000" b="1" dirty="0">
                <a:solidFill>
                  <a:srgbClr val="FF0000"/>
                </a:solidFill>
              </a:rPr>
              <a:t>Менің </a:t>
            </a:r>
            <a:r>
              <a:rPr lang="ru-RU" sz="2000" b="1" dirty="0" err="1">
                <a:solidFill>
                  <a:srgbClr val="FF0000"/>
                </a:solidFill>
              </a:rPr>
              <a:t>Дағыстаным</a:t>
            </a:r>
            <a:r>
              <a:rPr lang="ru-RU" sz="2000" b="1" dirty="0">
                <a:solidFill>
                  <a:srgbClr val="FF0000"/>
                </a:solidFill>
              </a:rPr>
              <a:t>» </a:t>
            </a:r>
            <a:r>
              <a:rPr lang="ru-RU" sz="2000" b="1" dirty="0" err="1">
                <a:solidFill>
                  <a:srgbClr val="FF0000"/>
                </a:solidFill>
              </a:rPr>
              <a:t>шығармасының</a:t>
            </a:r>
            <a:r>
              <a:rPr lang="ru-RU" sz="2000" b="1" dirty="0">
                <a:solidFill>
                  <a:srgbClr val="FF0000"/>
                </a:solidFill>
              </a:rPr>
              <a:t> жанры</a:t>
            </a:r>
          </a:p>
          <a:p>
            <a:r>
              <a:rPr lang="ru-RU" sz="2000" b="1" dirty="0"/>
              <a:t>А. повесть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В. </a:t>
            </a:r>
            <a:r>
              <a:rPr lang="ru-RU" sz="2000" b="1" dirty="0" err="1">
                <a:solidFill>
                  <a:srgbClr val="FF0000"/>
                </a:solidFill>
              </a:rPr>
              <a:t>әңгіме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Д. роман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С. </a:t>
            </a:r>
            <a:r>
              <a:rPr lang="ru-RU" sz="2000" b="1" dirty="0" err="1">
                <a:solidFill>
                  <a:srgbClr val="FF0000"/>
                </a:solidFill>
              </a:rPr>
              <a:t>өлең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Е. поэма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798" y="1073974"/>
            <a:ext cx="3432345" cy="3950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8592" y="1493930"/>
            <a:ext cx="25464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.«</a:t>
            </a:r>
            <a:r>
              <a:rPr lang="ru-RU" b="1" dirty="0">
                <a:solidFill>
                  <a:srgbClr val="FF0000"/>
                </a:solidFill>
              </a:rPr>
              <a:t>Менің </a:t>
            </a:r>
            <a:r>
              <a:rPr lang="ru-RU" b="1" dirty="0" err="1">
                <a:solidFill>
                  <a:srgbClr val="FF0000"/>
                </a:solidFill>
              </a:rPr>
              <a:t>Дағыстаным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b="1" dirty="0" err="1">
                <a:solidFill>
                  <a:srgbClr val="FF0000"/>
                </a:solidFill>
              </a:rPr>
              <a:t>шығармасының</a:t>
            </a:r>
            <a:r>
              <a:rPr lang="ru-RU" b="1" dirty="0">
                <a:solidFill>
                  <a:srgbClr val="FF0000"/>
                </a:solidFill>
              </a:rPr>
              <a:t> жанры</a:t>
            </a:r>
          </a:p>
          <a:p>
            <a:r>
              <a:rPr lang="ru-RU" b="1" dirty="0">
                <a:solidFill>
                  <a:srgbClr val="FF0000"/>
                </a:solidFill>
              </a:rPr>
              <a:t>А. повесть</a:t>
            </a:r>
          </a:p>
          <a:p>
            <a:r>
              <a:rPr lang="ru-RU" b="1" dirty="0">
                <a:solidFill>
                  <a:srgbClr val="FF0000"/>
                </a:solidFill>
              </a:rPr>
              <a:t>В. </a:t>
            </a:r>
            <a:r>
              <a:rPr lang="ru-RU" b="1" dirty="0" err="1">
                <a:solidFill>
                  <a:srgbClr val="FF0000"/>
                </a:solidFill>
              </a:rPr>
              <a:t>әңгіме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Д. роман</a:t>
            </a:r>
          </a:p>
          <a:p>
            <a:r>
              <a:rPr lang="ru-RU" b="1" dirty="0">
                <a:solidFill>
                  <a:srgbClr val="FF0000"/>
                </a:solidFill>
              </a:rPr>
              <a:t>С. </a:t>
            </a:r>
            <a:r>
              <a:rPr lang="ru-RU" b="1" dirty="0" err="1">
                <a:solidFill>
                  <a:srgbClr val="FF0000"/>
                </a:solidFill>
              </a:rPr>
              <a:t>өлең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Е. поэма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7749" y="980253"/>
            <a:ext cx="28347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2.  </a:t>
            </a:r>
            <a:r>
              <a:rPr lang="ru-RU" sz="2000" b="1" dirty="0" err="1">
                <a:solidFill>
                  <a:srgbClr val="FF0000"/>
                </a:solidFill>
              </a:rPr>
              <a:t>Әңгіме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А.  </a:t>
            </a:r>
            <a:r>
              <a:rPr lang="ru-RU" sz="2000" b="1" dirty="0" err="1">
                <a:solidFill>
                  <a:srgbClr val="FF0000"/>
                </a:solidFill>
              </a:rPr>
              <a:t>оқиғаны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өлеңмен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баяндайтын</a:t>
            </a:r>
            <a:r>
              <a:rPr lang="ru-RU" sz="2000" b="1" dirty="0">
                <a:solidFill>
                  <a:srgbClr val="FF0000"/>
                </a:solidFill>
              </a:rPr>
              <a:t> жанр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В.  </a:t>
            </a:r>
            <a:r>
              <a:rPr lang="ru-RU" sz="2000" b="1" dirty="0" err="1">
                <a:solidFill>
                  <a:srgbClr val="FF0000"/>
                </a:solidFill>
              </a:rPr>
              <a:t>оқиғасыз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көңілді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сезімді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бейнелейтін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жыр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түрі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/>
              <a:t>С. </a:t>
            </a:r>
            <a:r>
              <a:rPr lang="ru-RU" sz="2000" b="1" dirty="0" err="1"/>
              <a:t>оқиғаны</a:t>
            </a:r>
            <a:r>
              <a:rPr lang="ru-RU" sz="2000" b="1" dirty="0"/>
              <a:t> </a:t>
            </a:r>
            <a:r>
              <a:rPr lang="ru-RU" sz="2000" b="1" dirty="0" err="1"/>
              <a:t>қара</a:t>
            </a:r>
            <a:r>
              <a:rPr lang="ru-RU" sz="2000" b="1" dirty="0"/>
              <a:t> </a:t>
            </a:r>
            <a:r>
              <a:rPr lang="ru-RU" sz="2000" b="1" dirty="0" err="1"/>
              <a:t>сөзбен</a:t>
            </a:r>
            <a:r>
              <a:rPr lang="ru-RU" sz="2000" b="1" dirty="0"/>
              <a:t> </a:t>
            </a:r>
            <a:r>
              <a:rPr lang="ru-RU" sz="2000" b="1" dirty="0" err="1"/>
              <a:t>баяндайтын</a:t>
            </a:r>
            <a:r>
              <a:rPr lang="ru-RU" sz="2000" b="1" dirty="0"/>
              <a:t> </a:t>
            </a:r>
            <a:r>
              <a:rPr lang="ru-RU" sz="2000" b="1" dirty="0" err="1"/>
              <a:t>шағын</a:t>
            </a:r>
            <a:r>
              <a:rPr lang="ru-RU" sz="2000" b="1" dirty="0"/>
              <a:t> </a:t>
            </a:r>
            <a:r>
              <a:rPr lang="ru-RU" sz="2000" b="1" dirty="0" err="1"/>
              <a:t>көркем</a:t>
            </a:r>
            <a:r>
              <a:rPr lang="ru-RU" sz="2000" b="1" dirty="0"/>
              <a:t> </a:t>
            </a:r>
            <a:r>
              <a:rPr lang="ru-RU" sz="2000" b="1" dirty="0" err="1"/>
              <a:t>шығарма</a:t>
            </a:r>
            <a:r>
              <a:rPr lang="ru-RU" sz="2000" b="1" dirty="0"/>
              <a:t> жанры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Д. </a:t>
            </a:r>
            <a:r>
              <a:rPr lang="ru-RU" sz="2000" b="1" dirty="0" err="1">
                <a:solidFill>
                  <a:srgbClr val="FF0000"/>
                </a:solidFill>
              </a:rPr>
              <a:t>екі-үш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кітаптан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тұратын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күрделі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оқиғаларды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баяндайтын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көркем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шығарма</a:t>
            </a:r>
            <a:r>
              <a:rPr lang="ru-RU" sz="2000" b="1" dirty="0">
                <a:solidFill>
                  <a:srgbClr val="FF0000"/>
                </a:solidFill>
              </a:rPr>
              <a:t> жанры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Е. газет-</a:t>
            </a:r>
            <a:r>
              <a:rPr lang="ru-RU" sz="2000" b="1" dirty="0" err="1">
                <a:solidFill>
                  <a:srgbClr val="FF0000"/>
                </a:solidFill>
              </a:rPr>
              <a:t>журналда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берілетін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ақпараттар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1494" y="993096"/>
            <a:ext cx="3584759" cy="55600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1674" y="1285367"/>
            <a:ext cx="30475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.  </a:t>
            </a:r>
            <a:r>
              <a:rPr lang="ru-RU" b="1" dirty="0" err="1">
                <a:solidFill>
                  <a:srgbClr val="FF0000"/>
                </a:solidFill>
              </a:rPr>
              <a:t>Әңгіме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А.  </a:t>
            </a:r>
            <a:r>
              <a:rPr lang="ru-RU" b="1" dirty="0" err="1">
                <a:solidFill>
                  <a:srgbClr val="FF0000"/>
                </a:solidFill>
              </a:rPr>
              <a:t>оқиғаны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өлеңмен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баяндайтын</a:t>
            </a:r>
            <a:r>
              <a:rPr lang="ru-RU" b="1" dirty="0">
                <a:solidFill>
                  <a:srgbClr val="FF0000"/>
                </a:solidFill>
              </a:rPr>
              <a:t> жанр</a:t>
            </a:r>
          </a:p>
          <a:p>
            <a:r>
              <a:rPr lang="ru-RU" b="1" dirty="0">
                <a:solidFill>
                  <a:srgbClr val="FF0000"/>
                </a:solidFill>
              </a:rPr>
              <a:t>В.  </a:t>
            </a:r>
            <a:r>
              <a:rPr lang="ru-RU" b="1" dirty="0" err="1">
                <a:solidFill>
                  <a:srgbClr val="FF0000"/>
                </a:solidFill>
              </a:rPr>
              <a:t>оқиғасыз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көңілді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сезімді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бейнелейтін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жыр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түрі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С. </a:t>
            </a:r>
            <a:r>
              <a:rPr lang="ru-RU" b="1" dirty="0" err="1">
                <a:solidFill>
                  <a:srgbClr val="FF0000"/>
                </a:solidFill>
              </a:rPr>
              <a:t>оқиғаны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сөзбен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баяндайтын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шағын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көркем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шығарма</a:t>
            </a:r>
            <a:r>
              <a:rPr lang="ru-RU" b="1" dirty="0">
                <a:solidFill>
                  <a:srgbClr val="FF0000"/>
                </a:solidFill>
              </a:rPr>
              <a:t> жанры</a:t>
            </a:r>
          </a:p>
          <a:p>
            <a:r>
              <a:rPr lang="ru-RU" b="1" dirty="0">
                <a:solidFill>
                  <a:srgbClr val="FF0000"/>
                </a:solidFill>
              </a:rPr>
              <a:t>Д. </a:t>
            </a:r>
            <a:r>
              <a:rPr lang="ru-RU" b="1" dirty="0" err="1">
                <a:solidFill>
                  <a:srgbClr val="FF0000"/>
                </a:solidFill>
              </a:rPr>
              <a:t>екі-үш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кітаптан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тұратын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күрделі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оқиғаларды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баяндайтын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көркем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шығарма</a:t>
            </a:r>
            <a:r>
              <a:rPr lang="ru-RU" b="1" dirty="0">
                <a:solidFill>
                  <a:srgbClr val="FF0000"/>
                </a:solidFill>
              </a:rPr>
              <a:t> жанры</a:t>
            </a:r>
          </a:p>
          <a:p>
            <a:r>
              <a:rPr lang="ru-RU" b="1" dirty="0">
                <a:solidFill>
                  <a:srgbClr val="FF0000"/>
                </a:solidFill>
              </a:rPr>
              <a:t>Е. газет-</a:t>
            </a:r>
            <a:r>
              <a:rPr lang="ru-RU" b="1" dirty="0" err="1">
                <a:solidFill>
                  <a:srgbClr val="FF0000"/>
                </a:solidFill>
              </a:rPr>
              <a:t>журналда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берілетін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ақпараттар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3915" y="122910"/>
            <a:ext cx="3814848" cy="641843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513323" y="122910"/>
            <a:ext cx="34632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3.  Сюжет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А. </a:t>
            </a:r>
            <a:r>
              <a:rPr lang="ru-RU" b="1" dirty="0" err="1">
                <a:solidFill>
                  <a:srgbClr val="FF0000"/>
                </a:solidFill>
              </a:rPr>
              <a:t>өзара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жалғасқан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оқиғалардың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тізбегі</a:t>
            </a:r>
            <a:r>
              <a:rPr lang="ru-RU" b="1" dirty="0">
                <a:solidFill>
                  <a:srgbClr val="FF0000"/>
                </a:solidFill>
              </a:rPr>
              <a:t>,           </a:t>
            </a:r>
            <a:r>
              <a:rPr lang="ru-RU" b="1" dirty="0" err="1">
                <a:solidFill>
                  <a:srgbClr val="FF0000"/>
                </a:solidFill>
              </a:rPr>
              <a:t>біртұтас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желісі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В. </a:t>
            </a:r>
            <a:r>
              <a:rPr lang="ru-RU" b="1" dirty="0" err="1">
                <a:solidFill>
                  <a:srgbClr val="FF0000"/>
                </a:solidFill>
              </a:rPr>
              <a:t>суреттелген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оқиғаны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рет-ретімен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жүйелеу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С. </a:t>
            </a:r>
            <a:r>
              <a:rPr lang="ru-RU" b="1" dirty="0" err="1">
                <a:solidFill>
                  <a:srgbClr val="FF0000"/>
                </a:solidFill>
              </a:rPr>
              <a:t>Әдеби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қаһармандар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өзара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қарым-қатынасқа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көшпес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бұрынғы</a:t>
            </a:r>
            <a:r>
              <a:rPr lang="ru-RU" b="1" dirty="0">
                <a:solidFill>
                  <a:srgbClr val="FF0000"/>
                </a:solidFill>
              </a:rPr>
              <a:t> хал-</a:t>
            </a:r>
            <a:r>
              <a:rPr lang="ru-RU" b="1" dirty="0" err="1">
                <a:solidFill>
                  <a:srgbClr val="FF0000"/>
                </a:solidFill>
              </a:rPr>
              <a:t>жағдай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тіршілік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қоғамдық</a:t>
            </a:r>
            <a:r>
              <a:rPr lang="ru-RU" b="1" dirty="0">
                <a:solidFill>
                  <a:srgbClr val="FF0000"/>
                </a:solidFill>
              </a:rPr>
              <a:t> орта, </a:t>
            </a:r>
            <a:r>
              <a:rPr lang="ru-RU" b="1" dirty="0" err="1">
                <a:solidFill>
                  <a:srgbClr val="FF0000"/>
                </a:solidFill>
              </a:rPr>
              <a:t>болашақ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қақтығыстар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алаңы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оқиғалар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суреттеледі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Д.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жоғарғы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сатысы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Адамдар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арасындағы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қимыл-әрекеттің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мейлінше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күшейіп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өрбіп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жеткен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жері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Шығармалардағы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тартыстың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өрістеп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шыққан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биігі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Е. </a:t>
            </a:r>
            <a:r>
              <a:rPr lang="ru-RU" b="1" dirty="0" err="1">
                <a:solidFill>
                  <a:srgbClr val="FF0000"/>
                </a:solidFill>
              </a:rPr>
              <a:t>Дауысты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дыбыстардың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тармақ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басында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қайталанып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келуі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лист бумаги в линей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95" y="680933"/>
            <a:ext cx="3889032" cy="55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323832" y="1243089"/>
            <a:ext cx="30711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5. </a:t>
            </a:r>
            <a:r>
              <a:rPr lang="ru-RU" b="1" dirty="0" err="1">
                <a:solidFill>
                  <a:srgbClr val="FF0000"/>
                </a:solidFill>
              </a:rPr>
              <a:t>Үзінді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кезеңінің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фабуласы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екенін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табыңдар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Мен де </a:t>
            </a:r>
            <a:r>
              <a:rPr lang="ru-RU" b="1" dirty="0" err="1">
                <a:solidFill>
                  <a:srgbClr val="FF0000"/>
                </a:solidFill>
              </a:rPr>
              <a:t>өз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еліме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өзімді-өзім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қамаған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терезесінен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қарап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жүрмін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ғой</a:t>
            </a:r>
            <a:r>
              <a:rPr lang="ru-RU" b="1" dirty="0">
                <a:solidFill>
                  <a:srgbClr val="FF0000"/>
                </a:solidFill>
              </a:rPr>
              <a:t>, – </a:t>
            </a:r>
            <a:r>
              <a:rPr lang="ru-RU" b="1" dirty="0" err="1">
                <a:solidFill>
                  <a:srgbClr val="FF0000"/>
                </a:solidFill>
              </a:rPr>
              <a:t>деп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аяқтады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әңгімесін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суретші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А.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басталуы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В.сюжеттің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байланысуы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С.сюжеттің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дамуы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/>
              <a:t>Д.сюжеттің</a:t>
            </a:r>
            <a:r>
              <a:rPr lang="ru-RU" b="1" dirty="0"/>
              <a:t> </a:t>
            </a:r>
            <a:r>
              <a:rPr lang="ru-RU" b="1" dirty="0" err="1"/>
              <a:t>шиеленісуі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Е.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шарықтау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шегі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лист бумаги в линей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8" y="616774"/>
            <a:ext cx="5821032" cy="46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7117" y="736699"/>
            <a:ext cx="5162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4. Фабула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А. </a:t>
            </a:r>
            <a:r>
              <a:rPr lang="ru-RU" b="1" dirty="0" err="1">
                <a:solidFill>
                  <a:srgbClr val="FF0000"/>
                </a:solidFill>
              </a:rPr>
              <a:t>өзара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жалғасқан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оқиғалардың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тізбегі</a:t>
            </a:r>
            <a:r>
              <a:rPr lang="ru-RU" b="1" dirty="0">
                <a:solidFill>
                  <a:srgbClr val="FF0000"/>
                </a:solidFill>
              </a:rPr>
              <a:t>,           </a:t>
            </a:r>
            <a:r>
              <a:rPr lang="ru-RU" b="1" dirty="0" err="1">
                <a:solidFill>
                  <a:srgbClr val="FF0000"/>
                </a:solidFill>
              </a:rPr>
              <a:t>біртұтас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желісі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      В. </a:t>
            </a:r>
            <a:r>
              <a:rPr lang="ru-RU" b="1" dirty="0" err="1"/>
              <a:t>суреттелген</a:t>
            </a:r>
            <a:r>
              <a:rPr lang="ru-RU" b="1" dirty="0"/>
              <a:t> </a:t>
            </a:r>
            <a:r>
              <a:rPr lang="ru-RU" b="1" dirty="0" err="1"/>
              <a:t>оқиғаны</a:t>
            </a:r>
            <a:r>
              <a:rPr lang="ru-RU" b="1" dirty="0"/>
              <a:t> </a:t>
            </a:r>
            <a:r>
              <a:rPr lang="ru-RU" b="1" dirty="0" err="1"/>
              <a:t>рет-ретімен</a:t>
            </a:r>
            <a:r>
              <a:rPr lang="ru-RU" b="1" dirty="0"/>
              <a:t> </a:t>
            </a:r>
            <a:r>
              <a:rPr lang="ru-RU" b="1" dirty="0" err="1"/>
              <a:t>жүйелеу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      С. </a:t>
            </a:r>
            <a:r>
              <a:rPr lang="ru-RU" b="1" dirty="0" err="1">
                <a:solidFill>
                  <a:srgbClr val="FF0000"/>
                </a:solidFill>
              </a:rPr>
              <a:t>Әдеби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қаһармандар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өзара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қарым-қатынасқа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көшпес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бұрынғы</a:t>
            </a:r>
            <a:r>
              <a:rPr lang="ru-RU" b="1" dirty="0">
                <a:solidFill>
                  <a:srgbClr val="FF0000"/>
                </a:solidFill>
              </a:rPr>
              <a:t> хал-</a:t>
            </a:r>
            <a:r>
              <a:rPr lang="ru-RU" b="1" dirty="0" err="1">
                <a:solidFill>
                  <a:srgbClr val="FF0000"/>
                </a:solidFill>
              </a:rPr>
              <a:t>жағдай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тіршілік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қоғамдық</a:t>
            </a:r>
            <a:r>
              <a:rPr lang="ru-RU" b="1" dirty="0">
                <a:solidFill>
                  <a:srgbClr val="FF0000"/>
                </a:solidFill>
              </a:rPr>
              <a:t> орта, </a:t>
            </a:r>
            <a:r>
              <a:rPr lang="ru-RU" b="1" dirty="0" err="1">
                <a:solidFill>
                  <a:srgbClr val="FF0000"/>
                </a:solidFill>
              </a:rPr>
              <a:t>болашақ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қақтығыстар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алаңы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оқиғалар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суреттеледі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Д.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жоғарғы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сатысы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Адамдар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арасындағы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қимыл-әрекеттің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мейлінше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күшейіп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өрбіп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жеткен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жері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Шығармалардағы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тартыстың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өрістеп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шыққан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биігі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Е. </a:t>
            </a:r>
            <a:r>
              <a:rPr lang="ru-RU" b="1" dirty="0" err="1">
                <a:solidFill>
                  <a:srgbClr val="FF0000"/>
                </a:solidFill>
              </a:rPr>
              <a:t>Дауысты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дыбыстардың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тармақ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басында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қайталанып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келуі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99" y="5200143"/>
            <a:ext cx="3984171" cy="1716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10" y="4128062"/>
            <a:ext cx="1334519" cy="1724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27" y="8619430"/>
            <a:ext cx="521806" cy="557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950276" y="5763576"/>
            <a:ext cx="2812596" cy="65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мақсатқа сай тест тапсырмаларына жауап береді.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122662" y="287892"/>
            <a:ext cx="8843553" cy="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3-тапсырма. Тест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тапсырмасы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731" y="647947"/>
            <a:ext cx="5728118" cy="4638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9161" y="706637"/>
            <a:ext cx="3760475" cy="556003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57565" y="752835"/>
            <a:ext cx="52745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4. Фабула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А. </a:t>
            </a:r>
            <a:r>
              <a:rPr lang="ru-RU" b="1" dirty="0" err="1">
                <a:solidFill>
                  <a:srgbClr val="FF0000"/>
                </a:solidFill>
              </a:rPr>
              <a:t>өзара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жалғасқан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оқиғалардың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тізбегі</a:t>
            </a:r>
            <a:r>
              <a:rPr lang="ru-RU" b="1" dirty="0">
                <a:solidFill>
                  <a:srgbClr val="FF0000"/>
                </a:solidFill>
              </a:rPr>
              <a:t>,           </a:t>
            </a:r>
            <a:r>
              <a:rPr lang="ru-RU" b="1" dirty="0" err="1">
                <a:solidFill>
                  <a:srgbClr val="FF0000"/>
                </a:solidFill>
              </a:rPr>
              <a:t>біртұтас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желісі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В. </a:t>
            </a:r>
            <a:r>
              <a:rPr lang="ru-RU" b="1" dirty="0" err="1">
                <a:solidFill>
                  <a:srgbClr val="FF0000"/>
                </a:solidFill>
              </a:rPr>
              <a:t>суреттелген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оқиғаны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рет-ретімен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жүйелеу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  С. </a:t>
            </a:r>
            <a:r>
              <a:rPr lang="ru-RU" b="1" dirty="0" err="1">
                <a:solidFill>
                  <a:srgbClr val="FF0000"/>
                </a:solidFill>
              </a:rPr>
              <a:t>Әдеби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қаһармандар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өзара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қарым-қатынасқа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көшпес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бұрынғы</a:t>
            </a:r>
            <a:r>
              <a:rPr lang="ru-RU" b="1" dirty="0">
                <a:solidFill>
                  <a:srgbClr val="FF0000"/>
                </a:solidFill>
              </a:rPr>
              <a:t> хал-</a:t>
            </a:r>
            <a:r>
              <a:rPr lang="ru-RU" b="1" dirty="0" err="1">
                <a:solidFill>
                  <a:srgbClr val="FF0000"/>
                </a:solidFill>
              </a:rPr>
              <a:t>жағдай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тіршілік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қоғамдық</a:t>
            </a:r>
            <a:r>
              <a:rPr lang="ru-RU" b="1" dirty="0">
                <a:solidFill>
                  <a:srgbClr val="FF0000"/>
                </a:solidFill>
              </a:rPr>
              <a:t> орта, </a:t>
            </a:r>
            <a:r>
              <a:rPr lang="ru-RU" b="1" dirty="0" err="1">
                <a:solidFill>
                  <a:srgbClr val="FF0000"/>
                </a:solidFill>
              </a:rPr>
              <a:t>болашақ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қақтығыстар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алаңы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оқиғалар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суреттеледі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Д.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жоғарғы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сатысы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Адамдар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арасындағы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қимыл-әрекеттің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мейлінше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күшейіп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өрбіп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жеткен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жері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Шығармалардағы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тартыстың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өрістеп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шыққан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биігі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Е. </a:t>
            </a:r>
            <a:r>
              <a:rPr lang="ru-RU" b="1" dirty="0" err="1">
                <a:solidFill>
                  <a:srgbClr val="FF0000"/>
                </a:solidFill>
              </a:rPr>
              <a:t>Дауысты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дыбыстардың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тармақ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басында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қайталанып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келуі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23830" y="848207"/>
            <a:ext cx="30711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5. </a:t>
            </a:r>
            <a:r>
              <a:rPr lang="ru-RU" b="1" dirty="0" err="1">
                <a:solidFill>
                  <a:srgbClr val="FF0000"/>
                </a:solidFill>
              </a:rPr>
              <a:t>Үзінді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кезеңінің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фабуласы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екенін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табыңдар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 Мен де </a:t>
            </a:r>
            <a:r>
              <a:rPr lang="ru-RU" b="1" dirty="0" err="1">
                <a:solidFill>
                  <a:srgbClr val="FF0000"/>
                </a:solidFill>
              </a:rPr>
              <a:t>өз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еліме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өзімді-өзім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қамаған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тордың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терезесінен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қарап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жүрмін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ғой</a:t>
            </a:r>
            <a:r>
              <a:rPr lang="ru-RU" b="1" dirty="0">
                <a:solidFill>
                  <a:srgbClr val="FF0000"/>
                </a:solidFill>
              </a:rPr>
              <a:t>, – </a:t>
            </a:r>
            <a:r>
              <a:rPr lang="ru-RU" b="1" dirty="0" err="1">
                <a:solidFill>
                  <a:srgbClr val="FF0000"/>
                </a:solidFill>
              </a:rPr>
              <a:t>деп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аяқтады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әңгімесін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суретші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А.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басталуы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В.сюжеттің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байланысуы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С.сюжеттің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дамуы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Д.сюжеттің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шиеленісуі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Е. </a:t>
            </a:r>
            <a:r>
              <a:rPr lang="ru-RU" b="1" dirty="0" err="1">
                <a:solidFill>
                  <a:srgbClr val="FF0000"/>
                </a:solidFill>
              </a:rPr>
              <a:t>сюжеттің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шарықтау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шегі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4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96937"/>
            <a:ext cx="7854696" cy="4909959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1" y="3465587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18" y="2318005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166" y="1238715"/>
            <a:ext cx="52068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Қорытынды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Сюжет </a:t>
            </a:r>
            <a:r>
              <a:rPr lang="ru-RU" sz="2000" dirty="0" err="1">
                <a:solidFill>
                  <a:srgbClr val="002060"/>
                </a:solidFill>
              </a:rPr>
              <a:t>шешімінде</a:t>
            </a:r>
            <a:r>
              <a:rPr lang="ru-RU" sz="2000" dirty="0">
                <a:solidFill>
                  <a:srgbClr val="002060"/>
                </a:solidFill>
              </a:rPr>
              <a:t> авар </a:t>
            </a:r>
            <a:r>
              <a:rPr lang="ru-RU" sz="2000" dirty="0" err="1">
                <a:solidFill>
                  <a:srgbClr val="002060"/>
                </a:solidFill>
              </a:rPr>
              <a:t>жігіттің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анасы</a:t>
            </a:r>
            <a:r>
              <a:rPr lang="ru-RU" sz="2000" dirty="0">
                <a:solidFill>
                  <a:srgbClr val="002060"/>
                </a:solidFill>
              </a:rPr>
              <a:t>  «</a:t>
            </a:r>
            <a:r>
              <a:rPr lang="ru-RU" sz="2000" dirty="0" err="1">
                <a:solidFill>
                  <a:srgbClr val="002060"/>
                </a:solidFill>
              </a:rPr>
              <a:t>Менің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ұлым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өзім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үйреткен</a:t>
            </a:r>
            <a:r>
              <a:rPr lang="ru-RU" sz="2000" dirty="0">
                <a:solidFill>
                  <a:srgbClr val="002060"/>
                </a:solidFill>
              </a:rPr>
              <a:t>, авар </a:t>
            </a:r>
            <a:r>
              <a:rPr lang="ru-RU" sz="2000" dirty="0" err="1">
                <a:solidFill>
                  <a:srgbClr val="002060"/>
                </a:solidFill>
              </a:rPr>
              <a:t>анасы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үйреткен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тілді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ұмытуға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тиіс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емес</a:t>
            </a:r>
            <a:r>
              <a:rPr lang="ru-RU" sz="2000" dirty="0">
                <a:solidFill>
                  <a:srgbClr val="002060"/>
                </a:solidFill>
              </a:rPr>
              <a:t>...»,-</a:t>
            </a:r>
            <a:r>
              <a:rPr lang="ru-RU" sz="2000" dirty="0" err="1">
                <a:solidFill>
                  <a:srgbClr val="002060"/>
                </a:solidFill>
              </a:rPr>
              <a:t>дейді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9283" y="2551173"/>
            <a:ext cx="5248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1.Анасы неге </a:t>
            </a:r>
            <a:r>
              <a:rPr lang="ru-RU" sz="2000" dirty="0" err="1">
                <a:solidFill>
                  <a:srgbClr val="002060"/>
                </a:solidFill>
              </a:rPr>
              <a:t>ұлын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баяғыда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өліп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қалғанға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теңеді</a:t>
            </a:r>
            <a:r>
              <a:rPr lang="ru-RU" sz="2000" dirty="0">
                <a:solidFill>
                  <a:srgbClr val="002060"/>
                </a:solidFill>
              </a:rPr>
              <a:t>?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2.Біз </a:t>
            </a:r>
            <a:r>
              <a:rPr lang="ru-RU" sz="2000" dirty="0" err="1">
                <a:solidFill>
                  <a:srgbClr val="002060"/>
                </a:solidFill>
              </a:rPr>
              <a:t>өз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анамыздың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сүтімен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бойымызға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сіңген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тілімізді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қаншалықты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терең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білеміз</a:t>
            </a:r>
            <a:r>
              <a:rPr lang="ru-RU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88620" y="4502933"/>
            <a:ext cx="3716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Дескриптор: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-сюжет </a:t>
            </a:r>
            <a:r>
              <a:rPr lang="ru-RU" sz="2000" dirty="0" err="1">
                <a:solidFill>
                  <a:srgbClr val="002060"/>
                </a:solidFill>
              </a:rPr>
              <a:t>шешімі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бойынша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сауалдарға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жауап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береді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0"/>
            <a:ext cx="9444445" cy="6949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10519550" y="1838710"/>
            <a:ext cx="1666786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887">
            <a:off x="9831059" y="3175966"/>
            <a:ext cx="1072691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28253" y="1817044"/>
            <a:ext cx="7153615" cy="291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Жауап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үлгісі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1.Туған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анасы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сөйлейтін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анасы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үйреткен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авар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тілінде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сөйлей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алмаған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ұлды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анасын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ұлтын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құрметтемеген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жан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бағалап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өлген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көреді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Қай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ұлттың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болмасын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болмысы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мен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түрінен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көрінетіні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емес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?!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баласы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жоғалта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берсе,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ұлттың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болашағы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болмайды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2.Біз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тілімізді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терең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білеміз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айта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аламын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тілімізді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дүниеге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сәттен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сүтімен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бойымызға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қанымызға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сіңірдік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менсінбесек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тілінде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сөйлемесек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біріншіден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анамызға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халқымызға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сатқындық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жасағанмен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тең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санаймын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Өзге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тілдің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бәрін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білсек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керемет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Ал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білу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оны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қолдану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оны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мақтаныш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ету-міндет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Кеңес хатын жазуға бағыт:</a:t>
            </a:r>
          </a:p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-шығарма сюжетінің шиеленісуі кезеңінде өзінің еліне қайта алмайтынын айтқан суретшіге кеңес </a:t>
            </a:r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беріңдер;</a:t>
            </a:r>
            <a:endParaRPr lang="kk-KZ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-сюжет шешіміндегі анасы үшін «өлген ұл» емес екенін дәлелдеу үшін жасайтын әрекеттерін </a:t>
            </a:r>
            <a:r>
              <a:rPr lang="kk-KZ" dirty="0" smtClean="0">
                <a:solidFill>
                  <a:schemeClr val="accent5">
                    <a:lumMod val="50000"/>
                  </a:schemeClr>
                </a:solidFill>
              </a:rPr>
              <a:t>атаңдар.</a:t>
            </a:r>
            <a:endParaRPr lang="kk-K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Оқу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тапсырмасы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ағыстандық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суретші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жігітке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кеңес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беру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хатын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жазыңдар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6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7" y="365878"/>
            <a:ext cx="10358713" cy="53601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56709" y="3004456"/>
            <a:ext cx="6910251" cy="1293224"/>
          </a:xfrm>
        </p:spPr>
        <p:txBody>
          <a:bodyPr>
            <a:normAutofit fontScale="90000"/>
          </a:bodyPr>
          <a:lstStyle/>
          <a:p>
            <a:pPr algn="l"/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-шығарма мазмұны бойынша дұрыс сұрақ қоя алдыңдар;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-шығарма жанрын анықтадыңдар;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-сюжеті мен фабуласын ажыраттыңдар;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-тест тапсырмалары арқылы білімдеріңді тексердіңдер.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ЖАРАЙСЫҢДАР! 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АЛҒАН БІЛІМДІ ҚАЙТАЛАУДЫ ҰМЫТПАҢДАР!</a:t>
            </a:r>
            <a:b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Оқу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Т/Ж1.Әдеби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шығарманың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жанрын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фабуласын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сюжетін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анықтау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7133" y="4088346"/>
            <a:ext cx="3103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Сабақ мақсаты:</a:t>
            </a:r>
          </a:p>
          <a:p>
            <a:r>
              <a:rPr lang="kk-KZ" sz="2000" dirty="0">
                <a:solidFill>
                  <a:srgbClr val="002060"/>
                </a:solidFill>
              </a:rPr>
              <a:t>б</a:t>
            </a:r>
            <a:r>
              <a:rPr lang="kk-KZ" sz="2000" dirty="0" smtClean="0">
                <a:solidFill>
                  <a:srgbClr val="002060"/>
                </a:solidFill>
              </a:rPr>
              <a:t>үгінгі сабақта осы шығарманың жанрын, құрылымын  анықтау.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287495" y="1645295"/>
            <a:ext cx="4706586" cy="2547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-шығарманың жанрын анықтайды;</a:t>
            </a: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-фабуласы мен сюжетін анықтайды.</a:t>
            </a:r>
          </a:p>
        </p:txBody>
      </p:sp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14" y="382523"/>
            <a:ext cx="7849949" cy="3773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5" y="3271408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-шығарма жанрын анықтайды;</a:t>
            </a:r>
          </a:p>
          <a:p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-дәлелдейді.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56885" y="870660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Ойсүзгі.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ығарманың жанрын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анықтаңдар, дәлелдеңдер.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585216"/>
            <a:ext cx="10089352" cy="5724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0079">
            <a:off x="562331" y="506165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915282" y="633835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23748" y="1525782"/>
            <a:ext cx="7420500" cy="3632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Өзіңді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тексер: «Менің Дағыстаным» -баяндау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түрінде қара сөзбен жазылған прозалық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шығарма/повесть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Повесть-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әңгіме мен романның ортасындағы жанр. Бұл повесть бірнеше әңгімеден тұрады. Біздің оқып отырғанымыз-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повестен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«Менің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ұлым авар анасы үйреткен тілді ұмытуға тиіс 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емес» деп аталатын</a:t>
            </a:r>
            <a:endParaRPr lang="kk-KZ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ү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зінді әңгіме.</a:t>
            </a:r>
            <a:endParaRPr lang="kk-KZ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1.Мұнда да 3 кейіпкер бар.</a:t>
            </a: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 суреттен суретшімен кездесудегі мұң мен сағыныш, анасымен әңгімедегі тілге деген құрметті байқаймыз.</a:t>
            </a: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 Оқиғасының астарынан егер тіл болмаса, ұлттың да болмайтынын, әр халықтың жаны- тілі екенін, оны әр сәби ана сүтімен бойға сіңіретінін, сондықтан ол ана тілі деп аталатынын білемін.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597" y="1225101"/>
            <a:ext cx="526247" cy="5078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37743"/>
            <a:ext cx="9908334" cy="5849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30" y="3255388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62" y="1021813"/>
            <a:ext cx="74224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 – </a:t>
            </a:r>
            <a:r>
              <a:rPr lang="ru-RU" sz="2000" dirty="0" err="1"/>
              <a:t>тапсырма</a:t>
            </a:r>
            <a:r>
              <a:rPr lang="ru-RU" sz="2000" dirty="0"/>
              <a:t>.                        </a:t>
            </a:r>
          </a:p>
          <a:p>
            <a:r>
              <a:rPr lang="ru-RU" sz="2000" dirty="0"/>
              <a:t>“</a:t>
            </a:r>
            <a:r>
              <a:rPr lang="ru-RU" sz="2000" dirty="0" err="1"/>
              <a:t>Кім</a:t>
            </a:r>
            <a:r>
              <a:rPr lang="ru-RU" sz="2000" dirty="0"/>
              <a:t>? </a:t>
            </a:r>
            <a:r>
              <a:rPr lang="ru-RU" sz="2000" dirty="0" err="1"/>
              <a:t>Қайда</a:t>
            </a:r>
            <a:r>
              <a:rPr lang="ru-RU" sz="2000" dirty="0"/>
              <a:t>? </a:t>
            </a:r>
            <a:r>
              <a:rPr lang="ru-RU" sz="2000" dirty="0" err="1"/>
              <a:t>Қашан</a:t>
            </a:r>
            <a:r>
              <a:rPr lang="ru-RU" sz="2000" dirty="0"/>
              <a:t>?”  </a:t>
            </a:r>
            <a:r>
              <a:rPr lang="ru-RU" sz="2000" dirty="0" err="1" smtClean="0"/>
              <a:t>сұрақтарына</a:t>
            </a:r>
            <a:r>
              <a:rPr lang="ru-RU" sz="2000" dirty="0" smtClean="0"/>
              <a:t> </a:t>
            </a:r>
            <a:r>
              <a:rPr lang="ru-RU" sz="2000" dirty="0" err="1" smtClean="0"/>
              <a:t>жауап</a:t>
            </a:r>
            <a:r>
              <a:rPr lang="ru-RU" sz="2000" dirty="0" smtClean="0"/>
              <a:t> </a:t>
            </a:r>
            <a:r>
              <a:rPr lang="ru-RU" sz="2000" dirty="0" err="1" smtClean="0"/>
              <a:t>беріңдер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  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«Сен </a:t>
            </a:r>
            <a:r>
              <a:rPr lang="ru-RU" sz="2000" dirty="0" err="1"/>
              <a:t>қателестің</a:t>
            </a:r>
            <a:r>
              <a:rPr lang="ru-RU" sz="2000" dirty="0"/>
              <a:t>, Расул, </a:t>
            </a:r>
            <a:r>
              <a:rPr lang="ru-RU" sz="2000" dirty="0" err="1"/>
              <a:t>менің</a:t>
            </a:r>
            <a:r>
              <a:rPr lang="ru-RU" sz="2000" dirty="0"/>
              <a:t> </a:t>
            </a:r>
            <a:r>
              <a:rPr lang="ru-RU" sz="2000" dirty="0" err="1"/>
              <a:t>ұлым</a:t>
            </a:r>
            <a:r>
              <a:rPr lang="ru-RU" sz="2000" dirty="0"/>
              <a:t> </a:t>
            </a:r>
            <a:r>
              <a:rPr lang="ru-RU" sz="2000" dirty="0" err="1"/>
              <a:t>өліп</a:t>
            </a:r>
            <a:r>
              <a:rPr lang="ru-RU" sz="2000" dirty="0"/>
              <a:t> </a:t>
            </a:r>
            <a:r>
              <a:rPr lang="ru-RU" sz="2000" dirty="0" err="1" smtClean="0"/>
              <a:t>қалған</a:t>
            </a:r>
            <a:r>
              <a:rPr lang="ru-RU" sz="2000" dirty="0" smtClean="0"/>
              <a:t>».</a:t>
            </a:r>
          </a:p>
          <a:p>
            <a:r>
              <a:rPr lang="ru-RU" sz="2000" dirty="0" err="1" smtClean="0"/>
              <a:t>Үлгі</a:t>
            </a:r>
            <a:r>
              <a:rPr lang="ru-RU" sz="2000" dirty="0" smtClean="0"/>
              <a:t>: ( </a:t>
            </a:r>
            <a:r>
              <a:rPr lang="ru-RU" sz="2000" dirty="0" err="1" smtClean="0"/>
              <a:t>Кім</a:t>
            </a:r>
            <a:r>
              <a:rPr lang="ru-RU" sz="2000" dirty="0" smtClean="0"/>
              <a:t> </a:t>
            </a:r>
            <a:r>
              <a:rPr lang="ru-RU" sz="2000" dirty="0" err="1"/>
              <a:t>айтты</a:t>
            </a:r>
            <a:r>
              <a:rPr lang="ru-RU" sz="2000" dirty="0"/>
              <a:t>?-</a:t>
            </a:r>
            <a:r>
              <a:rPr lang="ru-RU" sz="2000" dirty="0" err="1" smtClean="0"/>
              <a:t>шешесі</a:t>
            </a:r>
            <a:r>
              <a:rPr lang="ru-RU" sz="2000" dirty="0" smtClean="0"/>
              <a:t>. </a:t>
            </a:r>
            <a:r>
              <a:rPr lang="ru-RU" sz="2000" dirty="0" err="1" smtClean="0"/>
              <a:t>Қашан</a:t>
            </a:r>
            <a:r>
              <a:rPr lang="ru-RU" sz="2000" dirty="0"/>
              <a:t>?- </a:t>
            </a:r>
            <a:r>
              <a:rPr lang="ru-RU" sz="2000" dirty="0" err="1" smtClean="0"/>
              <a:t>Парижден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келгенде</a:t>
            </a:r>
            <a:r>
              <a:rPr lang="ru-RU" sz="2000" dirty="0" smtClean="0"/>
              <a:t>. </a:t>
            </a:r>
            <a:r>
              <a:rPr lang="ru-RU" sz="2000" dirty="0" err="1"/>
              <a:t>Қ</a:t>
            </a:r>
            <a:r>
              <a:rPr lang="ru-RU" sz="2000" dirty="0" err="1" smtClean="0"/>
              <a:t>айда</a:t>
            </a:r>
            <a:r>
              <a:rPr lang="ru-RU" sz="2000" dirty="0" smtClean="0"/>
              <a:t>?- авар </a:t>
            </a:r>
            <a:r>
              <a:rPr lang="ru-RU" sz="2000" dirty="0" err="1" smtClean="0"/>
              <a:t>ауылында</a:t>
            </a:r>
            <a:r>
              <a:rPr lang="ru-RU" sz="2000" dirty="0" smtClean="0"/>
              <a:t>) </a:t>
            </a:r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smtClean="0"/>
              <a:t> «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/>
              <a:t>аварлардың</a:t>
            </a:r>
            <a:r>
              <a:rPr lang="ru-RU" sz="2000" dirty="0"/>
              <a:t> </a:t>
            </a:r>
            <a:r>
              <a:rPr lang="ru-RU" sz="2000" dirty="0" err="1"/>
              <a:t>көне</a:t>
            </a:r>
            <a:r>
              <a:rPr lang="ru-RU" sz="2000" dirty="0"/>
              <a:t> </a:t>
            </a:r>
            <a:r>
              <a:rPr lang="ru-RU" sz="2000" dirty="0" err="1"/>
              <a:t>аңызы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салынған</a:t>
            </a:r>
            <a:r>
              <a:rPr lang="ru-RU" sz="2000" dirty="0"/>
              <a:t> </a:t>
            </a:r>
            <a:r>
              <a:rPr lang="ru-RU" sz="2000" dirty="0" err="1" smtClean="0"/>
              <a:t>сурет</a:t>
            </a:r>
            <a:r>
              <a:rPr lang="ru-RU" sz="2000" dirty="0" smtClean="0"/>
              <a:t>».  </a:t>
            </a:r>
            <a:endParaRPr lang="ru-RU" sz="2000" dirty="0"/>
          </a:p>
          <a:p>
            <a:r>
              <a:rPr lang="ru-RU" sz="2000" dirty="0"/>
              <a:t>3. “</a:t>
            </a:r>
            <a:r>
              <a:rPr lang="ru-RU" sz="2000" dirty="0" err="1"/>
              <a:t>Сендер</a:t>
            </a:r>
            <a:r>
              <a:rPr lang="ru-RU" sz="2000" dirty="0"/>
              <a:t> </a:t>
            </a:r>
            <a:r>
              <a:rPr lang="ru-RU" sz="2000" dirty="0" err="1"/>
              <a:t>аварша</a:t>
            </a:r>
            <a:r>
              <a:rPr lang="ru-RU" sz="2000" dirty="0"/>
              <a:t> </a:t>
            </a:r>
            <a:r>
              <a:rPr lang="ru-RU" sz="2000" dirty="0" err="1"/>
              <a:t>сөйлестіңдер</a:t>
            </a:r>
            <a:r>
              <a:rPr lang="ru-RU" sz="2000" dirty="0"/>
              <a:t> </a:t>
            </a:r>
            <a:r>
              <a:rPr lang="ru-RU" sz="2000" dirty="0" err="1"/>
              <a:t>ғой</a:t>
            </a:r>
            <a:r>
              <a:rPr lang="ru-RU" sz="2000" dirty="0"/>
              <a:t>? </a:t>
            </a:r>
            <a:r>
              <a:rPr lang="ru-RU" sz="2000" dirty="0" smtClean="0"/>
              <a:t>“</a:t>
            </a:r>
            <a:endParaRPr lang="ru-RU" sz="2000" dirty="0"/>
          </a:p>
          <a:p>
            <a:r>
              <a:rPr lang="ru-RU" sz="2000" dirty="0"/>
              <a:t>4</a:t>
            </a:r>
            <a:r>
              <a:rPr lang="ru-RU" sz="2000" dirty="0" smtClean="0"/>
              <a:t>. «Кеш </a:t>
            </a:r>
            <a:r>
              <a:rPr lang="ru-RU" sz="2000" dirty="0" err="1"/>
              <a:t>қой.Енді</a:t>
            </a:r>
            <a:r>
              <a:rPr lang="ru-RU" sz="2000" dirty="0"/>
              <a:t> тек </a:t>
            </a:r>
            <a:r>
              <a:rPr lang="ru-RU" sz="2000" dirty="0" err="1"/>
              <a:t>қаудыраған</a:t>
            </a:r>
            <a:r>
              <a:rPr lang="ru-RU" sz="2000" dirty="0"/>
              <a:t> </a:t>
            </a:r>
            <a:r>
              <a:rPr lang="ru-RU" sz="2000" dirty="0" err="1"/>
              <a:t>сүйегімді</a:t>
            </a:r>
            <a:r>
              <a:rPr lang="ru-RU" sz="2000" dirty="0"/>
              <a:t> </a:t>
            </a:r>
            <a:r>
              <a:rPr lang="ru-RU" sz="2000" dirty="0" err="1"/>
              <a:t>қайтаруға</a:t>
            </a:r>
            <a:r>
              <a:rPr lang="ru-RU" sz="2000" dirty="0"/>
              <a:t> </a:t>
            </a:r>
            <a:r>
              <a:rPr lang="ru-RU" sz="2000" dirty="0" err="1"/>
              <a:t>хақым</a:t>
            </a:r>
            <a:r>
              <a:rPr lang="ru-RU" sz="2000" dirty="0"/>
              <a:t> бар </a:t>
            </a:r>
            <a:r>
              <a:rPr lang="ru-RU" sz="2000" dirty="0" err="1"/>
              <a:t>ма</a:t>
            </a:r>
            <a:r>
              <a:rPr lang="ru-RU" sz="2000" dirty="0"/>
              <a:t> </a:t>
            </a:r>
            <a:r>
              <a:rPr lang="ru-RU" sz="2000" dirty="0" err="1"/>
              <a:t>менің</a:t>
            </a:r>
            <a:r>
              <a:rPr lang="ru-RU" sz="2000" dirty="0" smtClean="0"/>
              <a:t>?» </a:t>
            </a:r>
          </a:p>
          <a:p>
            <a:r>
              <a:rPr lang="ru-RU" sz="2000" dirty="0" smtClean="0"/>
              <a:t>5</a:t>
            </a:r>
            <a:r>
              <a:rPr lang="ru-RU" sz="2000" dirty="0"/>
              <a:t>. “</a:t>
            </a:r>
            <a:r>
              <a:rPr lang="ru-RU" sz="2000" dirty="0" err="1"/>
              <a:t>Өзің</a:t>
            </a:r>
            <a:r>
              <a:rPr lang="ru-RU" sz="2000" dirty="0"/>
              <a:t> </a:t>
            </a:r>
            <a:r>
              <a:rPr lang="ru-RU" sz="2000" dirty="0" err="1"/>
              <a:t>салған</a:t>
            </a:r>
            <a:r>
              <a:rPr lang="ru-RU" sz="2000" dirty="0"/>
              <a:t> </a:t>
            </a:r>
            <a:r>
              <a:rPr lang="ru-RU" sz="2000" dirty="0" err="1"/>
              <a:t>суреттерді</a:t>
            </a:r>
            <a:r>
              <a:rPr lang="ru-RU" sz="2000" dirty="0"/>
              <a:t> </a:t>
            </a:r>
            <a:r>
              <a:rPr lang="ru-RU" sz="2000" dirty="0" err="1"/>
              <a:t>көрсетші</a:t>
            </a:r>
            <a:r>
              <a:rPr lang="ru-RU" sz="2000" dirty="0" smtClean="0"/>
              <a:t>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37743"/>
            <a:ext cx="9908334" cy="5849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3626" y="1021813"/>
            <a:ext cx="77439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Өзіңді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тексер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“</a:t>
            </a:r>
            <a:r>
              <a:rPr lang="ru-RU" sz="2000" dirty="0" err="1"/>
              <a:t>Кім</a:t>
            </a:r>
            <a:r>
              <a:rPr lang="ru-RU" sz="2000" dirty="0"/>
              <a:t>? </a:t>
            </a:r>
            <a:r>
              <a:rPr lang="ru-RU" sz="2000" dirty="0" err="1"/>
              <a:t>Қайда</a:t>
            </a:r>
            <a:r>
              <a:rPr lang="ru-RU" sz="2000" dirty="0"/>
              <a:t>? </a:t>
            </a:r>
            <a:r>
              <a:rPr lang="ru-RU" sz="2000" dirty="0" err="1"/>
              <a:t>Қашан</a:t>
            </a:r>
            <a:r>
              <a:rPr lang="ru-RU" sz="2000" dirty="0"/>
              <a:t>?” </a:t>
            </a:r>
          </a:p>
          <a:p>
            <a:r>
              <a:rPr lang="ru-RU" sz="2000" dirty="0"/>
              <a:t>1. </a:t>
            </a:r>
            <a:r>
              <a:rPr lang="ru-RU" sz="2000" dirty="0" smtClean="0"/>
              <a:t>«Сен </a:t>
            </a:r>
            <a:r>
              <a:rPr lang="ru-RU" sz="2000" dirty="0" err="1"/>
              <a:t>қателестің</a:t>
            </a:r>
            <a:r>
              <a:rPr lang="ru-RU" sz="2000" dirty="0"/>
              <a:t>, Расул, </a:t>
            </a:r>
            <a:r>
              <a:rPr lang="ru-RU" sz="2000" dirty="0" err="1"/>
              <a:t>менің</a:t>
            </a:r>
            <a:r>
              <a:rPr lang="ru-RU" sz="2000" dirty="0"/>
              <a:t> </a:t>
            </a:r>
            <a:r>
              <a:rPr lang="ru-RU" sz="2000" dirty="0" err="1"/>
              <a:t>ұлым</a:t>
            </a:r>
            <a:r>
              <a:rPr lang="ru-RU" sz="2000" dirty="0"/>
              <a:t> </a:t>
            </a:r>
            <a:r>
              <a:rPr lang="ru-RU" sz="2000" dirty="0" err="1"/>
              <a:t>өліп</a:t>
            </a:r>
            <a:r>
              <a:rPr lang="ru-RU" sz="2000" dirty="0"/>
              <a:t> </a:t>
            </a:r>
            <a:r>
              <a:rPr lang="ru-RU" sz="2000" dirty="0" err="1" smtClean="0"/>
              <a:t>қалған</a:t>
            </a:r>
            <a:r>
              <a:rPr lang="ru-RU" sz="2000" dirty="0" smtClean="0"/>
              <a:t>».( </a:t>
            </a:r>
            <a:r>
              <a:rPr lang="ru-RU" sz="2000" dirty="0" err="1" smtClean="0"/>
              <a:t>Кім</a:t>
            </a:r>
            <a:r>
              <a:rPr lang="ru-RU" sz="2000" dirty="0" smtClean="0"/>
              <a:t> </a:t>
            </a:r>
            <a:r>
              <a:rPr lang="ru-RU" sz="2000" dirty="0" err="1"/>
              <a:t>айтты</a:t>
            </a:r>
            <a:r>
              <a:rPr lang="ru-RU" sz="2000" dirty="0"/>
              <a:t>?-</a:t>
            </a:r>
            <a:r>
              <a:rPr lang="ru-RU" sz="2000" dirty="0" err="1"/>
              <a:t>шешесі</a:t>
            </a:r>
            <a:r>
              <a:rPr lang="ru-RU" sz="2000" dirty="0"/>
              <a:t>, </a:t>
            </a:r>
            <a:r>
              <a:rPr lang="ru-RU" sz="2000" dirty="0" err="1"/>
              <a:t>қашан</a:t>
            </a:r>
            <a:r>
              <a:rPr lang="ru-RU" sz="2000" dirty="0"/>
              <a:t>?- </a:t>
            </a:r>
            <a:r>
              <a:rPr lang="ru-RU" sz="2000" dirty="0" err="1" smtClean="0"/>
              <a:t>Парижден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келгенде</a:t>
            </a:r>
            <a:r>
              <a:rPr lang="ru-RU" sz="2000" dirty="0" smtClean="0"/>
              <a:t>, </a:t>
            </a:r>
            <a:r>
              <a:rPr lang="ru-RU" sz="2000" dirty="0" err="1" smtClean="0"/>
              <a:t>қайда</a:t>
            </a:r>
            <a:r>
              <a:rPr lang="ru-RU" sz="2000" dirty="0" smtClean="0"/>
              <a:t>?- авар </a:t>
            </a:r>
            <a:r>
              <a:rPr lang="ru-RU" sz="2000" dirty="0" err="1" smtClean="0"/>
              <a:t>ауылында</a:t>
            </a:r>
            <a:r>
              <a:rPr lang="ru-RU" sz="2000" dirty="0" smtClean="0"/>
              <a:t>) </a:t>
            </a:r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smtClean="0"/>
              <a:t>«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/>
              <a:t>аварлардың</a:t>
            </a:r>
            <a:r>
              <a:rPr lang="ru-RU" sz="2000" dirty="0"/>
              <a:t> </a:t>
            </a:r>
            <a:r>
              <a:rPr lang="ru-RU" sz="2000" dirty="0" err="1"/>
              <a:t>көне</a:t>
            </a:r>
            <a:r>
              <a:rPr lang="ru-RU" sz="2000" dirty="0"/>
              <a:t> </a:t>
            </a:r>
            <a:r>
              <a:rPr lang="ru-RU" sz="2000" dirty="0" err="1"/>
              <a:t>аңызы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салынған</a:t>
            </a:r>
            <a:r>
              <a:rPr lang="ru-RU" sz="2000" dirty="0"/>
              <a:t> </a:t>
            </a:r>
            <a:r>
              <a:rPr lang="ru-RU" sz="2000" dirty="0" err="1" smtClean="0"/>
              <a:t>сурет</a:t>
            </a:r>
            <a:r>
              <a:rPr lang="ru-RU" sz="2000" dirty="0" smtClean="0"/>
              <a:t>». </a:t>
            </a:r>
            <a:r>
              <a:rPr lang="ru-RU" sz="2000" dirty="0"/>
              <a:t>( </a:t>
            </a:r>
            <a:r>
              <a:rPr lang="ru-RU" sz="2000" dirty="0" err="1" smtClean="0"/>
              <a:t>Кім</a:t>
            </a:r>
            <a:r>
              <a:rPr lang="ru-RU" sz="2000" dirty="0" smtClean="0"/>
              <a:t> </a:t>
            </a:r>
            <a:r>
              <a:rPr lang="ru-RU" sz="2000" dirty="0" err="1"/>
              <a:t>айтты</a:t>
            </a:r>
            <a:r>
              <a:rPr lang="ru-RU" sz="2000" dirty="0"/>
              <a:t>?-</a:t>
            </a:r>
            <a:r>
              <a:rPr lang="ru-RU" sz="2000" dirty="0" err="1" smtClean="0"/>
              <a:t>суретші</a:t>
            </a:r>
            <a:r>
              <a:rPr lang="ru-RU" sz="2000" dirty="0" smtClean="0"/>
              <a:t>, </a:t>
            </a:r>
            <a:r>
              <a:rPr lang="ru-RU" sz="2000" dirty="0" err="1" smtClean="0"/>
              <a:t>қайда</a:t>
            </a:r>
            <a:r>
              <a:rPr lang="ru-RU" sz="2000" dirty="0" smtClean="0"/>
              <a:t>?- </a:t>
            </a:r>
            <a:r>
              <a:rPr lang="ru-RU" sz="2000" dirty="0" err="1" smtClean="0"/>
              <a:t>Парижде</a:t>
            </a:r>
            <a:r>
              <a:rPr lang="ru-RU" sz="2000" dirty="0" smtClean="0"/>
              <a:t>, </a:t>
            </a:r>
            <a:r>
              <a:rPr lang="ru-RU" sz="2000" dirty="0" err="1" smtClean="0"/>
              <a:t>қашан</a:t>
            </a:r>
            <a:r>
              <a:rPr lang="ru-RU" sz="2000" dirty="0" smtClean="0"/>
              <a:t>?-</a:t>
            </a:r>
            <a:r>
              <a:rPr lang="ru-RU" sz="2000" dirty="0" err="1" smtClean="0"/>
              <a:t>суретке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назар</a:t>
            </a:r>
            <a:r>
              <a:rPr lang="ru-RU" sz="2000" dirty="0" smtClean="0"/>
              <a:t> </a:t>
            </a:r>
            <a:r>
              <a:rPr lang="ru-RU" sz="2000" dirty="0" err="1" smtClean="0"/>
              <a:t>аударғанын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байқағанда</a:t>
            </a:r>
            <a:r>
              <a:rPr lang="ru-RU" sz="2000" dirty="0" smtClean="0"/>
              <a:t>) </a:t>
            </a:r>
            <a:endParaRPr lang="ru-RU" sz="2000" dirty="0"/>
          </a:p>
          <a:p>
            <a:r>
              <a:rPr lang="ru-RU" sz="2000" dirty="0"/>
              <a:t>3. </a:t>
            </a:r>
            <a:r>
              <a:rPr lang="ru-RU" sz="2000" dirty="0" smtClean="0"/>
              <a:t>«</a:t>
            </a:r>
            <a:r>
              <a:rPr lang="ru-RU" sz="2000" dirty="0" err="1" smtClean="0"/>
              <a:t>Сендер</a:t>
            </a:r>
            <a:r>
              <a:rPr lang="ru-RU" sz="2000" dirty="0" smtClean="0"/>
              <a:t> </a:t>
            </a:r>
            <a:r>
              <a:rPr lang="ru-RU" sz="2000" dirty="0" err="1"/>
              <a:t>аварша</a:t>
            </a:r>
            <a:r>
              <a:rPr lang="ru-RU" sz="2000" dirty="0"/>
              <a:t> </a:t>
            </a:r>
            <a:r>
              <a:rPr lang="ru-RU" sz="2000" dirty="0" err="1"/>
              <a:t>сөйлестіңдер</a:t>
            </a:r>
            <a:r>
              <a:rPr lang="ru-RU" sz="2000" dirty="0"/>
              <a:t> </a:t>
            </a:r>
            <a:r>
              <a:rPr lang="ru-RU" sz="2000" dirty="0" err="1"/>
              <a:t>ғой</a:t>
            </a:r>
            <a:r>
              <a:rPr lang="ru-RU" sz="2000" dirty="0" smtClean="0"/>
              <a:t>?»</a:t>
            </a:r>
            <a:endParaRPr lang="ru-RU" sz="2000" dirty="0"/>
          </a:p>
          <a:p>
            <a:r>
              <a:rPr lang="ru-RU" sz="2000" dirty="0"/>
              <a:t> ( </a:t>
            </a:r>
            <a:r>
              <a:rPr lang="ru-RU" sz="2000" dirty="0" err="1" smtClean="0"/>
              <a:t>Кім</a:t>
            </a:r>
            <a:r>
              <a:rPr lang="ru-RU" sz="2000" dirty="0" smtClean="0"/>
              <a:t>?-</a:t>
            </a:r>
            <a:r>
              <a:rPr lang="ru-RU" sz="2000" dirty="0" err="1"/>
              <a:t>шешесі</a:t>
            </a:r>
            <a:r>
              <a:rPr lang="ru-RU" sz="2000" dirty="0"/>
              <a:t>, </a:t>
            </a:r>
            <a:r>
              <a:rPr lang="ru-RU" sz="2000" dirty="0" err="1"/>
              <a:t>қашан</a:t>
            </a:r>
            <a:r>
              <a:rPr lang="ru-RU" sz="2000" dirty="0"/>
              <a:t>?- </a:t>
            </a:r>
            <a:r>
              <a:rPr lang="ru-RU" sz="2000" dirty="0" err="1"/>
              <a:t>кездескен</a:t>
            </a:r>
            <a:r>
              <a:rPr lang="ru-RU" sz="2000" dirty="0"/>
              <a:t> </a:t>
            </a:r>
            <a:r>
              <a:rPr lang="ru-RU" sz="2000" dirty="0" err="1" smtClean="0"/>
              <a:t>кезде</a:t>
            </a:r>
            <a:r>
              <a:rPr lang="ru-RU" sz="2000" dirty="0" smtClean="0"/>
              <a:t>, </a:t>
            </a:r>
            <a:r>
              <a:rPr lang="ru-RU" sz="2000" dirty="0" err="1" smtClean="0"/>
              <a:t>қайда</a:t>
            </a:r>
            <a:r>
              <a:rPr lang="ru-RU" sz="2000" dirty="0" smtClean="0"/>
              <a:t>?- </a:t>
            </a:r>
            <a:r>
              <a:rPr lang="ru-RU" sz="2000" dirty="0" err="1" smtClean="0"/>
              <a:t>үйінде</a:t>
            </a:r>
            <a:r>
              <a:rPr lang="ru-RU" sz="2000" dirty="0" smtClean="0"/>
              <a:t>) </a:t>
            </a:r>
            <a:endParaRPr lang="ru-RU" sz="2000" dirty="0"/>
          </a:p>
          <a:p>
            <a:r>
              <a:rPr lang="ru-RU" sz="2000" dirty="0"/>
              <a:t>4</a:t>
            </a:r>
            <a:r>
              <a:rPr lang="ru-RU" sz="2000" dirty="0" smtClean="0"/>
              <a:t>. «Кеш </a:t>
            </a:r>
            <a:r>
              <a:rPr lang="ru-RU" sz="2000" dirty="0" err="1"/>
              <a:t>қой.Енді</a:t>
            </a:r>
            <a:r>
              <a:rPr lang="ru-RU" sz="2000" dirty="0"/>
              <a:t> тек </a:t>
            </a:r>
            <a:r>
              <a:rPr lang="ru-RU" sz="2000" dirty="0" err="1"/>
              <a:t>қаудыраған</a:t>
            </a:r>
            <a:r>
              <a:rPr lang="ru-RU" sz="2000" dirty="0"/>
              <a:t> </a:t>
            </a:r>
            <a:r>
              <a:rPr lang="ru-RU" sz="2000" dirty="0" err="1"/>
              <a:t>сүйегімді</a:t>
            </a:r>
            <a:r>
              <a:rPr lang="ru-RU" sz="2000" dirty="0"/>
              <a:t> </a:t>
            </a:r>
            <a:r>
              <a:rPr lang="ru-RU" sz="2000" dirty="0" err="1"/>
              <a:t>қайтаруға</a:t>
            </a:r>
            <a:r>
              <a:rPr lang="ru-RU" sz="2000" dirty="0"/>
              <a:t> </a:t>
            </a:r>
            <a:r>
              <a:rPr lang="ru-RU" sz="2000" dirty="0" err="1"/>
              <a:t>хақым</a:t>
            </a:r>
            <a:r>
              <a:rPr lang="ru-RU" sz="2000" dirty="0"/>
              <a:t> бар </a:t>
            </a:r>
            <a:r>
              <a:rPr lang="ru-RU" sz="2000" dirty="0" err="1"/>
              <a:t>ма</a:t>
            </a:r>
            <a:r>
              <a:rPr lang="ru-RU" sz="2000" dirty="0"/>
              <a:t> </a:t>
            </a:r>
            <a:r>
              <a:rPr lang="ru-RU" sz="2000" dirty="0" err="1"/>
              <a:t>менің</a:t>
            </a:r>
            <a:r>
              <a:rPr lang="ru-RU" sz="2000" dirty="0" smtClean="0"/>
              <a:t>?» </a:t>
            </a:r>
            <a:r>
              <a:rPr lang="ru-RU" sz="2000" dirty="0"/>
              <a:t>(</a:t>
            </a:r>
            <a:r>
              <a:rPr lang="ru-RU" sz="2000" dirty="0" err="1"/>
              <a:t>Кім</a:t>
            </a:r>
            <a:r>
              <a:rPr lang="ru-RU" sz="2000" dirty="0"/>
              <a:t>?-</a:t>
            </a:r>
            <a:r>
              <a:rPr lang="ru-RU" sz="2000" dirty="0" err="1"/>
              <a:t>суретші</a:t>
            </a:r>
            <a:r>
              <a:rPr lang="ru-RU" sz="2000" dirty="0"/>
              <a:t>. </a:t>
            </a:r>
            <a:r>
              <a:rPr lang="ru-RU" sz="2000" dirty="0" err="1"/>
              <a:t>Қайда</a:t>
            </a:r>
            <a:r>
              <a:rPr lang="ru-RU" sz="2000" dirty="0"/>
              <a:t> </a:t>
            </a:r>
            <a:r>
              <a:rPr lang="ru-RU" sz="2000" dirty="0" err="1"/>
              <a:t>қайтуға</a:t>
            </a:r>
            <a:r>
              <a:rPr lang="ru-RU" sz="2000" dirty="0"/>
              <a:t> </a:t>
            </a:r>
            <a:r>
              <a:rPr lang="ru-RU" sz="2000" dirty="0" err="1"/>
              <a:t>кеш</a:t>
            </a:r>
            <a:r>
              <a:rPr lang="ru-RU" sz="2000" dirty="0"/>
              <a:t>?- </a:t>
            </a:r>
            <a:r>
              <a:rPr lang="ru-RU" sz="2000" dirty="0" err="1" smtClean="0"/>
              <a:t>еліне</a:t>
            </a:r>
            <a:r>
              <a:rPr lang="ru-RU" sz="2000" dirty="0" smtClean="0"/>
              <a:t>, </a:t>
            </a:r>
            <a:r>
              <a:rPr lang="ru-RU" sz="2000" dirty="0" err="1" smtClean="0"/>
              <a:t>қашан</a:t>
            </a:r>
            <a:r>
              <a:rPr lang="ru-RU" sz="2000" dirty="0" smtClean="0"/>
              <a:t>?- </a:t>
            </a:r>
            <a:r>
              <a:rPr lang="ru-RU" sz="2000" dirty="0" err="1" smtClean="0"/>
              <a:t>қартайғанда</a:t>
            </a:r>
            <a:r>
              <a:rPr lang="ru-RU" sz="2000" dirty="0" smtClean="0"/>
              <a:t>) </a:t>
            </a:r>
            <a:endParaRPr lang="ru-RU" sz="2000" dirty="0"/>
          </a:p>
          <a:p>
            <a:r>
              <a:rPr lang="ru-RU" sz="2000" dirty="0"/>
              <a:t>5. </a:t>
            </a:r>
            <a:r>
              <a:rPr lang="ru-RU" sz="2000" dirty="0" smtClean="0"/>
              <a:t>«</a:t>
            </a:r>
            <a:r>
              <a:rPr lang="ru-RU" sz="2000" dirty="0" err="1" smtClean="0"/>
              <a:t>Өзің</a:t>
            </a:r>
            <a:r>
              <a:rPr lang="ru-RU" sz="2000" dirty="0" smtClean="0"/>
              <a:t> </a:t>
            </a:r>
            <a:r>
              <a:rPr lang="ru-RU" sz="2000" dirty="0" err="1"/>
              <a:t>салған</a:t>
            </a:r>
            <a:r>
              <a:rPr lang="ru-RU" sz="2000" dirty="0"/>
              <a:t> </a:t>
            </a:r>
            <a:r>
              <a:rPr lang="ru-RU" sz="2000" dirty="0" err="1"/>
              <a:t>суреттерді</a:t>
            </a:r>
            <a:r>
              <a:rPr lang="ru-RU" sz="2000" dirty="0"/>
              <a:t> </a:t>
            </a:r>
            <a:r>
              <a:rPr lang="ru-RU" sz="2000" dirty="0" err="1" smtClean="0"/>
              <a:t>көрсетші</a:t>
            </a:r>
            <a:r>
              <a:rPr lang="ru-RU" sz="2000" dirty="0" smtClean="0"/>
              <a:t>» </a:t>
            </a:r>
            <a:r>
              <a:rPr lang="ru-RU" sz="2000" dirty="0" smtClean="0"/>
              <a:t>(</a:t>
            </a:r>
            <a:r>
              <a:rPr lang="ru-RU" sz="2000" dirty="0" err="1" smtClean="0"/>
              <a:t>кім</a:t>
            </a:r>
            <a:r>
              <a:rPr lang="ru-RU" sz="2000" dirty="0"/>
              <a:t>?-Р. </a:t>
            </a:r>
            <a:r>
              <a:rPr lang="ru-RU" sz="2000" dirty="0" err="1" smtClean="0"/>
              <a:t>Ғамзатов</a:t>
            </a:r>
            <a:r>
              <a:rPr lang="ru-RU" sz="2000" dirty="0" smtClean="0"/>
              <a:t>, </a:t>
            </a:r>
            <a:r>
              <a:rPr lang="ru-RU" sz="2000" dirty="0" err="1" smtClean="0"/>
              <a:t>қайда</a:t>
            </a:r>
            <a:r>
              <a:rPr lang="ru-RU" sz="2000" dirty="0" smtClean="0"/>
              <a:t>?-</a:t>
            </a:r>
            <a:r>
              <a:rPr lang="ru-RU" sz="2000" dirty="0" err="1" smtClean="0"/>
              <a:t>Парижде</a:t>
            </a:r>
            <a:r>
              <a:rPr lang="ru-RU" sz="2000" dirty="0" smtClean="0"/>
              <a:t>, </a:t>
            </a:r>
            <a:r>
              <a:rPr lang="ru-RU" sz="2000" dirty="0" err="1" smtClean="0"/>
              <a:t>қашан</a:t>
            </a:r>
            <a:r>
              <a:rPr lang="ru-RU" sz="2000" dirty="0" smtClean="0"/>
              <a:t>?- </a:t>
            </a:r>
            <a:r>
              <a:rPr lang="ru-RU" sz="2000" dirty="0" err="1" smtClean="0"/>
              <a:t>кездескен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сәтте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7585" y="2231226"/>
            <a:ext cx="1822862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84" y="-117754"/>
            <a:ext cx="6378349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26" y="2978331"/>
            <a:ext cx="5176114" cy="269120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99268" y="590984"/>
            <a:ext cx="478595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-тапсырма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«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Қабырғадағы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суреттер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Менің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Дағыстаным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әңгімесінің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сюжеттік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желісі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суреттерді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ретімен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орналастырыңдар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Сюжеті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фабуласын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баяндаңдар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1220847"/>
            <a:ext cx="1464039" cy="20956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7248" y="3476846"/>
            <a:ext cx="3840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Дескриптор: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-әңгіме сюжетін баяндайды;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-суреттерді сюжет ретімен </a:t>
            </a:r>
            <a:r>
              <a:rPr lang="kk-KZ" sz="2000" dirty="0" smtClean="0">
                <a:solidFill>
                  <a:srgbClr val="002060"/>
                </a:solidFill>
              </a:rPr>
              <a:t>орналастырады;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-фабуласын табады.</a:t>
            </a:r>
            <a:endParaRPr lang="kk-KZ" sz="2000" dirty="0" smtClean="0">
              <a:solidFill>
                <a:srgbClr val="002060"/>
              </a:solidFill>
            </a:endParaRPr>
          </a:p>
          <a:p>
            <a:r>
              <a:rPr lang="kk-KZ" sz="2000" dirty="0">
                <a:solidFill>
                  <a:srgbClr val="002060"/>
                </a:solidFill>
              </a:rPr>
              <a:t>-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930" y="253012"/>
            <a:ext cx="2560247" cy="2867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3363" y="128963"/>
            <a:ext cx="2725159" cy="428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0582" y="4618667"/>
            <a:ext cx="2950720" cy="2004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0787" y="5308394"/>
            <a:ext cx="3635457" cy="1501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3701" y="5210447"/>
            <a:ext cx="3203012" cy="15241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207" y="3153032"/>
            <a:ext cx="2950718" cy="213263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662061" y="3414683"/>
            <a:ext cx="234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Дағыстандық</a:t>
            </a:r>
            <a:r>
              <a:rPr lang="ru-RU" dirty="0"/>
              <a:t> </a:t>
            </a:r>
            <a:r>
              <a:rPr lang="ru-RU" dirty="0" err="1">
                <a:solidFill>
                  <a:schemeClr val="bg1"/>
                </a:solidFill>
              </a:rPr>
              <a:t>суретші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6181" y="4867241"/>
            <a:ext cx="196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Суретшінің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7346" y="161643"/>
            <a:ext cx="2306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Бұлақ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басындағы</a:t>
            </a:r>
            <a:r>
              <a:rPr lang="ru-RU" b="1" dirty="0">
                <a:solidFill>
                  <a:schemeClr val="bg1"/>
                </a:solidFill>
              </a:rPr>
              <a:t> авар </a:t>
            </a:r>
            <a:r>
              <a:rPr lang="ru-RU" b="1" dirty="0" err="1">
                <a:solidFill>
                  <a:schemeClr val="bg1"/>
                </a:solidFill>
              </a:rPr>
              <a:t>киімді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итальян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әйел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8589" y="5300205"/>
            <a:ext cx="149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Тордағы</a:t>
            </a:r>
            <a:r>
              <a:rPr lang="ru-RU" b="1" dirty="0"/>
              <a:t> </a:t>
            </a:r>
            <a:r>
              <a:rPr lang="ru-RU" b="1" dirty="0" err="1"/>
              <a:t>құс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27053" y="6438203"/>
            <a:ext cx="312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Тікенекті</a:t>
            </a:r>
            <a:r>
              <a:rPr lang="ru-RU" b="1" dirty="0"/>
              <a:t> </a:t>
            </a:r>
            <a:r>
              <a:rPr lang="ru-RU" b="1" dirty="0" err="1"/>
              <a:t>бұтаға</a:t>
            </a:r>
            <a:r>
              <a:rPr lang="ru-RU" b="1" dirty="0"/>
              <a:t> </a:t>
            </a:r>
            <a:r>
              <a:rPr lang="ru-RU" b="1" dirty="0" err="1"/>
              <a:t>қонған</a:t>
            </a:r>
            <a:r>
              <a:rPr lang="ru-RU" b="1" dirty="0"/>
              <a:t> </a:t>
            </a:r>
            <a:r>
              <a:rPr lang="ru-RU" b="1" dirty="0" err="1"/>
              <a:t>құс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211277" y="4641946"/>
            <a:ext cx="246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Тау </a:t>
            </a:r>
            <a:r>
              <a:rPr lang="ru-RU" b="1" dirty="0" err="1" smtClean="0"/>
              <a:t>басындағы</a:t>
            </a:r>
            <a:r>
              <a:rPr lang="ru-RU" b="1" dirty="0" smtClean="0"/>
              <a:t> </a:t>
            </a:r>
            <a:r>
              <a:rPr lang="ru-RU" b="1" dirty="0" err="1"/>
              <a:t>тұман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94" y="-130629"/>
            <a:ext cx="12187645" cy="6988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10239748" y="2641287"/>
            <a:ext cx="1665083" cy="3659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9526832" y="4498694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27" y="3424166"/>
            <a:ext cx="733758" cy="748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9594" y="1024583"/>
            <a:ext cx="72959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</a:rPr>
              <a:t>Өзіңді тексер: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Сюжет- </a:t>
            </a:r>
            <a:r>
              <a:rPr lang="ru-RU" sz="2400" i="1" dirty="0" err="1">
                <a:solidFill>
                  <a:srgbClr val="FF0000"/>
                </a:solidFill>
              </a:rPr>
              <a:t>өзара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жалғасқан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оқиғалардың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тізбегі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біртұтас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желісі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Дағыстандық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суретші-басталуы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Бұлақ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басындағы</a:t>
            </a:r>
            <a:r>
              <a:rPr lang="ru-RU" sz="2400" dirty="0">
                <a:solidFill>
                  <a:srgbClr val="002060"/>
                </a:solidFill>
              </a:rPr>
              <a:t> авар </a:t>
            </a:r>
            <a:r>
              <a:rPr lang="ru-RU" sz="2400" dirty="0" err="1">
                <a:solidFill>
                  <a:srgbClr val="002060"/>
                </a:solidFill>
              </a:rPr>
              <a:t>киімді</a:t>
            </a:r>
            <a:r>
              <a:rPr lang="ru-RU" sz="2400" dirty="0">
                <a:solidFill>
                  <a:srgbClr val="002060"/>
                </a:solidFill>
              </a:rPr>
              <a:t> итальянка </a:t>
            </a:r>
            <a:r>
              <a:rPr lang="ru-RU" sz="2400" dirty="0" err="1">
                <a:solidFill>
                  <a:srgbClr val="002060"/>
                </a:solidFill>
              </a:rPr>
              <a:t>әйел-байланысуы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Тордағы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құс-дамуы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Суретші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өкініші</a:t>
            </a: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err="1">
                <a:solidFill>
                  <a:srgbClr val="002060"/>
                </a:solidFill>
              </a:rPr>
              <a:t>шиеленісуі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Суретшінің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анасымен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кездесу-шарықтау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шегі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>
                <a:solidFill>
                  <a:srgbClr val="002060"/>
                </a:solidFill>
              </a:rPr>
              <a:t>Өлген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ұл</a:t>
            </a: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err="1">
                <a:solidFill>
                  <a:srgbClr val="002060"/>
                </a:solidFill>
              </a:rPr>
              <a:t>шешімі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800" dirty="0" smtClean="0"/>
          </a:p>
          <a:p>
            <a:r>
              <a:rPr lang="kk-KZ" sz="2800" dirty="0" smtClean="0"/>
              <a:t>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108" y="190603"/>
            <a:ext cx="2536359" cy="1534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431" y="1855960"/>
            <a:ext cx="2551369" cy="1661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3431" y="3599349"/>
            <a:ext cx="2600893" cy="1524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108" y="5263794"/>
            <a:ext cx="2661875" cy="14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28850-8D93-4258-94C5-9335006265EF}">
  <ds:schemaRefs>
    <ds:schemaRef ds:uri="http://purl.org/dc/terms/"/>
    <ds:schemaRef ds:uri="http://purl.org/dc/elements/1.1/"/>
    <ds:schemaRef ds:uri="http://schemas.microsoft.com/sharepoint/v3"/>
    <ds:schemaRef ds:uri="http://purl.org/dc/dcmitype/"/>
    <ds:schemaRef ds:uri="6ee78bd2-4339-4042-adc0-bcc646419980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547570a-e5f4-4946-a4c3-82580e4247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1366</Words>
  <Application>Microsoft Office PowerPoint</Application>
  <PresentationFormat>Широкоэкранный</PresentationFormat>
  <Paragraphs>172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Тема Office</vt:lpstr>
      <vt:lpstr>Бөлім: Тәуелсіздік -қасиет тұнған ұлы ұғым Сабақтың тақырыбы: Расул Ғамзатов.  «Менің Дағыстаным»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Бүгінгі сабақта: -шығарма мазмұны бойынша дұрыс сұрақ қоя алдыңдар; -шығарма жанрын анықтадыңдар; -сюжеті мен фабуласын ажыраттыңдар; -тест тапсырмалары арқылы білімдеріңді тексердіңдер.  ЖАРАЙСЫҢДАР!  АЛҒАН БІЛІМДІ ҚАЙТАЛАУДЫ ҰМЫТПАҢДАР!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2021-02-21T17:05:17Z</dcterms:created>
  <dcterms:modified xsi:type="dcterms:W3CDTF">2021-04-04T15:51:05Z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